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4" r:id="rId2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CB5C7-0961-418E-9918-66ED5DC79240}" type="datetimeFigureOut">
              <a:rPr lang="de-DE" smtClean="0"/>
              <a:t>31.01.2023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A5AD2-AD22-4BA5-9C7E-2A307F2348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893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221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b="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40609-748D-43F0-8DC6-07058EC843A0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5457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221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latin typeface="Arial Narrow" panose="020B0606020202030204" pitchFamily="34" charset="0"/>
              </a:rPr>
              <a:t>„Was kommt aus dem Patienten heraus?“ Die Messungen können entweder über ein</a:t>
            </a:r>
            <a:r>
              <a:rPr lang="de-DE" baseline="0" dirty="0">
                <a:latin typeface="Arial Narrow" panose="020B0606020202030204" pitchFamily="34" charset="0"/>
              </a:rPr>
              <a:t> Doppelschlauchsystem, </a:t>
            </a:r>
            <a:r>
              <a:rPr lang="de-DE" dirty="0">
                <a:latin typeface="Arial Narrow" panose="020B0606020202030204" pitchFamily="34" charset="0"/>
              </a:rPr>
              <a:t>CO2 Messung oder aus einem  </a:t>
            </a:r>
            <a:r>
              <a:rPr lang="de-DE" dirty="0" err="1">
                <a:latin typeface="Arial Narrow" panose="020B0606020202030204" pitchFamily="34" charset="0"/>
              </a:rPr>
              <a:t>Leckagesystem</a:t>
            </a:r>
            <a:r>
              <a:rPr lang="de-DE" baseline="0" dirty="0">
                <a:latin typeface="Arial Narrow" panose="020B0606020202030204" pitchFamily="34" charset="0"/>
              </a:rPr>
              <a:t> berechnet werden. Im </a:t>
            </a:r>
            <a:r>
              <a:rPr lang="de-DE" baseline="0" dirty="0" err="1">
                <a:latin typeface="Arial Narrow" panose="020B0606020202030204" pitchFamily="34" charset="0"/>
              </a:rPr>
              <a:t>Leckagesystem</a:t>
            </a:r>
            <a:r>
              <a:rPr lang="de-DE" baseline="0" dirty="0">
                <a:latin typeface="Arial Narrow" panose="020B0606020202030204" pitchFamily="34" charset="0"/>
              </a:rPr>
              <a:t> kann </a:t>
            </a:r>
            <a:r>
              <a:rPr lang="de-DE" baseline="0" dirty="0" err="1">
                <a:latin typeface="Arial Narrow" panose="020B0606020202030204" pitchFamily="34" charset="0"/>
              </a:rPr>
              <a:t>Vt</a:t>
            </a:r>
            <a:r>
              <a:rPr lang="de-DE" baseline="0" dirty="0">
                <a:latin typeface="Arial Narrow" panose="020B0606020202030204" pitchFamily="34" charset="0"/>
              </a:rPr>
              <a:t> sehr genau angegeben werden.  </a:t>
            </a:r>
            <a:endParaRPr lang="de-DE" dirty="0">
              <a:latin typeface="Arial Narrow" panose="020B0606020202030204" pitchFamily="34" charset="0"/>
            </a:endParaRPr>
          </a:p>
          <a:p>
            <a:endParaRPr lang="de-DE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e-D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Ein zweites Beatmungsgerät und ein externer Akku sind bei Beatmungszeiten ≥ 16 Stunden pro 24 Stunden notwendig.</a:t>
            </a:r>
            <a:endParaRPr lang="de-DE" dirty="0"/>
          </a:p>
          <a:p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40609-748D-43F0-8DC6-07058EC843A0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6229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40609-748D-43F0-8DC6-07058EC843A0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9414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40609-748D-43F0-8DC6-07058EC843A0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3573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40609-748D-43F0-8DC6-07058EC843A0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8625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9A7CF3-E712-E0B0-7EB4-3A0F7E47D8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A3DA982-07B9-CB02-22C2-B5986A283F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540C8C9-8DDB-1393-BD40-035BED2E3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8E0D-122D-4F38-B568-DD5952D01F02}" type="datetimeFigureOut">
              <a:rPr lang="de-DE" smtClean="0"/>
              <a:t>31.01.2023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AD9A5B-C1E0-41C8-D721-6496F849D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9AB241-CCF8-BBD0-CD84-12C228354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E466-95D1-451A-A5F1-10EFA526F52A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7F1BE36B-66F8-7BC7-6FFF-84F13BE9E33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159" y="825514"/>
            <a:ext cx="5542535" cy="4860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4713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B031E6-E910-00E6-E193-7DDF55CF6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B89E102-4FAD-6B37-D3E3-ADB845156D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063269-EC55-4259-3113-5B2EC6461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8E0D-122D-4F38-B568-DD5952D01F02}" type="datetimeFigureOut">
              <a:rPr lang="de-DE" smtClean="0"/>
              <a:t>31.01.2023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F106AC8-F655-E6A1-A8A0-4E5C846C5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0BCB18C-018F-CB0A-C9A0-8BA752822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E466-95D1-451A-A5F1-10EFA526F5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2999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715FC83-770A-5C1E-38FF-F56D6E1440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FD14CAD-E812-7693-8EC8-A9380A70BB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696117-83DA-0896-165B-DD568DA1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8E0D-122D-4F38-B568-DD5952D01F02}" type="datetimeFigureOut">
              <a:rPr lang="de-DE" smtClean="0"/>
              <a:t>31.01.2023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DB6A9A-73EA-9925-7C9C-65FFFD828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3EC8E2-850F-7651-3055-4F2151D7C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E466-95D1-451A-A5F1-10EFA526F5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009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Homec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0C7C01-9BEA-234B-B1D9-564178AE032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5418" y="321197"/>
            <a:ext cx="2854850" cy="85190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742" b="0" i="0" cap="none" spc="0" baseline="0">
                <a:solidFill>
                  <a:srgbClr val="494948"/>
                </a:solidFill>
                <a:latin typeface="Noto Sans Med" panose="020B0502040504020204" pitchFamily="34" charset="0"/>
                <a:ea typeface="Noto Sans Med" panose="020B0502040504020204" pitchFamily="34" charset="0"/>
                <a:cs typeface="Noto Sans Med" panose="020B0502040504020204" pitchFamily="34" charset="0"/>
              </a:defRPr>
            </a:lvl1pPr>
          </a:lstStyle>
          <a:p>
            <a:pPr lvl="0"/>
            <a:r>
              <a:rPr lang="de-DE" dirty="0"/>
              <a:t>Topic </a:t>
            </a:r>
            <a:r>
              <a:rPr lang="de-DE" dirty="0" err="1"/>
              <a:t>Homecare</a:t>
            </a:r>
            <a:endParaRPr lang="de-DE" dirty="0"/>
          </a:p>
        </p:txBody>
      </p:sp>
      <p:cxnSp>
        <p:nvCxnSpPr>
          <p:cNvPr id="4" name="Gerade Verbindung 3">
            <a:extLst>
              <a:ext uri="{FF2B5EF4-FFF2-40B4-BE49-F238E27FC236}">
                <a16:creationId xmlns:a16="http://schemas.microsoft.com/office/drawing/2014/main" id="{D19A9947-4FBC-CF43-A89E-9E4115333DF3}"/>
              </a:ext>
            </a:extLst>
          </p:cNvPr>
          <p:cNvCxnSpPr>
            <a:cxnSpLocks/>
          </p:cNvCxnSpPr>
          <p:nvPr userDrawn="1"/>
        </p:nvCxnSpPr>
        <p:spPr>
          <a:xfrm>
            <a:off x="538222" y="904811"/>
            <a:ext cx="455569" cy="0"/>
          </a:xfrm>
          <a:prstGeom prst="line">
            <a:avLst/>
          </a:prstGeom>
          <a:ln w="114300">
            <a:solidFill>
              <a:srgbClr val="AA0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platzhalter 2">
            <a:extLst>
              <a:ext uri="{FF2B5EF4-FFF2-40B4-BE49-F238E27FC236}">
                <a16:creationId xmlns:a16="http://schemas.microsoft.com/office/drawing/2014/main" id="{F1AC3539-2AF4-214B-A806-DBAD224EB9E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45419" y="1297084"/>
            <a:ext cx="3062213" cy="1846086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indent="0">
              <a:buNone/>
              <a:defRPr sz="1828" b="0" i="0" cap="none" spc="0" baseline="0">
                <a:solidFill>
                  <a:srgbClr val="494948"/>
                </a:solidFill>
                <a:latin typeface="Noto Sans Med" panose="020B0502040504020204" pitchFamily="34" charset="0"/>
                <a:ea typeface="Noto Sans Med" panose="020B0502040504020204" pitchFamily="34" charset="0"/>
                <a:cs typeface="Noto Sans Med" panose="020B0502040504020204" pitchFamily="34" charset="0"/>
              </a:defRPr>
            </a:lvl1pPr>
          </a:lstStyle>
          <a:p>
            <a:pPr lvl="0"/>
            <a:r>
              <a:rPr lang="de-DE" dirty="0"/>
              <a:t>Ita </a:t>
            </a:r>
            <a:r>
              <a:rPr lang="de-DE" dirty="0" err="1"/>
              <a:t>prat</a:t>
            </a:r>
            <a:r>
              <a:rPr lang="de-DE" dirty="0"/>
              <a:t> et </a:t>
            </a:r>
            <a:r>
              <a:rPr lang="de-DE" dirty="0" err="1"/>
              <a:t>qui</a:t>
            </a:r>
            <a:r>
              <a:rPr lang="de-DE" dirty="0"/>
              <a:t> </a:t>
            </a:r>
            <a:r>
              <a:rPr lang="de-DE" dirty="0" err="1"/>
              <a:t>qui</a:t>
            </a:r>
            <a:r>
              <a:rPr lang="de-DE" dirty="0"/>
              <a:t> </a:t>
            </a:r>
            <a:r>
              <a:rPr lang="de-DE" dirty="0" err="1"/>
              <a:t>dolores</a:t>
            </a:r>
            <a:r>
              <a:rPr lang="de-DE" dirty="0"/>
              <a:t> </a:t>
            </a:r>
            <a:r>
              <a:rPr lang="de-DE" dirty="0" err="1"/>
              <a:t>illum</a:t>
            </a:r>
            <a:r>
              <a:rPr lang="de-DE" dirty="0"/>
              <a:t> </a:t>
            </a:r>
            <a:r>
              <a:rPr lang="de-DE" dirty="0" err="1"/>
              <a:t>reri</a:t>
            </a:r>
            <a:r>
              <a:rPr lang="de-DE" dirty="0"/>
              <a:t> </a:t>
            </a:r>
            <a:r>
              <a:rPr lang="de-DE" dirty="0" err="1"/>
              <a:t>venimped</a:t>
            </a:r>
            <a:r>
              <a:rPr lang="de-DE" dirty="0"/>
              <a:t> </a:t>
            </a:r>
            <a:r>
              <a:rPr lang="de-DE" dirty="0" err="1"/>
              <a:t>eum</a:t>
            </a:r>
            <a:r>
              <a:rPr lang="de-DE" dirty="0"/>
              <a:t> </a:t>
            </a:r>
            <a:r>
              <a:rPr lang="de-DE" dirty="0" err="1"/>
              <a:t>exeraepudam</a:t>
            </a:r>
            <a:r>
              <a:rPr lang="de-DE" dirty="0"/>
              <a:t> </a:t>
            </a:r>
            <a:r>
              <a:rPr lang="de-DE" dirty="0" err="1"/>
              <a:t>fuga</a:t>
            </a:r>
            <a:r>
              <a:rPr lang="de-DE" dirty="0"/>
              <a:t>. Nam </a:t>
            </a:r>
            <a:r>
              <a:rPr lang="de-DE" dirty="0" err="1"/>
              <a:t>resed</a:t>
            </a:r>
            <a:r>
              <a:rPr lang="de-DE" dirty="0"/>
              <a:t> et </a:t>
            </a:r>
            <a:r>
              <a:rPr lang="de-DE" dirty="0" err="1"/>
              <a:t>ullignatae</a:t>
            </a:r>
            <a:r>
              <a:rPr lang="de-DE" dirty="0"/>
              <a:t> </a:t>
            </a:r>
            <a:r>
              <a:rPr lang="de-DE" dirty="0" err="1"/>
              <a:t>dolorio</a:t>
            </a:r>
            <a:r>
              <a:rPr lang="de-DE" dirty="0"/>
              <a:t> </a:t>
            </a:r>
            <a:r>
              <a:rPr lang="de-DE" dirty="0" err="1"/>
              <a:t>ritamen</a:t>
            </a:r>
            <a:r>
              <a:rPr lang="de-DE" dirty="0"/>
              <a:t> </a:t>
            </a:r>
            <a:r>
              <a:rPr lang="de-DE" dirty="0" err="1"/>
              <a:t>dandae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590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E6FFA8-E6B3-DFEC-7BB3-8D60DC353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26318F-4CBF-3F44-C33A-A8BD3258F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830996B-2AD3-ED14-84BE-51AB25251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8E0D-122D-4F38-B568-DD5952D01F02}" type="datetimeFigureOut">
              <a:rPr lang="de-DE" smtClean="0"/>
              <a:t>31.01.2023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75FDA2-6EC7-9F75-D914-E048C9D90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E48E4E-C1C6-65CD-254F-489D0F17C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E466-95D1-451A-A5F1-10EFA526F5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1121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4B9AE8-1340-ACB7-A1BC-1373C5008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B4F62D3-2A73-1096-9957-CBF3D2BAD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EFB4B0-1F10-E434-98D9-D6A3773B3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8E0D-122D-4F38-B568-DD5952D01F02}" type="datetimeFigureOut">
              <a:rPr lang="de-DE" smtClean="0"/>
              <a:t>31.01.2023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951E34-C172-0124-8B31-0DEAD49B1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E66612-DF5D-7D14-DAEB-0467293F6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E466-95D1-451A-A5F1-10EFA526F5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2465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C882BF-AFE8-3B3B-3879-A98D56AF6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742234-D463-22CD-C083-3F0E378CF0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90D1041-4198-8220-ECE3-ADA7E83204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43F103E-C167-4F43-AFDF-9C69F43F2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8E0D-122D-4F38-B568-DD5952D01F02}" type="datetimeFigureOut">
              <a:rPr lang="de-DE" smtClean="0"/>
              <a:t>31.01.2023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945D2AE-7022-2CD3-FC1E-DE72C76A7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C57EED8-403C-23FE-2D36-D658EAA2F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E466-95D1-451A-A5F1-10EFA526F5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8138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0671A6-5F4B-2378-D280-4006EA185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2ACC21C-9821-0CDA-FBCB-4928AD8FEA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00669E7-04BF-290C-F37C-BEFC1F47A0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FE332C8-6971-10F9-54C4-0758660420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A09B0EB-24F6-298E-38B6-A9B5E69572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6B2753B-56F5-9DBD-0B4E-4CFC68171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8E0D-122D-4F38-B568-DD5952D01F02}" type="datetimeFigureOut">
              <a:rPr lang="de-DE" smtClean="0"/>
              <a:t>31.01.2023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0FD52C8-8D39-CCB5-7816-2D83705A8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71899EA-3B62-F3BD-3C79-EE3D71EF7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E466-95D1-451A-A5F1-10EFA526F5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9186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C64F29-4C7E-7548-60F6-DBB09443B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7D87FDF-8443-54A4-230A-8C5EFFF71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8E0D-122D-4F38-B568-DD5952D01F02}" type="datetimeFigureOut">
              <a:rPr lang="de-DE" smtClean="0"/>
              <a:t>31.01.2023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98E0DEE-F150-6BB6-6765-79907D908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35FD21-A3D9-5AE6-5CED-4D63EA49E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E466-95D1-451A-A5F1-10EFA526F5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4660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06DB7A0-4EDE-77F2-5155-45AC273B5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8E0D-122D-4F38-B568-DD5952D01F02}" type="datetimeFigureOut">
              <a:rPr lang="de-DE" smtClean="0"/>
              <a:t>31.01.2023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6F0B16C-B949-618B-BE4D-D844E2242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6399B7E-846D-B088-F232-0561E8330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E466-95D1-451A-A5F1-10EFA526F5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77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134150-1C15-358A-7E79-37B804DDD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2A5114-B931-809A-2788-76C911ADF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98048FA-89B9-6FA6-43D4-A147CACDBA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3A85996-B3E3-D90C-3698-231785C9C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8E0D-122D-4F38-B568-DD5952D01F02}" type="datetimeFigureOut">
              <a:rPr lang="de-DE" smtClean="0"/>
              <a:t>31.01.2023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05339AB-9A04-ED46-B4FB-793F43586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90BFE0D-9F88-538F-2524-E4466AB47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E466-95D1-451A-A5F1-10EFA526F5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7346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558350-00CB-7C7A-0F93-FC87D38B7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82D4336-2408-9419-8AE1-B615020D74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AF04090-FC88-9199-AF32-CF039D24E8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75C120A-FF3D-4593-A9FF-1A3E10ABB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8E0D-122D-4F38-B568-DD5952D01F02}" type="datetimeFigureOut">
              <a:rPr lang="de-DE" smtClean="0"/>
              <a:t>31.01.2023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D83FB1C-B141-0CE3-AE0B-F3B839884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7C8CF5-FAEC-5D64-ED93-4F4200D5A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E466-95D1-451A-A5F1-10EFA526F5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2645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2054249-5973-9645-95C8-1D16D86B4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68FEDD0-BD85-A5BF-41DB-29712E37B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5FF1C3-9B0D-3683-1856-F32E60F8F5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58E0D-122D-4F38-B568-DD5952D01F02}" type="datetimeFigureOut">
              <a:rPr lang="de-DE" smtClean="0"/>
              <a:t>31.01.2023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DF811F-D1CC-A637-1FFC-9A68CDBE7F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BD8D8A-31D5-BCA5-0647-838200F452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DE466-95D1-451A-A5F1-10EFA526F5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5087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5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CAD1194D-9642-F04D-98E2-1410B448583B}"/>
              </a:ext>
            </a:extLst>
          </p:cNvPr>
          <p:cNvSpPr txBox="1"/>
          <p:nvPr userDrawn="1"/>
        </p:nvSpPr>
        <p:spPr>
          <a:xfrm>
            <a:off x="11344275" y="6333040"/>
            <a:ext cx="539750" cy="243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0A46FE21-D4B6-1042-9386-CB6F5C6E43AA}" type="slidenum">
              <a:rPr lang="de-DE" sz="984" b="0" i="0" smtClean="0">
                <a:solidFill>
                  <a:srgbClr val="494948"/>
                </a:solidFill>
                <a:latin typeface="Noto Sans Med" panose="020B0502040504020204" pitchFamily="34" charset="0"/>
                <a:ea typeface="Noto Sans Med" panose="020B0502040504020204" pitchFamily="34" charset="0"/>
                <a:cs typeface="Noto Sans Med" panose="020B0502040504020204" pitchFamily="34" charset="0"/>
              </a:rPr>
              <a:t>‹Nr.›</a:t>
            </a:fld>
            <a:endParaRPr lang="de-DE" sz="984" b="0" i="0" dirty="0">
              <a:solidFill>
                <a:srgbClr val="494948"/>
              </a:solidFill>
              <a:latin typeface="Noto Sans Med" panose="020B0502040504020204" pitchFamily="34" charset="0"/>
              <a:ea typeface="Noto Sans Med" panose="020B0502040504020204" pitchFamily="34" charset="0"/>
              <a:cs typeface="Noto Sans Med" panose="020B0502040504020204" pitchFamily="34" charset="0"/>
            </a:endParaRP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1AF75E87-3BDF-8D41-B24B-E23D9F01732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2837" y="6171774"/>
            <a:ext cx="539750" cy="539750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50D58C99-65C3-2040-BCF4-EDEB1D5A4018}"/>
              </a:ext>
            </a:extLst>
          </p:cNvPr>
          <p:cNvSpPr txBox="1"/>
          <p:nvPr userDrawn="1"/>
        </p:nvSpPr>
        <p:spPr>
          <a:xfrm>
            <a:off x="445418" y="6333040"/>
            <a:ext cx="4465310" cy="243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99E256D0-8BB3-8A4D-A817-BC843637609F}" type="datetime1">
              <a:rPr lang="de-DE" sz="984" b="0" i="0" smtClean="0">
                <a:solidFill>
                  <a:srgbClr val="494948"/>
                </a:solidFill>
                <a:latin typeface="Noto Sans Med" panose="020B0502040504020204" pitchFamily="34" charset="0"/>
                <a:ea typeface="Noto Sans Med" panose="020B0502040504020204" pitchFamily="34" charset="0"/>
                <a:cs typeface="Noto Sans Med" panose="020B0502040504020204" pitchFamily="34" charset="0"/>
              </a:rPr>
              <a:t>31.01.2023</a:t>
            </a:fld>
            <a:r>
              <a:rPr lang="de-DE" sz="984" b="0" i="0" dirty="0">
                <a:solidFill>
                  <a:srgbClr val="494948"/>
                </a:solidFill>
                <a:latin typeface="Noto Sans Med" panose="020B0502040504020204" pitchFamily="34" charset="0"/>
                <a:ea typeface="Noto Sans Med" panose="020B0502040504020204" pitchFamily="34" charset="0"/>
                <a:cs typeface="Noto Sans Med" panose="020B0502040504020204" pitchFamily="34" charset="0"/>
              </a:rPr>
              <a:t>  </a:t>
            </a:r>
            <a:r>
              <a:rPr lang="de-DE" sz="984" b="0" i="0" dirty="0">
                <a:solidFill>
                  <a:schemeClr val="bg1">
                    <a:lumMod val="75000"/>
                  </a:schemeClr>
                </a:solidFill>
                <a:latin typeface="Noto Sans Med" panose="020B0502040504020204" pitchFamily="34" charset="0"/>
                <a:ea typeface="Noto Sans Med" panose="020B0502040504020204" pitchFamily="34" charset="0"/>
                <a:cs typeface="Noto Sans Med" panose="020B0502040504020204" pitchFamily="34" charset="0"/>
              </a:rPr>
              <a:t>|</a:t>
            </a:r>
            <a:r>
              <a:rPr lang="de-DE" sz="984" b="0" i="0" dirty="0">
                <a:solidFill>
                  <a:srgbClr val="494948"/>
                </a:solidFill>
                <a:latin typeface="Noto Sans Med" panose="020B0502040504020204" pitchFamily="34" charset="0"/>
                <a:ea typeface="Noto Sans Med" panose="020B0502040504020204" pitchFamily="34" charset="0"/>
                <a:cs typeface="Noto Sans Med" panose="020B0502040504020204" pitchFamily="34" charset="0"/>
              </a:rPr>
              <a:t>   Löwenstein Medical</a:t>
            </a:r>
          </a:p>
        </p:txBody>
      </p:sp>
    </p:spTree>
    <p:extLst>
      <p:ext uri="{BB962C8B-B14F-4D97-AF65-F5344CB8AC3E}">
        <p14:creationId xmlns:p14="http://schemas.microsoft.com/office/powerpoint/2010/main" val="3162557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1300277" rtl="0" eaLnBrk="1" latinLnBrk="0" hangingPunct="1">
        <a:lnSpc>
          <a:spcPct val="90000"/>
        </a:lnSpc>
        <a:spcBef>
          <a:spcPct val="0"/>
        </a:spcBef>
        <a:buNone/>
        <a:defRPr sz="625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5069" indent="-325069" algn="l" defTabSz="1300277" rtl="0" eaLnBrk="1" latinLnBrk="0" hangingPunct="1">
        <a:lnSpc>
          <a:spcPct val="90000"/>
        </a:lnSpc>
        <a:spcBef>
          <a:spcPts val="1422"/>
        </a:spcBef>
        <a:buFont typeface="Arial" panose="020B0604020202020204" pitchFamily="34" charset="0"/>
        <a:buChar char="•"/>
        <a:defRPr sz="3982" kern="1200">
          <a:solidFill>
            <a:schemeClr val="tx1"/>
          </a:solidFill>
          <a:latin typeface="+mn-lt"/>
          <a:ea typeface="+mn-ea"/>
          <a:cs typeface="+mn-cs"/>
        </a:defRPr>
      </a:lvl1pPr>
      <a:lvl2pPr marL="975208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3413" kern="1200">
          <a:solidFill>
            <a:schemeClr val="tx1"/>
          </a:solidFill>
          <a:latin typeface="+mn-lt"/>
          <a:ea typeface="+mn-ea"/>
          <a:cs typeface="+mn-cs"/>
        </a:defRPr>
      </a:lvl2pPr>
      <a:lvl3pPr marL="1625346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3pPr>
      <a:lvl4pPr marL="2275484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925623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575761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5900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038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176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138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277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415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554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0692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0830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0969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107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DF80C5-00A3-4C90-674D-D787806615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B29D7CA-30E3-0783-C411-FE815E7EA3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5575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399" dirty="0">
                <a:solidFill>
                  <a:schemeClr val="bg1"/>
                </a:solidFill>
              </a:rPr>
              <a:t>Was macht den Unterschied?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1571296" y="1321896"/>
            <a:ext cx="8961935" cy="871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531" dirty="0">
                <a:solidFill>
                  <a:srgbClr val="494948"/>
                </a:solidFill>
                <a:latin typeface="Noto Sans Med" panose="020B0502040504020204" pitchFamily="34" charset="0"/>
                <a:ea typeface="Noto Sans Med" panose="020B0502040504020204" pitchFamily="34" charset="0"/>
                <a:cs typeface="Noto Sans Med" panose="020B0502040504020204" pitchFamily="34" charset="0"/>
              </a:rPr>
              <a:t>Warum sind prisma VENT Geräte nicht-lebenserhaltende Ventilationsgeräte?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251" y="2349188"/>
            <a:ext cx="3119126" cy="273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9250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1776751" y="1710590"/>
            <a:ext cx="8566511" cy="1273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655" indent="-285655">
              <a:buFont typeface="Arial" panose="020B0604020202020204" pitchFamily="34" charset="0"/>
              <a:buChar char="•"/>
            </a:pPr>
            <a:endParaRPr lang="de-DE" sz="2559" dirty="0">
              <a:latin typeface="Arial Narrow" panose="020B0606020202030204" pitchFamily="34" charset="0"/>
            </a:endParaRPr>
          </a:p>
          <a:p>
            <a:pPr marL="285655" indent="-285655">
              <a:buFont typeface="Arial" panose="020B0604020202020204" pitchFamily="34" charset="0"/>
              <a:buChar char="•"/>
            </a:pPr>
            <a:endParaRPr lang="de-DE" sz="2559" dirty="0">
              <a:latin typeface="Arial Narrow" panose="020B0606020202030204" pitchFamily="34" charset="0"/>
            </a:endParaRPr>
          </a:p>
          <a:p>
            <a:pPr marL="285655" indent="-285655">
              <a:buFont typeface="Arial" panose="020B0604020202020204" pitchFamily="34" charset="0"/>
              <a:buChar char="•"/>
            </a:pPr>
            <a:endParaRPr lang="de-DE" sz="2559" dirty="0">
              <a:latin typeface="Arial Narrow" panose="020B060602020203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45418" y="1300746"/>
            <a:ext cx="8566511" cy="2457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2559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defTabSz="914095">
              <a:lnSpc>
                <a:spcPct val="90000"/>
              </a:lnSpc>
              <a:spcBef>
                <a:spcPts val="1000"/>
              </a:spcBef>
            </a:pPr>
            <a:endParaRPr lang="de-DE" sz="1828" dirty="0">
              <a:solidFill>
                <a:srgbClr val="494948"/>
              </a:solidFill>
              <a:latin typeface="Noto Sans Med" panose="020B0502040504020204" pitchFamily="34" charset="0"/>
              <a:ea typeface="Noto Sans Med" panose="020B0502040504020204" pitchFamily="34" charset="0"/>
              <a:cs typeface="Noto Sans Med" panose="020B0502040504020204" pitchFamily="34" charset="0"/>
            </a:endParaRPr>
          </a:p>
          <a:p>
            <a:pPr defTabSz="914095">
              <a:lnSpc>
                <a:spcPct val="90000"/>
              </a:lnSpc>
              <a:spcBef>
                <a:spcPts val="1000"/>
              </a:spcBef>
            </a:pPr>
            <a:r>
              <a:rPr lang="de-DE" sz="2250" b="1" dirty="0">
                <a:solidFill>
                  <a:srgbClr val="494948"/>
                </a:solidFill>
                <a:latin typeface="Noto Sans Med" panose="020B0502040504020204" pitchFamily="34" charset="0"/>
                <a:ea typeface="Noto Sans Med" panose="020B0502040504020204" pitchFamily="34" charset="0"/>
                <a:cs typeface="Noto Sans Med" panose="020B0502040504020204" pitchFamily="34" charset="0"/>
              </a:rPr>
              <a:t>Was meint „lebenserhaltend“ in der Beatmung?</a:t>
            </a:r>
          </a:p>
          <a:p>
            <a:endParaRPr lang="de-DE" sz="2559" dirty="0">
              <a:latin typeface="Arial Narrow" panose="020B0606020202030204" pitchFamily="34" charset="0"/>
            </a:endParaRPr>
          </a:p>
          <a:p>
            <a:endParaRPr lang="de-DE" sz="2559" dirty="0">
              <a:latin typeface="Arial Narrow" panose="020B0606020202030204" pitchFamily="34" charset="0"/>
            </a:endParaRPr>
          </a:p>
          <a:p>
            <a:pPr marL="285655" indent="-285655">
              <a:buFont typeface="Arial" panose="020B0604020202020204" pitchFamily="34" charset="0"/>
              <a:buChar char="•"/>
            </a:pPr>
            <a:r>
              <a:rPr lang="de-DE" sz="1968" dirty="0">
                <a:solidFill>
                  <a:srgbClr val="595959"/>
                </a:solidFill>
                <a:latin typeface="Noto Sans Med" panose="020B0604020202020204"/>
                <a:ea typeface="Noto Sans Med" panose="020B0604020202020204"/>
                <a:cs typeface="Noto Sans Med" panose="020B0604020202020204"/>
              </a:rPr>
              <a:t>Lebenserhaltend: Ventilation ≥ 16h/Tag</a:t>
            </a:r>
          </a:p>
        </p:txBody>
      </p:sp>
      <p:sp>
        <p:nvSpPr>
          <p:cNvPr id="9" name="Rechteck 8"/>
          <p:cNvSpPr/>
          <p:nvPr/>
        </p:nvSpPr>
        <p:spPr>
          <a:xfrm>
            <a:off x="6179720" y="3139337"/>
            <a:ext cx="791863" cy="64620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599" dirty="0">
                <a:solidFill>
                  <a:srgbClr val="00B050"/>
                </a:solidFill>
                <a:sym typeface="Wingdings"/>
              </a:rPr>
              <a:t></a:t>
            </a:r>
            <a:endParaRPr lang="de-DE" sz="3599" dirty="0">
              <a:solidFill>
                <a:srgbClr val="00B050"/>
              </a:solidFill>
            </a:endParaRPr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445418" y="322082"/>
            <a:ext cx="7458538" cy="444659"/>
          </a:xfrm>
        </p:spPr>
        <p:txBody>
          <a:bodyPr/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Lebenserhaltend vs. Nicht-lebenserhaltend </a:t>
            </a:r>
          </a:p>
        </p:txBody>
      </p:sp>
    </p:spTree>
    <p:extLst>
      <p:ext uri="{BB962C8B-B14F-4D97-AF65-F5344CB8AC3E}">
        <p14:creationId xmlns:p14="http://schemas.microsoft.com/office/powerpoint/2010/main" val="2868141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1776751" y="1710590"/>
            <a:ext cx="8566511" cy="1273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655" indent="-285655">
              <a:buFont typeface="Arial" panose="020B0604020202020204" pitchFamily="34" charset="0"/>
              <a:buChar char="•"/>
            </a:pPr>
            <a:endParaRPr lang="de-DE" sz="2559" dirty="0">
              <a:latin typeface="Arial Narrow" panose="020B0606020202030204" pitchFamily="34" charset="0"/>
            </a:endParaRPr>
          </a:p>
          <a:p>
            <a:pPr marL="285655" indent="-285655">
              <a:buFont typeface="Arial" panose="020B0604020202020204" pitchFamily="34" charset="0"/>
              <a:buChar char="•"/>
            </a:pPr>
            <a:endParaRPr lang="de-DE" sz="2559" dirty="0">
              <a:latin typeface="Arial Narrow" panose="020B0606020202030204" pitchFamily="34" charset="0"/>
            </a:endParaRPr>
          </a:p>
          <a:p>
            <a:pPr marL="285655" indent="-285655">
              <a:buFont typeface="Arial" panose="020B0604020202020204" pitchFamily="34" charset="0"/>
              <a:buChar char="•"/>
            </a:pPr>
            <a:endParaRPr lang="de-DE" sz="2559" dirty="0">
              <a:latin typeface="Arial Narrow" panose="020B060602020203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79725" y="2916828"/>
            <a:ext cx="791863" cy="64620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599" dirty="0">
                <a:solidFill>
                  <a:srgbClr val="00B050"/>
                </a:solidFill>
                <a:sym typeface="Wingdings"/>
              </a:rPr>
              <a:t></a:t>
            </a:r>
            <a:endParaRPr lang="de-DE" sz="3599" dirty="0">
              <a:solidFill>
                <a:srgbClr val="00B050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445418" y="3758091"/>
            <a:ext cx="6197459" cy="69801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655" indent="-285655">
              <a:buFont typeface="Arial" panose="020B0604020202020204" pitchFamily="34" charset="0"/>
              <a:buChar char="•"/>
            </a:pPr>
            <a:r>
              <a:rPr lang="de-DE" sz="1968" dirty="0">
                <a:solidFill>
                  <a:srgbClr val="595959"/>
                </a:solidFill>
                <a:latin typeface="Noto Sans Med" panose="020B0604020202020204"/>
                <a:ea typeface="Noto Sans Med" panose="020B0604020202020204"/>
                <a:cs typeface="Noto Sans Med" panose="020B0604020202020204"/>
              </a:rPr>
              <a:t>System, das ETCO</a:t>
            </a:r>
            <a:r>
              <a:rPr lang="de-DE" sz="1968" baseline="-25000" dirty="0">
                <a:solidFill>
                  <a:srgbClr val="595959"/>
                </a:solidFill>
                <a:latin typeface="Noto Sans Med" panose="020B0604020202020204"/>
                <a:ea typeface="Noto Sans Med" panose="020B0604020202020204"/>
                <a:cs typeface="Noto Sans Med" panose="020B0604020202020204"/>
              </a:rPr>
              <a:t>2</a:t>
            </a:r>
            <a:r>
              <a:rPr lang="de-DE" sz="1968" dirty="0">
                <a:solidFill>
                  <a:srgbClr val="595959"/>
                </a:solidFill>
                <a:latin typeface="Noto Sans Med" panose="020B0604020202020204"/>
                <a:ea typeface="Noto Sans Med" panose="020B0604020202020204"/>
                <a:cs typeface="Noto Sans Med" panose="020B0604020202020204"/>
              </a:rPr>
              <a:t> oder das exspiratorische Volumen ausweist. </a:t>
            </a:r>
          </a:p>
        </p:txBody>
      </p:sp>
      <p:sp>
        <p:nvSpPr>
          <p:cNvPr id="11" name="Rechteck 10"/>
          <p:cNvSpPr/>
          <p:nvPr/>
        </p:nvSpPr>
        <p:spPr>
          <a:xfrm>
            <a:off x="7679725" y="3605285"/>
            <a:ext cx="791863" cy="64620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599" dirty="0">
                <a:solidFill>
                  <a:srgbClr val="00B050"/>
                </a:solidFill>
                <a:sym typeface="Wingdings"/>
              </a:rPr>
              <a:t></a:t>
            </a:r>
            <a:endParaRPr lang="de-DE" sz="3599" dirty="0">
              <a:solidFill>
                <a:srgbClr val="00B050"/>
              </a:solidFill>
            </a:endParaRPr>
          </a:p>
        </p:txBody>
      </p:sp>
      <p:sp>
        <p:nvSpPr>
          <p:cNvPr id="10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Lebenserhaltend vs. Nicht-lebenserhaltend 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445418" y="1300746"/>
            <a:ext cx="7234308" cy="2457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2559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defTabSz="914095">
              <a:lnSpc>
                <a:spcPct val="90000"/>
              </a:lnSpc>
              <a:spcBef>
                <a:spcPts val="1000"/>
              </a:spcBef>
            </a:pPr>
            <a:endParaRPr lang="de-DE" sz="1828" dirty="0">
              <a:solidFill>
                <a:srgbClr val="494948"/>
              </a:solidFill>
              <a:latin typeface="Noto Sans Med" panose="020B0502040504020204" pitchFamily="34" charset="0"/>
              <a:ea typeface="Noto Sans Med" panose="020B0502040504020204" pitchFamily="34" charset="0"/>
              <a:cs typeface="Noto Sans Med" panose="020B0502040504020204" pitchFamily="34" charset="0"/>
            </a:endParaRPr>
          </a:p>
          <a:p>
            <a:pPr defTabSz="914095">
              <a:lnSpc>
                <a:spcPct val="90000"/>
              </a:lnSpc>
              <a:spcBef>
                <a:spcPts val="1000"/>
              </a:spcBef>
            </a:pPr>
            <a:r>
              <a:rPr lang="de-DE" sz="2250" b="1" dirty="0">
                <a:solidFill>
                  <a:srgbClr val="494948"/>
                </a:solidFill>
                <a:latin typeface="Noto Sans Med" panose="020B0502040504020204" pitchFamily="34" charset="0"/>
                <a:ea typeface="Noto Sans Med" panose="020B0502040504020204" pitchFamily="34" charset="0"/>
                <a:cs typeface="Noto Sans Med" panose="020B0502040504020204" pitchFamily="34" charset="0"/>
              </a:rPr>
              <a:t>Was meint „lebenserhaltend“ in der Beatmung?</a:t>
            </a:r>
          </a:p>
          <a:p>
            <a:endParaRPr lang="de-DE" sz="2559" dirty="0">
              <a:latin typeface="Arial Narrow" panose="020B0606020202030204" pitchFamily="34" charset="0"/>
            </a:endParaRPr>
          </a:p>
          <a:p>
            <a:endParaRPr lang="de-DE" sz="2559" dirty="0">
              <a:latin typeface="Arial Narrow" panose="020B0606020202030204" pitchFamily="34" charset="0"/>
            </a:endParaRPr>
          </a:p>
          <a:p>
            <a:pPr marL="285655" indent="-285655">
              <a:buFont typeface="Arial" panose="020B0604020202020204" pitchFamily="34" charset="0"/>
              <a:buChar char="•"/>
            </a:pPr>
            <a:r>
              <a:rPr lang="de-DE" sz="1968" dirty="0">
                <a:solidFill>
                  <a:srgbClr val="595959"/>
                </a:solidFill>
                <a:latin typeface="Noto Sans Med" panose="020B0604020202020204"/>
                <a:ea typeface="Noto Sans Med" panose="020B0604020202020204"/>
                <a:cs typeface="Noto Sans Med" panose="020B0604020202020204"/>
              </a:rPr>
              <a:t>Lebenserhaltend: Ventilation ≥ 16h/Tag</a:t>
            </a:r>
          </a:p>
        </p:txBody>
      </p:sp>
    </p:spTree>
    <p:extLst>
      <p:ext uri="{BB962C8B-B14F-4D97-AF65-F5344CB8AC3E}">
        <p14:creationId xmlns:p14="http://schemas.microsoft.com/office/powerpoint/2010/main" val="1304110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1776751" y="1710590"/>
            <a:ext cx="8566511" cy="1273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655" indent="-285655">
              <a:buFont typeface="Arial" panose="020B0604020202020204" pitchFamily="34" charset="0"/>
              <a:buChar char="•"/>
            </a:pPr>
            <a:endParaRPr lang="de-DE" sz="2559" dirty="0">
              <a:latin typeface="Arial Narrow" panose="020B0606020202030204" pitchFamily="34" charset="0"/>
            </a:endParaRPr>
          </a:p>
          <a:p>
            <a:pPr marL="285655" indent="-285655">
              <a:buFont typeface="Arial" panose="020B0604020202020204" pitchFamily="34" charset="0"/>
              <a:buChar char="•"/>
            </a:pPr>
            <a:endParaRPr lang="de-DE" sz="2559" dirty="0">
              <a:latin typeface="Arial Narrow" panose="020B0606020202030204" pitchFamily="34" charset="0"/>
            </a:endParaRPr>
          </a:p>
          <a:p>
            <a:pPr marL="285655" indent="-285655">
              <a:buFont typeface="Arial" panose="020B0604020202020204" pitchFamily="34" charset="0"/>
              <a:buChar char="•"/>
            </a:pPr>
            <a:endParaRPr lang="de-DE" sz="2559" dirty="0">
              <a:latin typeface="Arial Narrow" panose="020B0606020202030204" pitchFamily="34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445417" y="4559248"/>
            <a:ext cx="6564807" cy="69801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655" indent="-285655">
              <a:buFont typeface="Arial" panose="020B0604020202020204" pitchFamily="34" charset="0"/>
              <a:buChar char="•"/>
            </a:pPr>
            <a:r>
              <a:rPr lang="de-DE" sz="1968" dirty="0">
                <a:solidFill>
                  <a:srgbClr val="595959"/>
                </a:solidFill>
                <a:latin typeface="Noto Sans Med" panose="020B0604020202020204"/>
                <a:ea typeface="Noto Sans Med" panose="020B0604020202020204"/>
                <a:cs typeface="Noto Sans Med" panose="020B0604020202020204"/>
              </a:rPr>
              <a:t>Das Therapiegerät erfüllt den ISO Standard 80601-2-72 für lebenserhaltende Ventilatoren  </a:t>
            </a:r>
          </a:p>
        </p:txBody>
      </p:sp>
      <p:sp>
        <p:nvSpPr>
          <p:cNvPr id="10" name="Rechteck 9"/>
          <p:cNvSpPr/>
          <p:nvPr/>
        </p:nvSpPr>
        <p:spPr>
          <a:xfrm>
            <a:off x="7700354" y="4498363"/>
            <a:ext cx="458649" cy="52309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799" dirty="0">
                <a:solidFill>
                  <a:srgbClr val="FF0000"/>
                </a:solidFill>
              </a:rPr>
              <a:t>X</a:t>
            </a:r>
            <a:endParaRPr lang="de-DE" sz="2799" dirty="0">
              <a:solidFill>
                <a:srgbClr val="FF0000"/>
              </a:solidFill>
            </a:endParaRPr>
          </a:p>
        </p:txBody>
      </p:sp>
      <p:sp>
        <p:nvSpPr>
          <p:cNvPr id="1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Lebenserhaltend vs. Nicht-lebenserhaltend </a:t>
            </a:r>
          </a:p>
        </p:txBody>
      </p:sp>
      <p:sp>
        <p:nvSpPr>
          <p:cNvPr id="13" name="Rechteck 12"/>
          <p:cNvSpPr/>
          <p:nvPr/>
        </p:nvSpPr>
        <p:spPr>
          <a:xfrm>
            <a:off x="445418" y="3758091"/>
            <a:ext cx="6197459" cy="69801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655" indent="-285655">
              <a:buFont typeface="Arial" panose="020B0604020202020204" pitchFamily="34" charset="0"/>
              <a:buChar char="•"/>
            </a:pPr>
            <a:r>
              <a:rPr lang="de-DE" sz="1968" dirty="0">
                <a:solidFill>
                  <a:srgbClr val="595959"/>
                </a:solidFill>
                <a:latin typeface="Noto Sans Med" panose="020B0604020202020204"/>
                <a:ea typeface="Noto Sans Med" panose="020B0604020202020204"/>
                <a:cs typeface="Noto Sans Med" panose="020B0604020202020204"/>
              </a:rPr>
              <a:t>Schlauchsystem, dass CO</a:t>
            </a:r>
            <a:r>
              <a:rPr lang="de-DE" sz="1968" baseline="-25000" dirty="0">
                <a:solidFill>
                  <a:srgbClr val="595959"/>
                </a:solidFill>
                <a:latin typeface="Noto Sans Med" panose="020B0604020202020204"/>
                <a:ea typeface="Noto Sans Med" panose="020B0604020202020204"/>
                <a:cs typeface="Noto Sans Med" panose="020B0604020202020204"/>
              </a:rPr>
              <a:t>2</a:t>
            </a:r>
            <a:r>
              <a:rPr lang="de-DE" sz="1968" dirty="0">
                <a:solidFill>
                  <a:srgbClr val="595959"/>
                </a:solidFill>
                <a:latin typeface="Noto Sans Med" panose="020B0604020202020204"/>
                <a:ea typeface="Noto Sans Med" panose="020B0604020202020204"/>
                <a:cs typeface="Noto Sans Med" panose="020B0604020202020204"/>
              </a:rPr>
              <a:t> oder das exspiratorische Volumen misst. 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445418" y="1300746"/>
            <a:ext cx="8566511" cy="2457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2559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defTabSz="914095">
              <a:lnSpc>
                <a:spcPct val="90000"/>
              </a:lnSpc>
              <a:spcBef>
                <a:spcPts val="1000"/>
              </a:spcBef>
            </a:pPr>
            <a:endParaRPr lang="de-DE" sz="1828" dirty="0">
              <a:solidFill>
                <a:srgbClr val="494948"/>
              </a:solidFill>
              <a:latin typeface="Noto Sans Med" panose="020B0502040504020204" pitchFamily="34" charset="0"/>
              <a:ea typeface="Noto Sans Med" panose="020B0502040504020204" pitchFamily="34" charset="0"/>
              <a:cs typeface="Noto Sans Med" panose="020B0502040504020204" pitchFamily="34" charset="0"/>
            </a:endParaRPr>
          </a:p>
          <a:p>
            <a:pPr defTabSz="914095">
              <a:lnSpc>
                <a:spcPct val="90000"/>
              </a:lnSpc>
              <a:spcBef>
                <a:spcPts val="1000"/>
              </a:spcBef>
            </a:pPr>
            <a:r>
              <a:rPr lang="de-DE" sz="2250" b="1" dirty="0">
                <a:solidFill>
                  <a:srgbClr val="494948"/>
                </a:solidFill>
                <a:latin typeface="Noto Sans Med" panose="020B0502040504020204" pitchFamily="34" charset="0"/>
                <a:ea typeface="Noto Sans Med" panose="020B0502040504020204" pitchFamily="34" charset="0"/>
                <a:cs typeface="Noto Sans Med" panose="020B0502040504020204" pitchFamily="34" charset="0"/>
              </a:rPr>
              <a:t>Was meint „lebenserhaltend“ in der Beatmung?</a:t>
            </a:r>
          </a:p>
          <a:p>
            <a:endParaRPr lang="de-DE" sz="2559" dirty="0">
              <a:latin typeface="Arial Narrow" panose="020B0606020202030204" pitchFamily="34" charset="0"/>
            </a:endParaRPr>
          </a:p>
          <a:p>
            <a:endParaRPr lang="de-DE" sz="2559" dirty="0">
              <a:latin typeface="Arial Narrow" panose="020B0606020202030204" pitchFamily="34" charset="0"/>
            </a:endParaRPr>
          </a:p>
          <a:p>
            <a:pPr marL="285655" indent="-285655">
              <a:buFont typeface="Arial" panose="020B0604020202020204" pitchFamily="34" charset="0"/>
              <a:buChar char="•"/>
            </a:pPr>
            <a:r>
              <a:rPr lang="de-DE" sz="1968" dirty="0">
                <a:solidFill>
                  <a:srgbClr val="595959"/>
                </a:solidFill>
                <a:latin typeface="Noto Sans Med" panose="020B0604020202020204"/>
                <a:ea typeface="Noto Sans Med" panose="020B0604020202020204"/>
                <a:cs typeface="Noto Sans Med" panose="020B0604020202020204"/>
              </a:rPr>
              <a:t>Lebenserhaltend: Ventilation ≥ 16h/Tag</a:t>
            </a:r>
          </a:p>
        </p:txBody>
      </p:sp>
      <p:sp>
        <p:nvSpPr>
          <p:cNvPr id="15" name="Rechteck 14"/>
          <p:cNvSpPr/>
          <p:nvPr/>
        </p:nvSpPr>
        <p:spPr>
          <a:xfrm>
            <a:off x="7679725" y="2916828"/>
            <a:ext cx="791863" cy="64620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599" dirty="0">
                <a:solidFill>
                  <a:srgbClr val="00B050"/>
                </a:solidFill>
                <a:sym typeface="Wingdings"/>
              </a:rPr>
              <a:t></a:t>
            </a:r>
            <a:endParaRPr lang="de-DE" sz="3599" dirty="0">
              <a:solidFill>
                <a:srgbClr val="00B050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7679725" y="3605285"/>
            <a:ext cx="791863" cy="64620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599" dirty="0">
                <a:solidFill>
                  <a:srgbClr val="00B050"/>
                </a:solidFill>
                <a:sym typeface="Wingdings"/>
              </a:rPr>
              <a:t></a:t>
            </a:r>
            <a:endParaRPr lang="de-DE" sz="3599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877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445418" y="877526"/>
            <a:ext cx="3862935" cy="549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2559" dirty="0">
              <a:latin typeface="Arial Narrow" panose="020B0606020202030204" pitchFamily="34" charset="0"/>
            </a:endParaRPr>
          </a:p>
          <a:p>
            <a:endParaRPr lang="de-DE" sz="1828" dirty="0">
              <a:solidFill>
                <a:srgbClr val="494948"/>
              </a:solidFill>
              <a:latin typeface="Noto Sans Med" panose="020B0502040504020204" pitchFamily="34" charset="0"/>
              <a:ea typeface="Noto Sans Med" panose="020B0502040504020204" pitchFamily="34" charset="0"/>
              <a:cs typeface="Noto Sans Med" panose="020B0502040504020204" pitchFamily="34" charset="0"/>
            </a:endParaRPr>
          </a:p>
          <a:p>
            <a:r>
              <a:rPr lang="de-DE" sz="1828" dirty="0">
                <a:solidFill>
                  <a:srgbClr val="494948"/>
                </a:solidFill>
                <a:latin typeface="Noto Sans Med" panose="020B0502040504020204" pitchFamily="34" charset="0"/>
                <a:ea typeface="Noto Sans Med" panose="020B0502040504020204" pitchFamily="34" charset="0"/>
                <a:cs typeface="Noto Sans Med" panose="020B0502040504020204" pitchFamily="34" charset="0"/>
              </a:rPr>
              <a:t>Harte Fakten (ISO </a:t>
            </a:r>
            <a:r>
              <a:rPr lang="de-DE" sz="1828" dirty="0" err="1">
                <a:solidFill>
                  <a:srgbClr val="494948"/>
                </a:solidFill>
                <a:latin typeface="Noto Sans Med" panose="020B0502040504020204" pitchFamily="34" charset="0"/>
                <a:ea typeface="Noto Sans Med" panose="020B0502040504020204" pitchFamily="34" charset="0"/>
                <a:cs typeface="Noto Sans Med" panose="020B0502040504020204" pitchFamily="34" charset="0"/>
              </a:rPr>
              <a:t>standard</a:t>
            </a:r>
            <a:r>
              <a:rPr lang="de-DE" sz="1828" dirty="0">
                <a:solidFill>
                  <a:srgbClr val="494948"/>
                </a:solidFill>
                <a:latin typeface="Noto Sans Med" panose="020B0502040504020204" pitchFamily="34" charset="0"/>
                <a:ea typeface="Noto Sans Med" panose="020B0502040504020204" pitchFamily="34" charset="0"/>
                <a:cs typeface="Noto Sans Med" panose="020B0502040504020204" pitchFamily="34" charset="0"/>
              </a:rPr>
              <a:t> 80601-2-72-2015)</a:t>
            </a:r>
          </a:p>
          <a:p>
            <a:endParaRPr lang="de-DE" sz="2559" dirty="0">
              <a:latin typeface="Arial Narrow" panose="020B0606020202030204" pitchFamily="34" charset="0"/>
            </a:endParaRPr>
          </a:p>
          <a:p>
            <a:endParaRPr lang="de-DE" sz="2559" dirty="0">
              <a:latin typeface="Arial Narrow" panose="020B0606020202030204" pitchFamily="34" charset="0"/>
            </a:endParaRPr>
          </a:p>
          <a:p>
            <a:pPr marL="285655" indent="-285655">
              <a:buFont typeface="Arial" panose="020B0604020202020204" pitchFamily="34" charset="0"/>
              <a:buChar char="•"/>
            </a:pPr>
            <a:r>
              <a:rPr lang="de-DE" sz="1828" dirty="0">
                <a:solidFill>
                  <a:srgbClr val="494948"/>
                </a:solidFill>
                <a:latin typeface="Noto Sans Med" panose="020B0502040504020204" pitchFamily="34" charset="0"/>
                <a:ea typeface="Noto Sans Med" panose="020B0502040504020204" pitchFamily="34" charset="0"/>
                <a:cs typeface="Noto Sans Med" panose="020B0502040504020204" pitchFamily="34" charset="0"/>
              </a:rPr>
              <a:t>Überwachen des VT oder CO</a:t>
            </a:r>
            <a:r>
              <a:rPr lang="de-DE" sz="1828" baseline="-25000" dirty="0">
                <a:solidFill>
                  <a:srgbClr val="494948"/>
                </a:solidFill>
                <a:latin typeface="Noto Sans Med" panose="020B0502040504020204" pitchFamily="34" charset="0"/>
                <a:ea typeface="Noto Sans Med" panose="020B0502040504020204" pitchFamily="34" charset="0"/>
                <a:cs typeface="Noto Sans Med" panose="020B0502040504020204" pitchFamily="34" charset="0"/>
              </a:rPr>
              <a:t>2</a:t>
            </a:r>
          </a:p>
          <a:p>
            <a:endParaRPr lang="de-DE" sz="1828" dirty="0">
              <a:solidFill>
                <a:srgbClr val="494948"/>
              </a:solidFill>
              <a:latin typeface="Noto Sans Med" panose="020B0502040504020204" pitchFamily="34" charset="0"/>
              <a:ea typeface="Noto Sans Med" panose="020B0502040504020204" pitchFamily="34" charset="0"/>
              <a:cs typeface="Noto Sans Med" panose="020B0502040504020204" pitchFamily="34" charset="0"/>
            </a:endParaRPr>
          </a:p>
          <a:p>
            <a:pPr marL="285655" indent="-285655">
              <a:buFont typeface="Arial" panose="020B0604020202020204" pitchFamily="34" charset="0"/>
              <a:buChar char="•"/>
            </a:pPr>
            <a:r>
              <a:rPr lang="de-DE" sz="1828" dirty="0">
                <a:solidFill>
                  <a:srgbClr val="494948"/>
                </a:solidFill>
                <a:latin typeface="Noto Sans Med" panose="020B0502040504020204" pitchFamily="34" charset="0"/>
                <a:ea typeface="Noto Sans Med" panose="020B0502040504020204" pitchFamily="34" charset="0"/>
                <a:cs typeface="Noto Sans Med" panose="020B0502040504020204" pitchFamily="34" charset="0"/>
              </a:rPr>
              <a:t>Interne Batterie, Kapazität 2h als zusätzliche Energiequelle</a:t>
            </a:r>
          </a:p>
          <a:p>
            <a:r>
              <a:rPr lang="de-DE" sz="1828" dirty="0">
                <a:solidFill>
                  <a:srgbClr val="494948"/>
                </a:solidFill>
                <a:latin typeface="Noto Sans Med" panose="020B0502040504020204" pitchFamily="34" charset="0"/>
                <a:ea typeface="Noto Sans Med" panose="020B0502040504020204" pitchFamily="34" charset="0"/>
                <a:cs typeface="Noto Sans Med" panose="020B0502040504020204" pitchFamily="34" charset="0"/>
              </a:rPr>
              <a:t>  </a:t>
            </a:r>
          </a:p>
          <a:p>
            <a:pPr marL="285655" indent="-285655">
              <a:buFont typeface="Arial" panose="020B0604020202020204" pitchFamily="34" charset="0"/>
              <a:buChar char="•"/>
            </a:pPr>
            <a:r>
              <a:rPr lang="de-DE" sz="1828" dirty="0">
                <a:solidFill>
                  <a:srgbClr val="494948"/>
                </a:solidFill>
                <a:latin typeface="Noto Sans Med" panose="020B0502040504020204" pitchFamily="34" charset="0"/>
                <a:ea typeface="Noto Sans Med" panose="020B0502040504020204" pitchFamily="34" charset="0"/>
                <a:cs typeface="Noto Sans Med" panose="020B0502040504020204" pitchFamily="34" charset="0"/>
              </a:rPr>
              <a:t>Redundante Drucksensoren</a:t>
            </a:r>
          </a:p>
          <a:p>
            <a:endParaRPr lang="de-DE" sz="1828" dirty="0">
              <a:solidFill>
                <a:srgbClr val="494948"/>
              </a:solidFill>
              <a:latin typeface="Noto Sans Med" panose="020B0502040504020204" pitchFamily="34" charset="0"/>
              <a:ea typeface="Noto Sans Med" panose="020B0502040504020204" pitchFamily="34" charset="0"/>
              <a:cs typeface="Noto Sans Med" panose="020B0502040504020204" pitchFamily="34" charset="0"/>
            </a:endParaRPr>
          </a:p>
          <a:p>
            <a:pPr marL="285655" indent="-285655">
              <a:buFont typeface="Arial" panose="020B0604020202020204" pitchFamily="34" charset="0"/>
              <a:buChar char="•"/>
            </a:pPr>
            <a:r>
              <a:rPr lang="de-DE" sz="1828" dirty="0">
                <a:solidFill>
                  <a:srgbClr val="494948"/>
                </a:solidFill>
                <a:latin typeface="Noto Sans Med" panose="020B0502040504020204" pitchFamily="34" charset="0"/>
                <a:ea typeface="Noto Sans Med" panose="020B0502040504020204" pitchFamily="34" charset="0"/>
                <a:cs typeface="Noto Sans Med" panose="020B0502040504020204" pitchFamily="34" charset="0"/>
              </a:rPr>
              <a:t>Genauigkeit der Flusssensoren</a:t>
            </a:r>
          </a:p>
          <a:p>
            <a:pPr marL="285655" indent="-285655">
              <a:buFont typeface="Arial" panose="020B0604020202020204" pitchFamily="34" charset="0"/>
              <a:buChar char="•"/>
            </a:pPr>
            <a:endParaRPr lang="de-DE" sz="1828" dirty="0">
              <a:solidFill>
                <a:srgbClr val="494948"/>
              </a:solidFill>
              <a:latin typeface="Noto Sans Med" panose="020B0502040504020204" pitchFamily="34" charset="0"/>
              <a:ea typeface="Noto Sans Med" panose="020B0502040504020204" pitchFamily="34" charset="0"/>
              <a:cs typeface="Noto Sans Med" panose="020B0502040504020204" pitchFamily="34" charset="0"/>
            </a:endParaRPr>
          </a:p>
          <a:p>
            <a:pPr marL="285655" indent="-285655">
              <a:buFont typeface="Arial" panose="020B0604020202020204" pitchFamily="34" charset="0"/>
              <a:buChar char="•"/>
            </a:pPr>
            <a:r>
              <a:rPr lang="de-DE" sz="1828" dirty="0">
                <a:solidFill>
                  <a:srgbClr val="494948"/>
                </a:solidFill>
                <a:latin typeface="Noto Sans Med" panose="020B0502040504020204" pitchFamily="34" charset="0"/>
                <a:ea typeface="Noto Sans Med" panose="020B0502040504020204" pitchFamily="34" charset="0"/>
                <a:cs typeface="Noto Sans Med" panose="020B0502040504020204" pitchFamily="34" charset="0"/>
              </a:rPr>
              <a:t>Registrierung inkl. Dokumentation</a:t>
            </a:r>
          </a:p>
        </p:txBody>
      </p:sp>
      <p:sp>
        <p:nvSpPr>
          <p:cNvPr id="6" name="Rechteck 5"/>
          <p:cNvSpPr/>
          <p:nvPr/>
        </p:nvSpPr>
        <p:spPr>
          <a:xfrm>
            <a:off x="5960122" y="1569824"/>
            <a:ext cx="4322695" cy="366546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28" dirty="0">
                <a:solidFill>
                  <a:srgbClr val="494948"/>
                </a:solidFill>
                <a:latin typeface="Noto Sans Med" panose="020B0502040504020204" pitchFamily="34" charset="0"/>
                <a:ea typeface="Noto Sans Med" panose="020B0502040504020204" pitchFamily="34" charset="0"/>
                <a:cs typeface="Noto Sans Med" panose="020B0502040504020204" pitchFamily="34" charset="0"/>
              </a:rPr>
              <a:t>Weiche Fakten (</a:t>
            </a:r>
            <a:r>
              <a:rPr lang="de-DE" sz="1828" dirty="0" err="1">
                <a:solidFill>
                  <a:srgbClr val="494948"/>
                </a:solidFill>
                <a:latin typeface="Noto Sans Med" panose="020B0502040504020204" pitchFamily="34" charset="0"/>
                <a:ea typeface="Noto Sans Med" panose="020B0502040504020204" pitchFamily="34" charset="0"/>
                <a:cs typeface="Noto Sans Med" panose="020B0502040504020204" pitchFamily="34" charset="0"/>
              </a:rPr>
              <a:t>society</a:t>
            </a:r>
            <a:r>
              <a:rPr lang="de-DE" sz="1828" dirty="0">
                <a:solidFill>
                  <a:srgbClr val="494948"/>
                </a:solidFill>
                <a:latin typeface="Noto Sans Med" panose="020B0502040504020204" pitchFamily="34" charset="0"/>
                <a:ea typeface="Noto Sans Med" panose="020B0502040504020204" pitchFamily="34" charset="0"/>
                <a:cs typeface="Noto Sans Med" panose="020B0502040504020204" pitchFamily="34" charset="0"/>
              </a:rPr>
              <a:t> </a:t>
            </a:r>
            <a:r>
              <a:rPr lang="de-DE" sz="1828" dirty="0" err="1">
                <a:solidFill>
                  <a:srgbClr val="494948"/>
                </a:solidFill>
                <a:latin typeface="Noto Sans Med" panose="020B0502040504020204" pitchFamily="34" charset="0"/>
                <a:ea typeface="Noto Sans Med" panose="020B0502040504020204" pitchFamily="34" charset="0"/>
                <a:cs typeface="Noto Sans Med" panose="020B0502040504020204" pitchFamily="34" charset="0"/>
              </a:rPr>
              <a:t>guidelines</a:t>
            </a:r>
            <a:r>
              <a:rPr lang="de-DE" sz="1828" dirty="0">
                <a:solidFill>
                  <a:srgbClr val="494948"/>
                </a:solidFill>
                <a:latin typeface="Noto Sans Med" panose="020B0502040504020204" pitchFamily="34" charset="0"/>
                <a:ea typeface="Noto Sans Med" panose="020B0502040504020204" pitchFamily="34" charset="0"/>
                <a:cs typeface="Noto Sans Med" panose="020B0502040504020204" pitchFamily="34" charset="0"/>
              </a:rPr>
              <a:t>, Marktanforderungen)</a:t>
            </a:r>
          </a:p>
          <a:p>
            <a:endParaRPr lang="de-DE" sz="2559" dirty="0">
              <a:latin typeface="Arial Narrow" panose="020B0606020202030204" pitchFamily="34" charset="0"/>
            </a:endParaRPr>
          </a:p>
          <a:p>
            <a:endParaRPr lang="de-DE" sz="2559" dirty="0">
              <a:latin typeface="Arial Narrow" panose="020B0606020202030204" pitchFamily="34" charset="0"/>
            </a:endParaRPr>
          </a:p>
          <a:p>
            <a:pPr marL="285655" indent="-285655">
              <a:buFont typeface="Arial" panose="020B0604020202020204" pitchFamily="34" charset="0"/>
              <a:buChar char="•"/>
            </a:pPr>
            <a:r>
              <a:rPr lang="de-DE" sz="1828" dirty="0">
                <a:solidFill>
                  <a:srgbClr val="494948"/>
                </a:solidFill>
                <a:latin typeface="Noto Sans Med" panose="020B0502040504020204" pitchFamily="34" charset="0"/>
                <a:ea typeface="Noto Sans Med" panose="020B0502040504020204" pitchFamily="34" charset="0"/>
                <a:cs typeface="Noto Sans Med" panose="020B0502040504020204" pitchFamily="34" charset="0"/>
              </a:rPr>
              <a:t>Externe (2.) Batterie</a:t>
            </a:r>
          </a:p>
          <a:p>
            <a:pPr marL="285655" indent="-285655">
              <a:buFont typeface="Arial" panose="020B0604020202020204" pitchFamily="34" charset="0"/>
              <a:buChar char="•"/>
            </a:pPr>
            <a:endParaRPr lang="de-DE" sz="1828" dirty="0">
              <a:solidFill>
                <a:srgbClr val="494948"/>
              </a:solidFill>
              <a:latin typeface="Noto Sans Med" panose="020B0502040504020204" pitchFamily="34" charset="0"/>
              <a:ea typeface="Noto Sans Med" panose="020B0502040504020204" pitchFamily="34" charset="0"/>
              <a:cs typeface="Noto Sans Med" panose="020B0502040504020204" pitchFamily="34" charset="0"/>
            </a:endParaRPr>
          </a:p>
          <a:p>
            <a:pPr marL="285655" indent="-285655">
              <a:buFont typeface="Arial" panose="020B0604020202020204" pitchFamily="34" charset="0"/>
              <a:buChar char="•"/>
            </a:pPr>
            <a:r>
              <a:rPr lang="de-DE" sz="1828" dirty="0">
                <a:solidFill>
                  <a:srgbClr val="494948"/>
                </a:solidFill>
                <a:latin typeface="Noto Sans Med" panose="020B0502040504020204" pitchFamily="34" charset="0"/>
                <a:ea typeface="Noto Sans Med" panose="020B0502040504020204" pitchFamily="34" charset="0"/>
                <a:cs typeface="Noto Sans Med" panose="020B0502040504020204" pitchFamily="34" charset="0"/>
              </a:rPr>
              <a:t>Volumen-Modi (VCV, SIMV)</a:t>
            </a:r>
          </a:p>
          <a:p>
            <a:pPr marL="285655" indent="-285655">
              <a:buFont typeface="Arial" panose="020B0604020202020204" pitchFamily="34" charset="0"/>
              <a:buChar char="•"/>
            </a:pPr>
            <a:endParaRPr lang="de-DE" sz="1828" dirty="0">
              <a:solidFill>
                <a:srgbClr val="494948"/>
              </a:solidFill>
              <a:latin typeface="Noto Sans Med" panose="020B0502040504020204" pitchFamily="34" charset="0"/>
              <a:ea typeface="Noto Sans Med" panose="020B0502040504020204" pitchFamily="34" charset="0"/>
              <a:cs typeface="Noto Sans Med" panose="020B0502040504020204" pitchFamily="34" charset="0"/>
            </a:endParaRPr>
          </a:p>
          <a:p>
            <a:pPr marL="285655" indent="-285655">
              <a:buFont typeface="Arial" panose="020B0604020202020204" pitchFamily="34" charset="0"/>
              <a:buChar char="•"/>
            </a:pPr>
            <a:r>
              <a:rPr lang="de-DE" sz="1828" dirty="0">
                <a:solidFill>
                  <a:srgbClr val="494948"/>
                </a:solidFill>
                <a:latin typeface="Noto Sans Med" panose="020B0502040504020204" pitchFamily="34" charset="0"/>
                <a:ea typeface="Noto Sans Med" panose="020B0502040504020204" pitchFamily="34" charset="0"/>
                <a:cs typeface="Noto Sans Med" panose="020B0502040504020204" pitchFamily="34" charset="0"/>
              </a:rPr>
              <a:t>Doppelschlauchsystem (Pädiatrie)</a:t>
            </a:r>
          </a:p>
          <a:p>
            <a:pPr marL="285655" indent="-285655">
              <a:buFont typeface="Arial" panose="020B0604020202020204" pitchFamily="34" charset="0"/>
              <a:buChar char="•"/>
            </a:pPr>
            <a:endParaRPr lang="de-DE" sz="1828" dirty="0">
              <a:solidFill>
                <a:srgbClr val="494948"/>
              </a:solidFill>
              <a:latin typeface="Noto Sans Med" panose="020B0502040504020204" pitchFamily="34" charset="0"/>
              <a:ea typeface="Noto Sans Med" panose="020B0502040504020204" pitchFamily="34" charset="0"/>
              <a:cs typeface="Noto Sans Med" panose="020B0502040504020204" pitchFamily="34" charset="0"/>
            </a:endParaRPr>
          </a:p>
          <a:p>
            <a:pPr marL="285655" indent="-285655">
              <a:buFont typeface="Arial" panose="020B0604020202020204" pitchFamily="34" charset="0"/>
              <a:buChar char="•"/>
            </a:pPr>
            <a:r>
              <a:rPr lang="de-DE" sz="1828" dirty="0">
                <a:solidFill>
                  <a:srgbClr val="494948"/>
                </a:solidFill>
                <a:latin typeface="Noto Sans Med" panose="020B0502040504020204" pitchFamily="34" charset="0"/>
                <a:ea typeface="Noto Sans Med" panose="020B0502040504020204" pitchFamily="34" charset="0"/>
                <a:cs typeface="Noto Sans Med" panose="020B0502040504020204" pitchFamily="34" charset="0"/>
              </a:rPr>
              <a:t>Minimales </a:t>
            </a:r>
            <a:r>
              <a:rPr lang="de-DE" sz="1828" dirty="0" err="1">
                <a:solidFill>
                  <a:srgbClr val="494948"/>
                </a:solidFill>
                <a:latin typeface="Noto Sans Med" panose="020B0502040504020204" pitchFamily="34" charset="0"/>
                <a:ea typeface="Noto Sans Med" panose="020B0502040504020204" pitchFamily="34" charset="0"/>
                <a:cs typeface="Noto Sans Med" panose="020B0502040504020204" pitchFamily="34" charset="0"/>
              </a:rPr>
              <a:t>Tidalvolumen</a:t>
            </a:r>
            <a:r>
              <a:rPr lang="de-DE" sz="1828" dirty="0">
                <a:solidFill>
                  <a:srgbClr val="494948"/>
                </a:solidFill>
                <a:latin typeface="Noto Sans Med" panose="020B0502040504020204" pitchFamily="34" charset="0"/>
                <a:ea typeface="Noto Sans Med" panose="020B0502040504020204" pitchFamily="34" charset="0"/>
                <a:cs typeface="Noto Sans Med" panose="020B0502040504020204" pitchFamily="34" charset="0"/>
              </a:rPr>
              <a:t> von 30ml oder niedriger </a:t>
            </a:r>
          </a:p>
        </p:txBody>
      </p:sp>
      <p:sp>
        <p:nvSpPr>
          <p:cNvPr id="9" name="Rechteck 8"/>
          <p:cNvSpPr/>
          <p:nvPr/>
        </p:nvSpPr>
        <p:spPr>
          <a:xfrm>
            <a:off x="2058263" y="926179"/>
            <a:ext cx="7162847" cy="39998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999" b="1" dirty="0">
                <a:solidFill>
                  <a:srgbClr val="AA0C7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Anforderungen ISO </a:t>
            </a:r>
            <a:r>
              <a:rPr lang="de-DE" sz="1999" b="1" dirty="0" err="1">
                <a:solidFill>
                  <a:srgbClr val="AA0C7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standard</a:t>
            </a:r>
            <a:r>
              <a:rPr lang="de-DE" sz="1999" b="1" dirty="0">
                <a:solidFill>
                  <a:srgbClr val="AA0C7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80601-2-72</a:t>
            </a:r>
          </a:p>
        </p:txBody>
      </p:sp>
      <p:sp>
        <p:nvSpPr>
          <p:cNvPr id="11" name="Rechteck 10"/>
          <p:cNvSpPr/>
          <p:nvPr/>
        </p:nvSpPr>
        <p:spPr>
          <a:xfrm>
            <a:off x="4308353" y="2753383"/>
            <a:ext cx="791863" cy="64620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599" dirty="0">
                <a:solidFill>
                  <a:srgbClr val="00B050"/>
                </a:solidFill>
                <a:sym typeface="Wingdings"/>
              </a:rPr>
              <a:t></a:t>
            </a:r>
            <a:endParaRPr lang="de-DE" sz="3599" dirty="0">
              <a:solidFill>
                <a:srgbClr val="00B050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4348748" y="3399531"/>
            <a:ext cx="791863" cy="64620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599" dirty="0">
                <a:solidFill>
                  <a:srgbClr val="00B050"/>
                </a:solidFill>
                <a:sym typeface="Wingdings"/>
              </a:rPr>
              <a:t></a:t>
            </a:r>
            <a:endParaRPr lang="de-DE" sz="3599" dirty="0">
              <a:solidFill>
                <a:srgbClr val="00B050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4293972" y="4067197"/>
            <a:ext cx="791863" cy="64620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599" dirty="0">
                <a:solidFill>
                  <a:srgbClr val="00B050"/>
                </a:solidFill>
                <a:sym typeface="Wingdings"/>
              </a:rPr>
              <a:t></a:t>
            </a:r>
            <a:endParaRPr lang="de-DE" sz="3599" dirty="0">
              <a:solidFill>
                <a:srgbClr val="00B050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4308353" y="4693524"/>
            <a:ext cx="791863" cy="64620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599" dirty="0">
                <a:solidFill>
                  <a:srgbClr val="00B050"/>
                </a:solidFill>
                <a:sym typeface="Wingdings"/>
              </a:rPr>
              <a:t></a:t>
            </a:r>
            <a:endParaRPr lang="de-DE" sz="3599" dirty="0">
              <a:solidFill>
                <a:srgbClr val="00B050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4400801" y="5472867"/>
            <a:ext cx="458649" cy="52309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799" dirty="0">
                <a:solidFill>
                  <a:srgbClr val="FF0000"/>
                </a:solidFill>
              </a:rPr>
              <a:t>X</a:t>
            </a:r>
            <a:endParaRPr lang="de-DE" sz="2799" dirty="0">
              <a:solidFill>
                <a:srgbClr val="FF0000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10282817" y="2876404"/>
            <a:ext cx="399868" cy="52309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799" dirty="0">
                <a:solidFill>
                  <a:srgbClr val="FF0000"/>
                </a:solidFill>
              </a:rPr>
              <a:t>X</a:t>
            </a:r>
            <a:endParaRPr lang="de-DE" sz="2799" dirty="0">
              <a:solidFill>
                <a:srgbClr val="FF0000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0282817" y="3516650"/>
            <a:ext cx="399868" cy="52309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799" dirty="0">
                <a:solidFill>
                  <a:srgbClr val="FF0000"/>
                </a:solidFill>
              </a:rPr>
              <a:t>X</a:t>
            </a:r>
            <a:endParaRPr lang="de-DE" sz="2799" dirty="0">
              <a:solidFill>
                <a:srgbClr val="FF0000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10282817" y="4039721"/>
            <a:ext cx="399868" cy="52309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799" dirty="0">
                <a:solidFill>
                  <a:srgbClr val="FF0000"/>
                </a:solidFill>
              </a:rPr>
              <a:t>X</a:t>
            </a:r>
            <a:endParaRPr lang="de-DE" sz="2799" dirty="0">
              <a:solidFill>
                <a:srgbClr val="FF0000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10282817" y="4563268"/>
            <a:ext cx="399868" cy="52309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799" dirty="0">
                <a:solidFill>
                  <a:srgbClr val="FF0000"/>
                </a:solidFill>
              </a:rPr>
              <a:t>X</a:t>
            </a:r>
            <a:endParaRPr lang="de-DE" sz="2799" dirty="0">
              <a:solidFill>
                <a:srgbClr val="FF0000"/>
              </a:solidFill>
            </a:endParaRPr>
          </a:p>
        </p:txBody>
      </p:sp>
      <p:sp>
        <p:nvSpPr>
          <p:cNvPr id="21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445418" y="322082"/>
            <a:ext cx="7407825" cy="444659"/>
          </a:xfrm>
        </p:spPr>
        <p:txBody>
          <a:bodyPr/>
          <a:lstStyle>
            <a:defPPr>
              <a:defRPr lang="en-US"/>
            </a:defPPr>
            <a:lvl1pPr marL="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0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36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3" algn="l" defTabSz="4571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Lebenserhaltend vs. Nicht-lebenserhaltend </a:t>
            </a:r>
          </a:p>
        </p:txBody>
      </p:sp>
    </p:spTree>
    <p:extLst>
      <p:ext uri="{BB962C8B-B14F-4D97-AF65-F5344CB8AC3E}">
        <p14:creationId xmlns:p14="http://schemas.microsoft.com/office/powerpoint/2010/main" val="318492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6" grpId="0" build="p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haltseit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</Words>
  <Application>Microsoft Office PowerPoint</Application>
  <PresentationFormat>Breitbild</PresentationFormat>
  <Paragraphs>78</Paragraphs>
  <Slides>6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6</vt:i4>
      </vt:variant>
    </vt:vector>
  </HeadingPairs>
  <TitlesOfParts>
    <vt:vector size="14" baseType="lpstr">
      <vt:lpstr>Arial</vt:lpstr>
      <vt:lpstr>Arial Narrow</vt:lpstr>
      <vt:lpstr>Calibri</vt:lpstr>
      <vt:lpstr>Calibri Light</vt:lpstr>
      <vt:lpstr>Noto Sans Med</vt:lpstr>
      <vt:lpstr>Verdana</vt:lpstr>
      <vt:lpstr>Office</vt:lpstr>
      <vt:lpstr>Inhaltseiten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Loewenstein Medical SE &amp; CO. KG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Schmitt, Christoph</dc:creator>
  <cp:lastModifiedBy>Schmitt, Christoph</cp:lastModifiedBy>
  <cp:revision>3</cp:revision>
  <dcterms:created xsi:type="dcterms:W3CDTF">2023-01-31T08:02:38Z</dcterms:created>
  <dcterms:modified xsi:type="dcterms:W3CDTF">2023-01-31T08:06:46Z</dcterms:modified>
</cp:coreProperties>
</file>