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85" r:id="rId5"/>
    <p:sldMasterId id="2147483670" r:id="rId6"/>
    <p:sldMasterId id="2147483687" r:id="rId7"/>
  </p:sldMasterIdLst>
  <p:sldIdLst>
    <p:sldId id="293" r:id="rId8"/>
    <p:sldId id="258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3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5" r:id="rId34"/>
    <p:sldId id="287" r:id="rId35"/>
    <p:sldId id="288" r:id="rId36"/>
    <p:sldId id="289" r:id="rId37"/>
    <p:sldId id="290" r:id="rId38"/>
    <p:sldId id="291" r:id="rId39"/>
    <p:sldId id="292" r:id="rId40"/>
    <p:sldId id="29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6958" autoAdjust="0"/>
  </p:normalViewPr>
  <p:slideViewPr>
    <p:cSldViewPr snapToGrid="0" showGuides="1">
      <p:cViewPr varScale="1">
        <p:scale>
          <a:sx n="107" d="100"/>
          <a:sy n="107" d="100"/>
        </p:scale>
        <p:origin x="61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3 mit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20" y="0"/>
            <a:ext cx="12203719" cy="42326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2657" y="5664509"/>
            <a:ext cx="9094753" cy="604116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3867" spc="-362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</a:t>
            </a:r>
            <a:r>
              <a:rPr sz="3867" spc="-6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</a:t>
            </a:r>
            <a:r>
              <a:rPr lang="de-DE"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172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sz="3867" spc="-35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29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MITTELPUNKT.</a:t>
            </a:r>
            <a:endParaRPr sz="38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59" t="40031" r="53791" b="56684"/>
          <a:stretch/>
        </p:blipFill>
        <p:spPr>
          <a:xfrm>
            <a:off x="4409629" y="1820253"/>
            <a:ext cx="1350235" cy="13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4"/>
          <a:stretch/>
        </p:blipFill>
        <p:spPr>
          <a:xfrm>
            <a:off x="-1429" y="0"/>
            <a:ext cx="12253041" cy="1017984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759353" y="1844207"/>
            <a:ext cx="10681668" cy="43485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94597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4"/>
          <a:stretch/>
        </p:blipFill>
        <p:spPr>
          <a:xfrm>
            <a:off x="-1429" y="0"/>
            <a:ext cx="12253041" cy="101798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0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94597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1" y="0"/>
            <a:ext cx="12192001" cy="1017984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759353" y="1843597"/>
            <a:ext cx="10681668" cy="43492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-8210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1798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310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-8210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608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6260" b="-88940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759353" y="1843597"/>
            <a:ext cx="10681668" cy="43492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608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6260" b="-88940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4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0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6913" b="-55147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844206"/>
            <a:ext cx="10681667" cy="43485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0"/>
            <a:ext cx="12192000" cy="10125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6913" b="-55147"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0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608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1250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1186970"/>
            <a:ext cx="10681668" cy="48276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759353" y="1844207"/>
            <a:ext cx="10681668" cy="43485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-8210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5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125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59353" y="1596067"/>
            <a:ext cx="10681668" cy="45967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0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353" y="788822"/>
            <a:ext cx="4556109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-8210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3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20" y="0"/>
            <a:ext cx="12203719" cy="42326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28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le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/>
          <p:nvPr/>
        </p:nvSpPr>
        <p:spPr>
          <a:xfrm>
            <a:off x="0" y="793731"/>
            <a:ext cx="5315463" cy="437555"/>
          </a:xfrm>
          <a:custGeom>
            <a:avLst/>
            <a:gdLst/>
            <a:ahLst/>
            <a:cxnLst/>
            <a:rect l="l" t="t" r="r" b="b"/>
            <a:pathLst>
              <a:path w="5537200" h="622300">
                <a:moveTo>
                  <a:pt x="0" y="622300"/>
                </a:moveTo>
                <a:lnTo>
                  <a:pt x="5537200" y="622300"/>
                </a:lnTo>
                <a:lnTo>
                  <a:pt x="5537200" y="0"/>
                </a:lnTo>
                <a:lnTo>
                  <a:pt x="0" y="0"/>
                </a:lnTo>
                <a:lnTo>
                  <a:pt x="0" y="62230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3928" y="788822"/>
            <a:ext cx="4491534" cy="4424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109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e-DE" dirty="0" smtClean="0"/>
              <a:t>TITEL HINZUFÜGEN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3"/>
          </p:nvPr>
        </p:nvSpPr>
        <p:spPr>
          <a:xfrm>
            <a:off x="731837" y="1370095"/>
            <a:ext cx="10728325" cy="487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-8210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-8210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1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Spalten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6150869" y="1285875"/>
            <a:ext cx="5290151" cy="4929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759352" y="1285875"/>
            <a:ext cx="5290151" cy="4929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759353" y="224591"/>
            <a:ext cx="9813397" cy="540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-8210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4"/>
          <a:stretch/>
        </p:blipFill>
        <p:spPr>
          <a:xfrm>
            <a:off x="-1429" y="0"/>
            <a:ext cx="12253041" cy="1017984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9352" y="1837747"/>
            <a:ext cx="10681667" cy="16674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797" b="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object 7"/>
          <p:cNvSpPr txBox="1"/>
          <p:nvPr/>
        </p:nvSpPr>
        <p:spPr>
          <a:xfrm>
            <a:off x="2237621" y="4878962"/>
            <a:ext cx="7774940" cy="12688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r>
              <a:rPr sz="2000" spc="-8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 </a:t>
            </a:r>
            <a:r>
              <a:rPr sz="2000" spc="-10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 </a:t>
            </a:r>
            <a:r>
              <a:rPr sz="20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sz="2000" spc="-7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Arzbacher </a:t>
            </a:r>
            <a:r>
              <a:rPr sz="2000" spc="-14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Straße </a:t>
            </a:r>
            <a:r>
              <a:rPr sz="20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 </a:t>
            </a:r>
            <a:r>
              <a:rPr sz="20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sz="2000" spc="-7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56130 </a:t>
            </a:r>
            <a:r>
              <a:rPr sz="2000" spc="-19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Bad </a:t>
            </a:r>
            <a:r>
              <a:rPr sz="2000" spc="-23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Ems  </a:t>
            </a:r>
            <a:endParaRPr lang="de-DE" sz="2000" spc="-235" dirty="0" smtClean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r>
              <a:rPr sz="2000" spc="-1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T: </a:t>
            </a:r>
            <a:r>
              <a:rPr sz="2000" spc="-6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+49 </a:t>
            </a:r>
            <a:r>
              <a:rPr sz="2000" spc="-11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2603 </a:t>
            </a:r>
            <a:r>
              <a:rPr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9600-</a:t>
            </a:r>
            <a:r>
              <a:rPr lang="de-DE"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0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lang="de-DE" sz="2000" spc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sz="2000" spc="-13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sz="2000" spc="-65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+49 </a:t>
            </a:r>
            <a:r>
              <a:rPr sz="2000" spc="-11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2603</a:t>
            </a:r>
            <a:r>
              <a:rPr sz="2000" spc="13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9600-</a:t>
            </a:r>
            <a:r>
              <a:rPr lang="de-DE"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</a:p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endParaRPr lang="de-DE" sz="2000" spc="-1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" marR="5080" indent="635" algn="ctr">
              <a:lnSpc>
                <a:spcPct val="101400"/>
              </a:lnSpc>
              <a:spcBef>
                <a:spcPts val="90"/>
              </a:spcBef>
            </a:pPr>
            <a:r>
              <a:rPr lang="de-DE" sz="200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www.hul.de</a:t>
            </a:r>
            <a:endParaRPr sz="2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1057791" y="3860683"/>
            <a:ext cx="1013460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-515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</a:t>
            </a:r>
            <a:r>
              <a:rPr sz="5500" spc="-85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5500" spc="-3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</a:t>
            </a:r>
            <a:r>
              <a:rPr lang="de-DE" sz="5500" spc="-38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5500" spc="-24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de-DE" sz="5500" spc="-24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sz="5500" spc="-3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MITTELPUNK</a:t>
            </a:r>
            <a:r>
              <a:rPr lang="de-DE" sz="5500" spc="-325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sz="5500" spc="-3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sz="55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-8210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8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_1 mit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15" y="0"/>
            <a:ext cx="12225564" cy="423267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849905" y="4497021"/>
            <a:ext cx="1393031" cy="20430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2657" y="5664509"/>
            <a:ext cx="9094753" cy="604116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3867" spc="-362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</a:t>
            </a:r>
            <a:r>
              <a:rPr sz="3867" spc="-6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</a:t>
            </a:r>
            <a:r>
              <a:rPr lang="de-DE"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172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sz="3867" spc="-35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29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MITTELPUNKT.</a:t>
            </a:r>
            <a:endParaRPr sz="38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5907" y="5206563"/>
            <a:ext cx="3582589" cy="312048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1969" spc="-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</a:t>
            </a:r>
            <a:r>
              <a:rPr sz="1969" spc="-28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969" spc="-28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</a:t>
            </a:r>
            <a:endParaRPr sz="1969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_1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15" y="0"/>
            <a:ext cx="12225564" cy="423267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849905" y="4497021"/>
            <a:ext cx="1393031" cy="2043051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965907" y="4822031"/>
            <a:ext cx="8404596" cy="139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2 mit 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6"/>
          <a:stretch/>
        </p:blipFill>
        <p:spPr>
          <a:xfrm>
            <a:off x="0" y="-11510"/>
            <a:ext cx="12214380" cy="42326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2657" y="5664509"/>
            <a:ext cx="9094753" cy="604116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3867" spc="-362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</a:t>
            </a:r>
            <a:r>
              <a:rPr sz="3867" spc="-6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MENSCH</a:t>
            </a:r>
            <a:r>
              <a:rPr lang="de-DE" sz="3867" spc="-267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172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sz="3867" spc="-35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3867" spc="-229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MITTELPUNKT.</a:t>
            </a:r>
            <a:endParaRPr sz="38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5907" y="5206563"/>
            <a:ext cx="3582589" cy="312048"/>
          </a:xfrm>
          <a:prstGeom prst="rect">
            <a:avLst/>
          </a:prstGeom>
        </p:spPr>
        <p:txBody>
          <a:bodyPr vert="horz" wrap="square" lIns="0" tIns="8929" rIns="0" bIns="0" rtlCol="0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1969" spc="-8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LÖWENSTEIN</a:t>
            </a:r>
            <a:r>
              <a:rPr sz="1969" spc="-28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969" spc="-28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medical</a:t>
            </a:r>
            <a:endParaRPr sz="1969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2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6"/>
          <a:stretch/>
        </p:blipFill>
        <p:spPr>
          <a:xfrm>
            <a:off x="0" y="-11510"/>
            <a:ext cx="12214380" cy="4232673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76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5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96"/>
          <a:stretch/>
        </p:blipFill>
        <p:spPr>
          <a:xfrm>
            <a:off x="0" y="-1"/>
            <a:ext cx="12224030" cy="4221163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58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eite 4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232672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47855" y="4715123"/>
            <a:ext cx="8551156" cy="1600199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A8EE1EE-548E-8A4F-8336-3C9695323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"/>
            <a:ext cx="12191997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9F2118-5939-5F46-B2AB-FA7B8BEE8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5470" y="5106987"/>
            <a:ext cx="10515600" cy="56050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Präsentationstitel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34" y="206673"/>
            <a:ext cx="2700000" cy="11082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04" y="2859376"/>
            <a:ext cx="4129793" cy="1139248"/>
          </a:xfrm>
          <a:prstGeom prst="rect">
            <a:avLst/>
          </a:prstGeom>
        </p:spPr>
      </p:pic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8A4F56E1-E360-2F44-9268-540DA841BE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79950" y="5730771"/>
            <a:ext cx="2645276" cy="33579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>
              <a:buNone/>
              <a:defRPr sz="1758" b="0" i="0" baseline="0">
                <a:solidFill>
                  <a:srgbClr val="003568"/>
                </a:solidFill>
                <a:latin typeface="Noto Sans Med" panose="020B0502040504020204" pitchFamily="34" charset="0"/>
                <a:ea typeface="Noto Sans Med" panose="020B0502040504020204" pitchFamily="34" charset="0"/>
                <a:cs typeface="Noto Sans Med" panose="020B0502040504020204" pitchFamily="34" charset="0"/>
              </a:defRPr>
            </a:lvl1pPr>
          </a:lstStyle>
          <a:p>
            <a:pPr lvl="0"/>
            <a:r>
              <a:rPr lang="de-DE" dirty="0"/>
              <a:t>Autor | Erstellungsdatum</a:t>
            </a:r>
          </a:p>
        </p:txBody>
      </p:sp>
    </p:spTree>
    <p:extLst>
      <p:ext uri="{BB962C8B-B14F-4D97-AF65-F5344CB8AC3E}">
        <p14:creationId xmlns:p14="http://schemas.microsoft.com/office/powerpoint/2010/main" val="27286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/>
        </p:nvSpPr>
        <p:spPr>
          <a:xfrm>
            <a:off x="0" y="4191659"/>
            <a:ext cx="12192000" cy="2653903"/>
          </a:xfrm>
          <a:custGeom>
            <a:avLst/>
            <a:gdLst/>
            <a:ahLst/>
            <a:cxnLst/>
            <a:rect l="l" t="t" r="r" b="b"/>
            <a:pathLst>
              <a:path w="13004800" h="3774440">
                <a:moveTo>
                  <a:pt x="0" y="3774122"/>
                </a:moveTo>
                <a:lnTo>
                  <a:pt x="13004800" y="3774122"/>
                </a:lnTo>
                <a:lnTo>
                  <a:pt x="13004800" y="0"/>
                </a:lnTo>
                <a:lnTo>
                  <a:pt x="0" y="0"/>
                </a:lnTo>
                <a:lnTo>
                  <a:pt x="0" y="3774122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13" name="object 6"/>
          <p:cNvSpPr/>
          <p:nvPr/>
        </p:nvSpPr>
        <p:spPr>
          <a:xfrm>
            <a:off x="0" y="4230842"/>
            <a:ext cx="12192000" cy="34379"/>
          </a:xfrm>
          <a:custGeom>
            <a:avLst/>
            <a:gdLst/>
            <a:ahLst/>
            <a:cxnLst/>
            <a:rect l="l" t="t" r="r" b="b"/>
            <a:pathLst>
              <a:path w="13004800" h="48895">
                <a:moveTo>
                  <a:pt x="0" y="48577"/>
                </a:moveTo>
                <a:lnTo>
                  <a:pt x="13004800" y="48577"/>
                </a:lnTo>
                <a:lnTo>
                  <a:pt x="13004800" y="0"/>
                </a:lnTo>
                <a:lnTo>
                  <a:pt x="0" y="0"/>
                </a:lnTo>
                <a:lnTo>
                  <a:pt x="0" y="485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000" y="-8210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4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65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/>
          <p:cNvSpPr/>
          <p:nvPr/>
        </p:nvSpPr>
        <p:spPr>
          <a:xfrm>
            <a:off x="0" y="4191659"/>
            <a:ext cx="12192000" cy="2653903"/>
          </a:xfrm>
          <a:custGeom>
            <a:avLst/>
            <a:gdLst/>
            <a:ahLst/>
            <a:cxnLst/>
            <a:rect l="l" t="t" r="r" b="b"/>
            <a:pathLst>
              <a:path w="13004800" h="3774440">
                <a:moveTo>
                  <a:pt x="0" y="3774122"/>
                </a:moveTo>
                <a:lnTo>
                  <a:pt x="13004800" y="3774122"/>
                </a:lnTo>
                <a:lnTo>
                  <a:pt x="13004800" y="0"/>
                </a:lnTo>
                <a:lnTo>
                  <a:pt x="0" y="0"/>
                </a:lnTo>
                <a:lnTo>
                  <a:pt x="0" y="3774122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0" y="4230842"/>
            <a:ext cx="12192000" cy="34379"/>
          </a:xfrm>
          <a:custGeom>
            <a:avLst/>
            <a:gdLst/>
            <a:ahLst/>
            <a:cxnLst/>
            <a:rect l="l" t="t" r="r" b="b"/>
            <a:pathLst>
              <a:path w="13004800" h="48895">
                <a:moveTo>
                  <a:pt x="0" y="48577"/>
                </a:moveTo>
                <a:lnTo>
                  <a:pt x="13004800" y="48577"/>
                </a:lnTo>
                <a:lnTo>
                  <a:pt x="13004800" y="0"/>
                </a:lnTo>
                <a:lnTo>
                  <a:pt x="0" y="0"/>
                </a:lnTo>
                <a:lnTo>
                  <a:pt x="0" y="485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849905" y="4497021"/>
            <a:ext cx="1393031" cy="20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2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65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/>
          <p:cNvSpPr/>
          <p:nvPr/>
        </p:nvSpPr>
        <p:spPr>
          <a:xfrm flipV="1">
            <a:off x="0" y="1019916"/>
            <a:ext cx="12192000" cy="32146"/>
          </a:xfrm>
          <a:custGeom>
            <a:avLst/>
            <a:gdLst/>
            <a:ahLst/>
            <a:cxnLst/>
            <a:rect l="l" t="t" r="r" b="b"/>
            <a:pathLst>
              <a:path w="7467600">
                <a:moveTo>
                  <a:pt x="0" y="0"/>
                </a:moveTo>
                <a:lnTo>
                  <a:pt x="7467600" y="0"/>
                </a:lnTo>
              </a:path>
            </a:pathLst>
          </a:custGeom>
          <a:ln w="48577">
            <a:solidFill>
              <a:srgbClr val="009FE3"/>
            </a:solidFill>
          </a:ln>
        </p:spPr>
        <p:txBody>
          <a:bodyPr wrap="square" lIns="0" tIns="0" rIns="0" bIns="0" rtlCol="0"/>
          <a:lstStyle/>
          <a:p>
            <a:endParaRPr sz="1266"/>
          </a:p>
        </p:txBody>
      </p:sp>
      <p:sp>
        <p:nvSpPr>
          <p:cNvPr id="5" name="Textfeld 4"/>
          <p:cNvSpPr txBox="1"/>
          <p:nvPr/>
        </p:nvSpPr>
        <p:spPr>
          <a:xfrm>
            <a:off x="857250" y="6448425"/>
            <a:ext cx="23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575B018-EEAB-4C4A-BFC2-0AAC79B09D7D}" type="datetime1">
              <a:rPr lang="de-DE" sz="14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18.11.2021</a:t>
            </a:fld>
            <a:endParaRPr lang="de-DE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667875" y="6451402"/>
            <a:ext cx="234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287B51B-2929-4448-B693-F5B2839B3C8A}" type="slidenum">
              <a:rPr lang="de-DE" sz="14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‹Nr.›</a:t>
            </a:fld>
            <a:endParaRPr lang="de-DE" sz="14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2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253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531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25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969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87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87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197">
          <p15:clr>
            <a:srgbClr val="F26B43"/>
          </p15:clr>
        </p15:guide>
        <p15:guide id="3" pos="461">
          <p15:clr>
            <a:srgbClr val="F26B43"/>
          </p15:clr>
        </p15:guide>
        <p15:guide id="4" orient="horz" pos="404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00C5ECB-D173-284E-A850-C5A28FA70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653"/>
            <a:ext cx="12191999" cy="685269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1D73080-5FFE-B24D-BF51-0802129B10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80" y="2842128"/>
            <a:ext cx="4515852" cy="114036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5D67405-3254-9A42-A1CF-E12FDCCB8C87}"/>
              </a:ext>
            </a:extLst>
          </p:cNvPr>
          <p:cNvSpPr txBox="1"/>
          <p:nvPr userDrawn="1"/>
        </p:nvSpPr>
        <p:spPr>
          <a:xfrm>
            <a:off x="541878" y="6077535"/>
            <a:ext cx="172356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14" b="0" i="0" u="none" strike="noStrike" kern="1200" cap="none" spc="0" normalizeH="0" baseline="0" noProof="0" dirty="0">
                <a:ln>
                  <a:noFill/>
                </a:ln>
                <a:solidFill>
                  <a:srgbClr val="49494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Löwenstein Medical</a:t>
            </a:r>
          </a:p>
          <a:p>
            <a:pPr marL="0" marR="0" lvl="0" indent="0" algn="l" defTabSz="457200" rtl="0" eaLnBrk="1" fontAlgn="auto" latinLnBrk="0" hangingPunct="1">
              <a:lnSpc>
                <a:spcPts val="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14" b="0" i="0" u="none" strike="noStrike" kern="1200" cap="none" spc="0" normalizeH="0" baseline="0" noProof="0" dirty="0" err="1">
                <a:ln>
                  <a:noFill/>
                </a:ln>
                <a:solidFill>
                  <a:srgbClr val="49494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Arzbacher</a:t>
            </a:r>
            <a:r>
              <a:rPr kumimoji="0" lang="de-DE" sz="914" b="0" i="0" u="none" strike="noStrike" kern="1200" cap="none" spc="0" normalizeH="0" baseline="0" noProof="0" dirty="0">
                <a:ln>
                  <a:noFill/>
                </a:ln>
                <a:solidFill>
                  <a:srgbClr val="49494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Straße 80 </a:t>
            </a:r>
          </a:p>
          <a:p>
            <a:pPr marL="0" marR="0" lvl="0" indent="0" algn="l" defTabSz="457200" rtl="0" eaLnBrk="1" fontAlgn="auto" latinLnBrk="0" hangingPunct="1">
              <a:lnSpc>
                <a:spcPts val="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14" b="0" i="0" u="none" strike="noStrike" kern="1200" cap="none" spc="0" normalizeH="0" baseline="0" noProof="0" dirty="0">
                <a:ln>
                  <a:noFill/>
                </a:ln>
                <a:solidFill>
                  <a:srgbClr val="49494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56130 Bad Ems, Deutschland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C5B825-794B-6049-8F78-F5593775DEEE}"/>
              </a:ext>
            </a:extLst>
          </p:cNvPr>
          <p:cNvSpPr txBox="1"/>
          <p:nvPr userDrawn="1"/>
        </p:nvSpPr>
        <p:spPr>
          <a:xfrm>
            <a:off x="4985084" y="6376592"/>
            <a:ext cx="22218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99" b="0" i="0" u="none" strike="noStrike" kern="1200" cap="none" spc="0" normalizeH="0" baseline="0" noProof="0" dirty="0" err="1">
                <a:ln>
                  <a:noFill/>
                </a:ln>
                <a:solidFill>
                  <a:srgbClr val="003568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loewensteinmedical.com</a:t>
            </a:r>
            <a:endParaRPr kumimoji="0" lang="de-DE" sz="1099" b="0" i="0" u="none" strike="noStrike" kern="1200" cap="none" spc="0" normalizeH="0" baseline="0" noProof="0" dirty="0">
              <a:ln>
                <a:noFill/>
              </a:ln>
              <a:solidFill>
                <a:srgbClr val="003568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0B1DDD-4775-A649-AE27-97FF4BF109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4" y="5980878"/>
            <a:ext cx="1087638" cy="2844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1E074BA-7A54-AC4D-8C72-2EA0BE52F5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34" y="206673"/>
            <a:ext cx="2700000" cy="1108250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>
            <a:off x="2957391" y="4526836"/>
            <a:ext cx="6274763" cy="51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568"/>
                </a:solidFill>
                <a:effectLst/>
                <a:uLnTx/>
                <a:uFillTx/>
                <a:latin typeface="Noto Sans Med" panose="020B0604020202020204"/>
                <a:ea typeface="Noto Sans Med" panose="020B0604020202020204"/>
                <a:cs typeface="Noto Sans Med" panose="020B0604020202020204"/>
              </a:rPr>
              <a:t>Vielen Dank für Ihre Aufmerksamkeit</a:t>
            </a:r>
            <a:endParaRPr kumimoji="0" lang="de-DE" sz="2740" b="0" i="0" u="none" strike="noStrike" kern="1200" cap="none" spc="0" normalizeH="0" baseline="0" noProof="0" dirty="0">
              <a:ln>
                <a:noFill/>
              </a:ln>
              <a:solidFill>
                <a:srgbClr val="003568"/>
              </a:solidFill>
              <a:effectLst/>
              <a:uLnTx/>
              <a:uFillTx/>
              <a:latin typeface="Noto Sans Med" panose="020B0604020202020204"/>
              <a:ea typeface="Noto Sans Med" panose="020B0604020202020204"/>
              <a:cs typeface="Noto Sans Med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229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095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4" indent="-228524" algn="l" defTabSz="9140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1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8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5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3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60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8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5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02" indent="-228524" algn="l" defTabSz="9140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5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2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9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6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83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31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8" algn="l" defTabSz="914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192.168.110.71/" TargetMode="Externa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Heil- und Hilfsmittelverzeichnis Gruppe 14.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11040422" y="5730771"/>
            <a:ext cx="684804" cy="335798"/>
          </a:xfrm>
        </p:spPr>
        <p:txBody>
          <a:bodyPr/>
          <a:lstStyle/>
          <a:p>
            <a:r>
              <a:rPr lang="de-DE" dirty="0" smtClean="0"/>
              <a:t>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72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FF0000"/>
                </a:solidFill>
              </a:rPr>
              <a:t>01</a:t>
            </a:r>
            <a:r>
              <a:rPr lang="de-DE" sz="2000" b="1" dirty="0"/>
              <a:t>	Aerosolinhalationsgeräte für untere Atemwege 	(zB.</a:t>
            </a:r>
            <a:r>
              <a:rPr lang="de-DE" sz="2000" b="1" dirty="0" err="1"/>
              <a:t>PariBoy</a:t>
            </a:r>
            <a:r>
              <a:rPr lang="de-DE" sz="2000" b="1" dirty="0"/>
              <a:t>..</a:t>
            </a:r>
            <a:r>
              <a:rPr lang="de-DE" sz="2000" b="1" dirty="0" err="1"/>
              <a:t>Innospire..Aeroneb</a:t>
            </a:r>
            <a:r>
              <a:rPr lang="de-DE" sz="2000" b="1" dirty="0"/>
              <a:t>… </a:t>
            </a:r>
            <a:r>
              <a:rPr lang="de-DE" sz="2000" b="1" dirty="0" err="1"/>
              <a:t>LMneb</a:t>
            </a:r>
            <a:r>
              <a:rPr lang="de-DE" sz="2000" b="1" dirty="0"/>
              <a:t>.). </a:t>
            </a:r>
          </a:p>
          <a:p>
            <a:pPr lvl="2"/>
            <a:r>
              <a:rPr lang="de-DE" sz="1800" dirty="0"/>
              <a:t>0 Medikamentenvernebler für untere Atemwege</a:t>
            </a:r>
          </a:p>
          <a:p>
            <a:pPr lvl="2"/>
            <a:r>
              <a:rPr lang="de-DE" sz="1800" dirty="0"/>
              <a:t>2 für spezielle Medikamente</a:t>
            </a:r>
          </a:p>
          <a:p>
            <a:pPr lvl="2"/>
            <a:r>
              <a:rPr lang="de-DE" sz="1800" dirty="0"/>
              <a:t>3 programmierbar, nebenluftgesteuert</a:t>
            </a:r>
          </a:p>
          <a:p>
            <a:pPr lvl="2"/>
            <a:r>
              <a:rPr lang="de-DE" sz="1800" dirty="0"/>
              <a:t>4 Anwendung an Tracheo</a:t>
            </a:r>
          </a:p>
          <a:p>
            <a:pPr lvl="2"/>
            <a:r>
              <a:rPr lang="de-DE" sz="1800" dirty="0"/>
              <a:t>5 Anwendung in Kombi mit </a:t>
            </a:r>
            <a:r>
              <a:rPr lang="de-DE" sz="1800" dirty="0" smtClean="0"/>
              <a:t>Beatmungsgerät</a:t>
            </a:r>
          </a:p>
          <a:p>
            <a:pPr lvl="2"/>
            <a:endParaRPr lang="de-DE" sz="3200" dirty="0"/>
          </a:p>
          <a:p>
            <a:r>
              <a:rPr lang="de-DE" sz="2000" b="1" dirty="0">
                <a:solidFill>
                  <a:srgbClr val="FF0000"/>
                </a:solidFill>
              </a:rPr>
              <a:t>02</a:t>
            </a:r>
            <a:r>
              <a:rPr lang="de-DE" sz="2000" b="1" dirty="0"/>
              <a:t> 	Aerosol-</a:t>
            </a:r>
            <a:r>
              <a:rPr lang="de-DE" sz="2000" b="1" dirty="0" err="1"/>
              <a:t>inhalationsgeräte</a:t>
            </a:r>
            <a:r>
              <a:rPr lang="de-DE" sz="2000" b="1" dirty="0"/>
              <a:t> für obere Atemwege 	</a:t>
            </a:r>
            <a:r>
              <a:rPr lang="de-DE" sz="1800" dirty="0"/>
              <a:t>(</a:t>
            </a:r>
            <a:r>
              <a:rPr lang="de-DE" sz="1800" dirty="0" err="1"/>
              <a:t>zB.PariSole</a:t>
            </a:r>
            <a:r>
              <a:rPr lang="de-DE" sz="1800" dirty="0"/>
              <a:t>…</a:t>
            </a:r>
            <a:r>
              <a:rPr lang="de-DE" sz="1800" dirty="0" err="1"/>
              <a:t>PariXLent</a:t>
            </a:r>
            <a:r>
              <a:rPr lang="de-DE" sz="1800" dirty="0"/>
              <a:t>…und ähnliche Feuchtzerstäuber</a:t>
            </a:r>
            <a:r>
              <a:rPr lang="de-DE" sz="1800" dirty="0" smtClean="0"/>
              <a:t>)</a:t>
            </a:r>
          </a:p>
          <a:p>
            <a:endParaRPr lang="de-DE" sz="1800" dirty="0"/>
          </a:p>
          <a:p>
            <a:r>
              <a:rPr lang="de-DE" sz="2000" b="1" dirty="0">
                <a:solidFill>
                  <a:srgbClr val="FF0000"/>
                </a:solidFill>
              </a:rPr>
              <a:t>03</a:t>
            </a:r>
            <a:r>
              <a:rPr lang="de-DE" sz="2000" b="1" dirty="0"/>
              <a:t> 	Inhalationshilfen </a:t>
            </a:r>
            <a:endParaRPr lang="de-DE" sz="2000" b="1" dirty="0" smtClean="0"/>
          </a:p>
          <a:p>
            <a:pPr marL="457177" lvl="1" indent="0">
              <a:buNone/>
            </a:pPr>
            <a:r>
              <a:rPr lang="de-DE" sz="2119" b="1" dirty="0"/>
              <a:t>	</a:t>
            </a:r>
            <a:r>
              <a:rPr lang="de-DE" sz="1800" dirty="0" smtClean="0"/>
              <a:t>(</a:t>
            </a:r>
            <a:r>
              <a:rPr lang="de-DE" sz="1800" dirty="0"/>
              <a:t>zB. Spacer, wie „Aero-</a:t>
            </a:r>
            <a:r>
              <a:rPr lang="de-DE" sz="1800" dirty="0" err="1"/>
              <a:t>chamber</a:t>
            </a:r>
            <a:r>
              <a:rPr lang="de-DE" sz="1800" dirty="0"/>
              <a:t> mv“ , 	„Optichamber“…)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21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sz="2800" dirty="0" smtClean="0">
              <a:solidFill>
                <a:srgbClr val="FF0000"/>
              </a:solidFill>
            </a:endParaRPr>
          </a:p>
          <a:p>
            <a:endParaRPr lang="de-DE" sz="2800" dirty="0">
              <a:solidFill>
                <a:srgbClr val="FF0000"/>
              </a:solidFill>
            </a:endParaRPr>
          </a:p>
          <a:p>
            <a:r>
              <a:rPr lang="de-DE" sz="2000" b="1" dirty="0" smtClean="0">
                <a:solidFill>
                  <a:srgbClr val="FF0000"/>
                </a:solidFill>
              </a:rPr>
              <a:t>04</a:t>
            </a:r>
            <a:r>
              <a:rPr lang="de-DE" sz="2000" b="1" dirty="0" smtClean="0"/>
              <a:t> </a:t>
            </a:r>
            <a:r>
              <a:rPr lang="de-DE" sz="2000" b="1" dirty="0"/>
              <a:t>	Sauerstofftherapiegeräte, Druckgasfülleinheiten.</a:t>
            </a:r>
          </a:p>
          <a:p>
            <a:endParaRPr lang="de-DE" sz="1800" dirty="0"/>
          </a:p>
          <a:p>
            <a:pPr lvl="3"/>
            <a:r>
              <a:rPr lang="de-DE" sz="1800" dirty="0"/>
              <a:t>2 Druckgasfülleinheiten mit integrierter O2 Quelle</a:t>
            </a:r>
          </a:p>
          <a:p>
            <a:pPr lvl="3"/>
            <a:r>
              <a:rPr lang="de-DE" sz="1800" dirty="0"/>
              <a:t>3 Kombinierte Konzentratoren und Druckgasfülleinheiten</a:t>
            </a:r>
          </a:p>
          <a:p>
            <a:pPr lvl="3"/>
            <a:r>
              <a:rPr lang="de-DE" sz="1800" dirty="0"/>
              <a:t>7 wie 3 aber zusätzlich mit Sauerstoffsparsystem und Überwachungseinrichtung</a:t>
            </a:r>
          </a:p>
          <a:p>
            <a:pPr lvl="3"/>
            <a:r>
              <a:rPr lang="de-DE" sz="1800" dirty="0"/>
              <a:t>8 wie 7, aber ohne Überwachungseinrichtung</a:t>
            </a:r>
          </a:p>
          <a:p>
            <a:pPr lvl="3"/>
            <a:r>
              <a:rPr lang="de-DE" sz="1800" dirty="0"/>
              <a:t>9 Druckgasfülleinheiten mit externer </a:t>
            </a:r>
            <a:r>
              <a:rPr lang="de-DE" sz="1800" dirty="0" err="1"/>
              <a:t>O2Quelle</a:t>
            </a:r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94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759353" y="1596067"/>
            <a:ext cx="11081194" cy="4596735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05</a:t>
            </a:r>
            <a:r>
              <a:rPr lang="de-DE" sz="2000" b="1" dirty="0" smtClean="0"/>
              <a:t> </a:t>
            </a:r>
            <a:r>
              <a:rPr lang="de-DE" sz="2000" b="1" dirty="0"/>
              <a:t>	Sauerstofftherapiegeräte Druck und Flüssiggas</a:t>
            </a:r>
          </a:p>
          <a:p>
            <a:pPr marL="1300460" lvl="2" indent="0">
              <a:buNone/>
            </a:pPr>
            <a:r>
              <a:rPr lang="de-DE" sz="2000" b="1" dirty="0"/>
              <a:t>(</a:t>
            </a:r>
            <a:r>
              <a:rPr lang="de-DE" sz="2000" b="1" dirty="0" err="1"/>
              <a:t>zB.LOT-Tank..Tragegeräte</a:t>
            </a:r>
            <a:r>
              <a:rPr lang="de-DE" sz="2000" b="1" dirty="0"/>
              <a:t>.. Druckminderer) .</a:t>
            </a:r>
          </a:p>
          <a:p>
            <a:pPr marL="1300460" lvl="2" indent="0">
              <a:buNone/>
            </a:pPr>
            <a:endParaRPr lang="de-DE" sz="2400" b="1" dirty="0"/>
          </a:p>
          <a:p>
            <a:pPr lvl="3"/>
            <a:r>
              <a:rPr lang="de-DE" sz="1800" dirty="0"/>
              <a:t>0 Druckminderer für Druckgasflaschen mit festem Flow</a:t>
            </a:r>
          </a:p>
          <a:p>
            <a:pPr lvl="3"/>
            <a:r>
              <a:rPr lang="de-DE" sz="1800" dirty="0"/>
              <a:t>1 O2 Behältersysteme stationär (Flüssiggas [LOX])</a:t>
            </a:r>
          </a:p>
          <a:p>
            <a:pPr lvl="3"/>
            <a:r>
              <a:rPr lang="de-DE" sz="1800" dirty="0"/>
              <a:t>2	O2 Behältersysteme (LOX) mobil / tragbar</a:t>
            </a:r>
          </a:p>
          <a:p>
            <a:pPr lvl="3"/>
            <a:r>
              <a:rPr lang="de-DE" sz="1800" dirty="0"/>
              <a:t>3 Druckminderer für Druckgasflaschen mit einstellbarem Flow</a:t>
            </a:r>
          </a:p>
          <a:p>
            <a:pPr lvl="3"/>
            <a:r>
              <a:rPr lang="de-DE" sz="1800" dirty="0"/>
              <a:t>4 O2 Sparsysteme, ohne Überwachungseinrichtung</a:t>
            </a:r>
          </a:p>
          <a:p>
            <a:pPr lvl="3"/>
            <a:r>
              <a:rPr lang="de-DE" sz="1800" dirty="0"/>
              <a:t>5 O2 Sparsysteme mit Überwachungseinrichtung</a:t>
            </a:r>
          </a:p>
          <a:p>
            <a:pPr lvl="3"/>
            <a:r>
              <a:rPr lang="de-DE" sz="1800" dirty="0"/>
              <a:t>6 O2 Behältersysteme (LOX) mit integriertem O2 Sparsystem stationär</a:t>
            </a:r>
          </a:p>
          <a:p>
            <a:pPr lvl="3"/>
            <a:r>
              <a:rPr lang="de-DE" sz="1800" dirty="0"/>
              <a:t>7 O2 Sparsysteme mit integriertem Druckminderer für Druckgasflaschen mit Überwachungseinrichtung</a:t>
            </a:r>
          </a:p>
          <a:p>
            <a:pPr lvl="3"/>
            <a:r>
              <a:rPr lang="de-DE" sz="1800" dirty="0"/>
              <a:t>8 wie 7, aber ohne Überwachungseinrichtung</a:t>
            </a:r>
          </a:p>
          <a:p>
            <a:pPr lvl="3"/>
            <a:r>
              <a:rPr lang="de-DE" sz="1800" dirty="0"/>
              <a:t>9 O2 Behältersysteme (LOX) mit integriertem O2 Sparsystem, mobil / tragbar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1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FF0000"/>
                </a:solidFill>
              </a:rPr>
              <a:t>06</a:t>
            </a:r>
            <a:r>
              <a:rPr lang="de-DE" sz="2000" b="1" dirty="0"/>
              <a:t> 	Sauerstofftherapiegeräte, Sauerstoffkonzentratoren</a:t>
            </a:r>
          </a:p>
          <a:p>
            <a:pPr lvl="3"/>
            <a:endParaRPr lang="de-DE" sz="1378" dirty="0"/>
          </a:p>
          <a:p>
            <a:pPr lvl="3"/>
            <a:r>
              <a:rPr lang="de-DE" sz="1800" dirty="0"/>
              <a:t>0 02 Konzentratoren stationär, netzabhängig</a:t>
            </a:r>
          </a:p>
          <a:p>
            <a:pPr lvl="3"/>
            <a:r>
              <a:rPr lang="de-DE" sz="1800" dirty="0"/>
              <a:t>1 Tragbare O2 Konzentratoren mit </a:t>
            </a:r>
            <a:r>
              <a:rPr lang="de-DE" sz="1800" dirty="0" err="1"/>
              <a:t>Demandflow</a:t>
            </a:r>
            <a:endParaRPr lang="de-DE" sz="1800" dirty="0"/>
          </a:p>
          <a:p>
            <a:pPr lvl="3"/>
            <a:r>
              <a:rPr lang="de-DE" sz="1800" dirty="0"/>
              <a:t>2 </a:t>
            </a:r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Tragbare O2 Konzentratoren mit Demand- und Continous-</a:t>
            </a:r>
            <a:r>
              <a:rPr lang="de-DE" sz="18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flow</a:t>
            </a:r>
            <a:endParaRPr lang="de-DE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3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3 Mobile O2 Konzentratoren mit </a:t>
            </a:r>
            <a:r>
              <a:rPr lang="de-DE" sz="18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Demandflow</a:t>
            </a:r>
            <a:endParaRPr lang="de-DE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3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4 Mobile O2 Konzentratoren mit Demand- und Continous- </a:t>
            </a:r>
            <a:r>
              <a:rPr lang="de-DE" sz="18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flow</a:t>
            </a:r>
            <a:endParaRPr lang="de-DE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3"/>
            <a:endParaRPr lang="de-DE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3"/>
            <a:endParaRPr lang="de-DE" sz="18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3"/>
            <a:endParaRPr lang="de-DE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3"/>
            <a:endParaRPr lang="de-DE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lvl="3" indent="361950"/>
            <a:r>
              <a:rPr lang="de-DE" sz="2000" b="1" dirty="0">
                <a:solidFill>
                  <a:srgbClr val="FF0000"/>
                </a:solidFill>
              </a:rPr>
              <a:t>07	</a:t>
            </a:r>
            <a:r>
              <a:rPr lang="de-DE" sz="2000" b="1" dirty="0"/>
              <a:t>Hilfsmittel zur Anwendung an der </a:t>
            </a:r>
            <a:r>
              <a:rPr lang="de-DE" sz="2000" b="1" dirty="0" smtClean="0"/>
              <a:t>Nase</a:t>
            </a:r>
          </a:p>
          <a:p>
            <a:pPr marL="1657280" lvl="6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</a:t>
            </a:r>
            <a:r>
              <a:rPr lang="de-DE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Hilfsmittel zur Ohrbelüftung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31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sz="3200" dirty="0" smtClean="0">
              <a:solidFill>
                <a:srgbClr val="FF0000"/>
              </a:solidFill>
            </a:endParaRPr>
          </a:p>
          <a:p>
            <a:r>
              <a:rPr lang="de-DE" sz="2000" b="1" dirty="0" smtClean="0">
                <a:solidFill>
                  <a:srgbClr val="FF0000"/>
                </a:solidFill>
              </a:rPr>
              <a:t>08</a:t>
            </a:r>
            <a:r>
              <a:rPr lang="de-DE" sz="2000" b="1" dirty="0" smtClean="0"/>
              <a:t> </a:t>
            </a:r>
            <a:r>
              <a:rPr lang="de-DE" sz="2000" b="1" dirty="0"/>
              <a:t>	Atemtherapie zur Schleimlösung/</a:t>
            </a:r>
            <a:r>
              <a:rPr lang="de-DE" sz="2000" b="1" dirty="0" err="1"/>
              <a:t>elimination</a:t>
            </a:r>
            <a:r>
              <a:rPr lang="de-DE" sz="2000" b="1" dirty="0"/>
              <a:t> (zB. 	Mechanische </a:t>
            </a:r>
            <a:r>
              <a:rPr lang="de-DE" sz="2000" b="1" dirty="0" smtClean="0"/>
              <a:t>	Hilfsmittel </a:t>
            </a:r>
            <a:r>
              <a:rPr lang="de-DE" sz="2000" b="1" dirty="0"/>
              <a:t>[PEP]…Bis hin zu CoughAssist“)</a:t>
            </a:r>
          </a:p>
          <a:p>
            <a:pPr lvl="2"/>
            <a:endParaRPr lang="de-DE" sz="2062" dirty="0" smtClean="0"/>
          </a:p>
          <a:p>
            <a:pPr lvl="2"/>
            <a:endParaRPr lang="de-DE" sz="2062" dirty="0" smtClean="0"/>
          </a:p>
          <a:p>
            <a:pPr lvl="2"/>
            <a:endParaRPr lang="de-DE" sz="2062" dirty="0"/>
          </a:p>
          <a:p>
            <a:pPr lvl="3"/>
            <a:r>
              <a:rPr lang="de-DE" sz="1800" dirty="0"/>
              <a:t>0 PEP Mundsysteme</a:t>
            </a:r>
          </a:p>
          <a:p>
            <a:pPr lvl="3"/>
            <a:r>
              <a:rPr lang="de-DE" sz="1800" dirty="0"/>
              <a:t>1 PEP Maskensysteme</a:t>
            </a:r>
          </a:p>
          <a:p>
            <a:pPr lvl="3"/>
            <a:r>
              <a:rPr lang="de-DE" sz="1800" dirty="0"/>
              <a:t>3 In-, Ex- </a:t>
            </a:r>
            <a:r>
              <a:rPr lang="de-DE" sz="1800" dirty="0" err="1"/>
              <a:t>sufflatoren</a:t>
            </a:r>
            <a:endParaRPr lang="de-DE" sz="1800" dirty="0"/>
          </a:p>
          <a:p>
            <a:pPr lvl="3"/>
            <a:r>
              <a:rPr lang="de-DE" sz="1800" dirty="0"/>
              <a:t>4 </a:t>
            </a:r>
            <a:r>
              <a:rPr lang="de-DE" sz="1800" dirty="0" err="1"/>
              <a:t>Abklopf</a:t>
            </a:r>
            <a:r>
              <a:rPr lang="de-DE" sz="1800" dirty="0"/>
              <a:t>- und Vibrationsgeräte für thorakale Anwendung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  <p:pic>
        <p:nvPicPr>
          <p:cNvPr id="6" name="Grafik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2400" y="2937174"/>
            <a:ext cx="2288621" cy="157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21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2000" b="1" dirty="0">
                <a:solidFill>
                  <a:srgbClr val="FF0000"/>
                </a:solidFill>
              </a:rPr>
              <a:t>09</a:t>
            </a:r>
            <a:r>
              <a:rPr lang="de-DE" sz="2000" b="1" dirty="0"/>
              <a:t> 	Beatmungsgeräte zur intermittierenden 	Beatmung bis 	30 </a:t>
            </a:r>
            <a:r>
              <a:rPr lang="de-DE" sz="2000" b="1" dirty="0" smtClean="0"/>
              <a:t>	hPa </a:t>
            </a:r>
            <a:r>
              <a:rPr lang="de-DE" sz="2000" b="1" dirty="0"/>
              <a:t>Beatmungsdruck.</a:t>
            </a:r>
          </a:p>
          <a:p>
            <a:endParaRPr lang="de-DE" sz="1200" dirty="0"/>
          </a:p>
          <a:p>
            <a:pPr lvl="3"/>
            <a:r>
              <a:rPr lang="de-DE" sz="1800" dirty="0"/>
              <a:t>0 Beatmungsgeräte mit offenem Atemsystem zur nicht invasiven Anwendung</a:t>
            </a:r>
          </a:p>
          <a:p>
            <a:pPr lvl="3"/>
            <a:r>
              <a:rPr lang="de-DE" sz="1800" dirty="0"/>
              <a:t>1 </a:t>
            </a:r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wie 0, aber mit integriertem Akku</a:t>
            </a:r>
          </a:p>
          <a:p>
            <a:pPr lvl="3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 wie 0, aber auch invasiv einsetzbar</a:t>
            </a:r>
          </a:p>
          <a:p>
            <a:pPr lvl="3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3 wie 2, aber mit integriertem </a:t>
            </a:r>
            <a:r>
              <a:rPr lang="de-DE" sz="1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Akku</a:t>
            </a:r>
          </a:p>
          <a:p>
            <a:pPr lvl="3"/>
            <a:endParaRPr lang="de-DE" sz="1800" dirty="0"/>
          </a:p>
          <a:p>
            <a:endParaRPr lang="de-DE" sz="3600" dirty="0"/>
          </a:p>
          <a:p>
            <a:r>
              <a:rPr lang="de-DE" sz="2000" b="1" dirty="0">
                <a:solidFill>
                  <a:srgbClr val="FF0000"/>
                </a:solidFill>
              </a:rPr>
              <a:t>10	</a:t>
            </a:r>
            <a:r>
              <a:rPr lang="de-DE" sz="2000" b="1" dirty="0"/>
              <a:t>Gelöscht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11	</a:t>
            </a:r>
            <a:r>
              <a:rPr lang="de-DE" sz="2000" b="1" dirty="0"/>
              <a:t>Gelöscht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84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759353" y="1710367"/>
            <a:ext cx="10681668" cy="4596735"/>
          </a:xfrm>
        </p:spPr>
        <p:txBody>
          <a:bodyPr/>
          <a:lstStyle/>
          <a:p>
            <a:endParaRPr lang="de-DE" sz="2800" dirty="0" smtClean="0">
              <a:solidFill>
                <a:srgbClr val="FF0000"/>
              </a:solidFill>
            </a:endParaRPr>
          </a:p>
          <a:p>
            <a:r>
              <a:rPr lang="de-DE" sz="2000" b="1" dirty="0" smtClean="0">
                <a:solidFill>
                  <a:srgbClr val="FF0000"/>
                </a:solidFill>
              </a:rPr>
              <a:t>12</a:t>
            </a:r>
            <a:r>
              <a:rPr lang="de-DE" sz="2000" b="1" dirty="0" smtClean="0"/>
              <a:t> </a:t>
            </a:r>
            <a:r>
              <a:rPr lang="de-DE" sz="2000" b="1" dirty="0"/>
              <a:t>	Beatmungsgeräte zur </a:t>
            </a:r>
            <a:r>
              <a:rPr lang="de-DE" sz="2000" b="1" dirty="0" smtClean="0"/>
              <a:t>lebenserhaltenden Beatmung.</a:t>
            </a:r>
          </a:p>
          <a:p>
            <a:endParaRPr lang="de-DE" sz="2000" b="1" dirty="0"/>
          </a:p>
          <a:p>
            <a:pPr lvl="4"/>
            <a:r>
              <a:rPr lang="de-DE" sz="1800" dirty="0"/>
              <a:t>0 Gelöscht</a:t>
            </a:r>
          </a:p>
          <a:p>
            <a:pPr lvl="4"/>
            <a:r>
              <a:rPr lang="de-DE" sz="1800" dirty="0"/>
              <a:t>1 Gelöscht</a:t>
            </a:r>
          </a:p>
          <a:p>
            <a:pPr lvl="4"/>
            <a:r>
              <a:rPr lang="de-DE" sz="1800" dirty="0"/>
              <a:t>2 Beatmungsgeräte zur lebenserhaltenden Beatmung mit Einschlauchsystem und offenem/geschlossenem Atemsystem.</a:t>
            </a:r>
          </a:p>
          <a:p>
            <a:pPr lvl="4"/>
            <a:r>
              <a:rPr lang="de-DE" sz="1800" dirty="0"/>
              <a:t>3 Beatmungsgeräte zur lebenserhaltenden Beatmung mit Ein-, Zwei-</a:t>
            </a:r>
            <a:r>
              <a:rPr lang="de-DE" sz="1800" dirty="0" err="1"/>
              <a:t>schlauchsystem</a:t>
            </a:r>
            <a:r>
              <a:rPr lang="de-DE" sz="1800" dirty="0"/>
              <a:t> und offenem/geschlossenem </a:t>
            </a:r>
            <a:r>
              <a:rPr lang="de-DE" sz="1800" dirty="0" smtClean="0"/>
              <a:t>System</a:t>
            </a:r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63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759353" y="1792010"/>
            <a:ext cx="10681668" cy="4596735"/>
          </a:xfrm>
        </p:spPr>
        <p:txBody>
          <a:bodyPr/>
          <a:lstStyle/>
          <a:p>
            <a:endParaRPr lang="de-DE" sz="2800" dirty="0" smtClean="0">
              <a:solidFill>
                <a:srgbClr val="FF0000"/>
              </a:solidFill>
            </a:endParaRPr>
          </a:p>
          <a:p>
            <a:r>
              <a:rPr lang="de-DE" sz="2000" b="1" dirty="0" smtClean="0">
                <a:solidFill>
                  <a:srgbClr val="FF0000"/>
                </a:solidFill>
              </a:rPr>
              <a:t>13</a:t>
            </a:r>
            <a:r>
              <a:rPr lang="de-DE" sz="2000" b="1" dirty="0"/>
              <a:t>	Beatmungsgeräte zur intermittierenden Beatmung 	mit </a:t>
            </a:r>
            <a:r>
              <a:rPr lang="de-DE" sz="2000" b="1" dirty="0" smtClean="0"/>
              <a:t>	einem </a:t>
            </a:r>
            <a:r>
              <a:rPr lang="de-DE" sz="2000" b="1" dirty="0"/>
              <a:t>Beatmungsdruck größer 30 </a:t>
            </a:r>
            <a:r>
              <a:rPr lang="de-DE" sz="2000" b="1" dirty="0" smtClean="0"/>
              <a:t>hPa</a:t>
            </a:r>
          </a:p>
          <a:p>
            <a:endParaRPr lang="de-DE" sz="2000" b="1" dirty="0"/>
          </a:p>
          <a:p>
            <a:pPr lvl="4"/>
            <a:r>
              <a:rPr lang="de-DE" sz="1800" dirty="0"/>
              <a:t>0 Beatmungsgeräte mit offenem Atemsystem zur nicht invasiven Anwendung</a:t>
            </a:r>
          </a:p>
          <a:p>
            <a:pPr lvl="4"/>
            <a:r>
              <a:rPr lang="de-DE" sz="1800" dirty="0"/>
              <a:t>1 </a:t>
            </a:r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wie 0, aber auch invasiv einsetzbar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2 wie 1, aber mit Akku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3 Beatmungsgeräte mit geschlossenem System und integriertem Akku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4 mit offenem und geschlossenem System, zur  invasiv und niv Anwendung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5 wie 4, aber mit Akku.</a:t>
            </a:r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0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759353" y="1792010"/>
            <a:ext cx="10681668" cy="4596735"/>
          </a:xfrm>
        </p:spPr>
        <p:txBody>
          <a:bodyPr/>
          <a:lstStyle/>
          <a:p>
            <a:r>
              <a:rPr lang="de-DE" sz="2000" b="1" dirty="0">
                <a:solidFill>
                  <a:srgbClr val="FF0000"/>
                </a:solidFill>
              </a:rPr>
              <a:t>14</a:t>
            </a:r>
            <a:r>
              <a:rPr lang="de-DE" sz="2000" b="1" dirty="0"/>
              <a:t>	Ergänzungen für modulare respiratorische Systeme</a:t>
            </a:r>
          </a:p>
          <a:p>
            <a:pPr lvl="3"/>
            <a:endParaRPr lang="de-DE" sz="1778" dirty="0"/>
          </a:p>
          <a:p>
            <a:pPr lvl="4"/>
            <a:r>
              <a:rPr lang="de-DE" sz="1800" dirty="0"/>
              <a:t>0 Ergänzungen für modulare respiratorische </a:t>
            </a:r>
            <a:r>
              <a:rPr lang="de-DE" sz="1800" dirty="0" smtClean="0"/>
              <a:t>Systeme</a:t>
            </a:r>
            <a:endParaRPr lang="de-DE" sz="1800" dirty="0"/>
          </a:p>
          <a:p>
            <a:pPr marL="1790700" lvl="4" indent="0">
              <a:buNone/>
            </a:pPr>
            <a:r>
              <a:rPr lang="de-DE" sz="1800" dirty="0" smtClean="0"/>
              <a:t>Beispiele</a:t>
            </a:r>
            <a:r>
              <a:rPr lang="de-DE" sz="1800" dirty="0"/>
              <a:t>:</a:t>
            </a:r>
          </a:p>
          <a:p>
            <a:pPr lvl="4"/>
            <a:r>
              <a:rPr lang="de-DE" sz="1800" dirty="0"/>
              <a:t>	</a:t>
            </a:r>
            <a:r>
              <a:rPr lang="de-DE" sz="1800" dirty="0" err="1"/>
              <a:t>Spo2</a:t>
            </a:r>
            <a:r>
              <a:rPr lang="de-DE" sz="1800" dirty="0"/>
              <a:t> Module</a:t>
            </a:r>
          </a:p>
          <a:p>
            <a:pPr lvl="4"/>
            <a:r>
              <a:rPr lang="de-DE" sz="1800" dirty="0"/>
              <a:t>	</a:t>
            </a:r>
            <a:r>
              <a:rPr lang="de-DE" sz="1800" dirty="0" err="1"/>
              <a:t>Etco2</a:t>
            </a:r>
            <a:r>
              <a:rPr lang="de-DE" sz="1800" dirty="0"/>
              <a:t> Module</a:t>
            </a:r>
          </a:p>
          <a:p>
            <a:pPr lvl="4"/>
            <a:r>
              <a:rPr lang="de-DE" sz="1800" dirty="0"/>
              <a:t>	</a:t>
            </a:r>
            <a:r>
              <a:rPr lang="de-DE" sz="1800" dirty="0" smtClean="0"/>
              <a:t>Sprachausgabemodule</a:t>
            </a:r>
          </a:p>
          <a:p>
            <a:pPr lvl="4"/>
            <a:endParaRPr lang="de-DE" sz="1800" dirty="0"/>
          </a:p>
          <a:p>
            <a:pPr lvl="4"/>
            <a:endParaRPr lang="de-DE" sz="1800" dirty="0" smtClean="0"/>
          </a:p>
          <a:p>
            <a:pPr lvl="4"/>
            <a:endParaRPr lang="de-DE" sz="2400" dirty="0" smtClean="0"/>
          </a:p>
          <a:p>
            <a:r>
              <a:rPr lang="de-DE" sz="2000" b="1" dirty="0">
                <a:solidFill>
                  <a:srgbClr val="FF0000"/>
                </a:solidFill>
              </a:rPr>
              <a:t>15</a:t>
            </a:r>
            <a:r>
              <a:rPr lang="de-DE" sz="2000" b="1" dirty="0"/>
              <a:t> 	Gelöscht</a:t>
            </a:r>
          </a:p>
          <a:p>
            <a:endParaRPr lang="de-DE" sz="3244" dirty="0"/>
          </a:p>
          <a:p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88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759353" y="1792010"/>
            <a:ext cx="10681668" cy="4596735"/>
          </a:xfrm>
        </p:spPr>
        <p:txBody>
          <a:bodyPr/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16</a:t>
            </a:r>
            <a:r>
              <a:rPr lang="de-DE" sz="2000" b="1" dirty="0"/>
              <a:t>	Masken zur Adaption respiratorischer Systeme.</a:t>
            </a:r>
          </a:p>
          <a:p>
            <a:pPr lvl="3"/>
            <a:endParaRPr lang="de-DE" sz="1778" dirty="0"/>
          </a:p>
          <a:p>
            <a:pPr lvl="4"/>
            <a:r>
              <a:rPr lang="de-DE" sz="1800" dirty="0"/>
              <a:t>0 Konfektionierte Nasenmasken ohne </a:t>
            </a:r>
            <a:r>
              <a:rPr lang="de-DE" sz="1800" dirty="0" err="1"/>
              <a:t>Abströmventil</a:t>
            </a:r>
            <a:endParaRPr lang="de-DE" sz="1800" dirty="0"/>
          </a:p>
          <a:p>
            <a:pPr lvl="4"/>
            <a:r>
              <a:rPr lang="de-DE" sz="1800" dirty="0"/>
              <a:t>1 wie 0, aber Nasen-Mundmasken</a:t>
            </a:r>
          </a:p>
          <a:p>
            <a:pPr lvl="4"/>
            <a:r>
              <a:rPr lang="de-DE" sz="1800" dirty="0"/>
              <a:t>2 Konfektionierte Nasenmasken mit integriertem </a:t>
            </a:r>
            <a:r>
              <a:rPr lang="de-DE" sz="1800" dirty="0" err="1"/>
              <a:t>Abströmventil</a:t>
            </a:r>
            <a:endParaRPr lang="de-DE" sz="1800" dirty="0"/>
          </a:p>
          <a:p>
            <a:pPr lvl="4"/>
            <a:r>
              <a:rPr lang="de-DE" sz="1800" dirty="0"/>
              <a:t>3 wie 2, aber Nasenspitzenmaske</a:t>
            </a:r>
          </a:p>
          <a:p>
            <a:pPr lvl="4"/>
            <a:r>
              <a:rPr lang="de-DE" sz="1800" dirty="0"/>
              <a:t>4 Konfektionierte Nasenkanülen mit integriertem </a:t>
            </a:r>
            <a:r>
              <a:rPr lang="de-DE" sz="1800" dirty="0" err="1"/>
              <a:t>Abströmventil</a:t>
            </a:r>
            <a:endParaRPr lang="de-DE" sz="1800" dirty="0"/>
          </a:p>
          <a:p>
            <a:pPr lvl="4"/>
            <a:r>
              <a:rPr lang="de-DE" sz="1800" dirty="0"/>
              <a:t>5 Konfektionierte Mund-masken mit integriertem </a:t>
            </a:r>
            <a:r>
              <a:rPr lang="de-DE" sz="1800" dirty="0" err="1"/>
              <a:t>Abströmventil</a:t>
            </a:r>
            <a:endParaRPr lang="de-DE" sz="1800" dirty="0"/>
          </a:p>
          <a:p>
            <a:pPr lvl="4"/>
            <a:r>
              <a:rPr lang="de-DE" sz="1800" dirty="0"/>
              <a:t>6 Konfektionierte Nasen-Mundmasken mit integriertem </a:t>
            </a:r>
            <a:r>
              <a:rPr lang="de-DE" sz="1800" dirty="0" err="1"/>
              <a:t>Abströmventil</a:t>
            </a:r>
            <a:endParaRPr lang="de-DE" sz="1800" dirty="0"/>
          </a:p>
          <a:p>
            <a:pPr lvl="4"/>
            <a:r>
              <a:rPr lang="de-DE" sz="1800" dirty="0"/>
              <a:t>7 Konfektionierte Ganzgesichtsmasken ohne integriertes </a:t>
            </a:r>
            <a:r>
              <a:rPr lang="de-DE" sz="1800" dirty="0" err="1"/>
              <a:t>Abströmventil</a:t>
            </a:r>
            <a:endParaRPr lang="de-DE" sz="1800" dirty="0"/>
          </a:p>
          <a:p>
            <a:pPr lvl="4"/>
            <a:r>
              <a:rPr lang="de-DE" sz="1800" dirty="0"/>
              <a:t>8 Konfektionierte Nasenspitzenmasken ohne integriertes </a:t>
            </a:r>
            <a:r>
              <a:rPr lang="de-DE" sz="1800" dirty="0" err="1"/>
              <a:t>Abströmventil</a:t>
            </a:r>
            <a:endParaRPr lang="de-DE" sz="1800" dirty="0"/>
          </a:p>
          <a:p>
            <a:pPr lvl="4"/>
            <a:r>
              <a:rPr lang="de-DE" sz="1800" dirty="0"/>
              <a:t>9 Konfektionierte Ganzgeschichtsmaske </a:t>
            </a:r>
          </a:p>
          <a:p>
            <a:pPr marL="0" indent="0">
              <a:buNone/>
            </a:pPr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21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122" y="0"/>
            <a:ext cx="6476950" cy="4240913"/>
          </a:xfrm>
          <a:prstGeom prst="rect">
            <a:avLst/>
          </a:prstGeom>
        </p:spPr>
      </p:pic>
      <p:sp>
        <p:nvSpPr>
          <p:cNvPr id="4" name="Inhaltsplatzhalter 4"/>
          <p:cNvSpPr txBox="1">
            <a:spLocks/>
          </p:cNvSpPr>
          <p:nvPr/>
        </p:nvSpPr>
        <p:spPr>
          <a:xfrm>
            <a:off x="752566" y="5296750"/>
            <a:ext cx="11216640" cy="68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None/>
              <a:defRPr sz="3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Neuordnung der Hilfsmittelgruppe 14	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920A00-2BD0-5249-B1EB-507A304F3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072" y="5187905"/>
            <a:ext cx="2700000" cy="11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759353" y="1792010"/>
            <a:ext cx="10681668" cy="4596735"/>
          </a:xfrm>
        </p:spPr>
        <p:txBody>
          <a:bodyPr/>
          <a:lstStyle/>
          <a:p>
            <a:r>
              <a:rPr lang="de-DE" sz="2000" b="1" dirty="0">
                <a:solidFill>
                  <a:srgbClr val="FF0000"/>
                </a:solidFill>
              </a:rPr>
              <a:t>17</a:t>
            </a:r>
            <a:r>
              <a:rPr lang="de-DE" sz="2000" b="1" dirty="0"/>
              <a:t>	</a:t>
            </a:r>
            <a:r>
              <a:rPr lang="de-DE" sz="2000" b="1" dirty="0" err="1"/>
              <a:t>Atemgasbefeuchter</a:t>
            </a:r>
            <a:r>
              <a:rPr lang="de-DE" sz="2000" b="1" dirty="0"/>
              <a:t> </a:t>
            </a:r>
            <a:r>
              <a:rPr lang="de-DE" sz="2000" b="1" dirty="0" smtClean="0"/>
              <a:t> </a:t>
            </a:r>
            <a:endParaRPr lang="de-DE" sz="2000" b="1" dirty="0"/>
          </a:p>
          <a:p>
            <a:endParaRPr lang="de-DE" sz="1800" dirty="0"/>
          </a:p>
          <a:p>
            <a:pPr lvl="3"/>
            <a:r>
              <a:rPr lang="de-DE" sz="1800" dirty="0"/>
              <a:t>0 </a:t>
            </a:r>
            <a:r>
              <a:rPr lang="de-DE" sz="1800" dirty="0" err="1"/>
              <a:t>Atemgasbefeuchter</a:t>
            </a:r>
            <a:r>
              <a:rPr lang="de-DE" sz="1800" dirty="0"/>
              <a:t> zum Einsatz mit O2 Therapiegeräten (Sprudelbefeuchter) </a:t>
            </a:r>
          </a:p>
          <a:p>
            <a:pPr lvl="3"/>
            <a:r>
              <a:rPr lang="de-DE" sz="1800" dirty="0"/>
              <a:t>4 </a:t>
            </a:r>
            <a:r>
              <a:rPr lang="de-DE" sz="1800" dirty="0" err="1"/>
              <a:t>Atemgasbefeuchter</a:t>
            </a:r>
            <a:r>
              <a:rPr lang="de-DE" sz="1800" dirty="0"/>
              <a:t> zum Einsatz mit resp. Systemen, niv, </a:t>
            </a:r>
            <a:r>
              <a:rPr lang="de-DE" sz="1800" dirty="0" err="1"/>
              <a:t>standalone</a:t>
            </a:r>
            <a:endParaRPr lang="de-DE" sz="1800" dirty="0"/>
          </a:p>
          <a:p>
            <a:pPr lvl="3"/>
            <a:r>
              <a:rPr lang="de-DE" sz="1800" dirty="0"/>
              <a:t>5 Ansteckbare </a:t>
            </a:r>
            <a:r>
              <a:rPr lang="de-DE" sz="1800" dirty="0" err="1"/>
              <a:t>Atemgasbefeuchter</a:t>
            </a:r>
            <a:r>
              <a:rPr lang="de-DE" sz="1800" dirty="0"/>
              <a:t> zum Einsatz mit </a:t>
            </a:r>
            <a:r>
              <a:rPr lang="de-DE" sz="1800" dirty="0" err="1"/>
              <a:t>resp.Systemen</a:t>
            </a:r>
            <a:r>
              <a:rPr lang="de-DE" sz="1800" dirty="0"/>
              <a:t>, niv</a:t>
            </a:r>
          </a:p>
          <a:p>
            <a:pPr lvl="3"/>
            <a:r>
              <a:rPr lang="de-DE" sz="1800" dirty="0"/>
              <a:t>6 </a:t>
            </a:r>
            <a:r>
              <a:rPr lang="de-DE" sz="1800" dirty="0" err="1"/>
              <a:t>Atemgasbefeuchter</a:t>
            </a:r>
            <a:r>
              <a:rPr lang="de-DE" sz="1800" dirty="0"/>
              <a:t> zum Einsatz mit resp. Systemen invasiv + niv, </a:t>
            </a:r>
            <a:r>
              <a:rPr lang="de-DE" sz="1800" dirty="0" err="1"/>
              <a:t>standalone</a:t>
            </a:r>
            <a:endParaRPr lang="de-DE" sz="1800" dirty="0"/>
          </a:p>
          <a:p>
            <a:pPr lvl="3"/>
            <a:endParaRPr lang="de-DE" sz="1800" dirty="0"/>
          </a:p>
          <a:p>
            <a:r>
              <a:rPr lang="de-DE" sz="2000" b="1" dirty="0">
                <a:solidFill>
                  <a:srgbClr val="FF0000"/>
                </a:solidFill>
              </a:rPr>
              <a:t>18</a:t>
            </a:r>
            <a:r>
              <a:rPr lang="de-DE" sz="2000" b="1" dirty="0"/>
              <a:t>	nicht </a:t>
            </a:r>
            <a:r>
              <a:rPr lang="de-DE" sz="2000" b="1" dirty="0" smtClean="0"/>
              <a:t>besetzt</a:t>
            </a:r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19</a:t>
            </a:r>
            <a:r>
              <a:rPr lang="de-DE" sz="2000" b="1" dirty="0"/>
              <a:t>	Individuell angefertigte Masken für respiratorische 	Systeme </a:t>
            </a:r>
          </a:p>
          <a:p>
            <a:pPr marL="0" indent="0">
              <a:buNone/>
            </a:pPr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711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759353" y="1792010"/>
            <a:ext cx="10681668" cy="4596735"/>
          </a:xfrm>
        </p:spPr>
        <p:txBody>
          <a:bodyPr/>
          <a:lstStyle/>
          <a:p>
            <a:endParaRPr lang="de-DE" sz="2000" b="1" dirty="0" smtClean="0">
              <a:solidFill>
                <a:srgbClr val="FF0000"/>
              </a:solidFill>
            </a:endParaRPr>
          </a:p>
          <a:p>
            <a:r>
              <a:rPr lang="de-DE" sz="2000" b="1" dirty="0" smtClean="0">
                <a:solidFill>
                  <a:srgbClr val="FF0000"/>
                </a:solidFill>
              </a:rPr>
              <a:t>20</a:t>
            </a:r>
            <a:r>
              <a:rPr lang="de-DE" sz="2000" b="1" dirty="0" smtClean="0"/>
              <a:t> </a:t>
            </a:r>
            <a:r>
              <a:rPr lang="de-DE" sz="2000" b="1" dirty="0"/>
              <a:t>	CPAP-Systeme zur Behandlung schlafbez. 	Atemstörungen</a:t>
            </a:r>
          </a:p>
          <a:p>
            <a:pPr lvl="4"/>
            <a:r>
              <a:rPr lang="de-DE" sz="1800" dirty="0"/>
              <a:t>0 CPAP-Geräte ( ein Druckniveau)</a:t>
            </a:r>
          </a:p>
          <a:p>
            <a:pPr lvl="4"/>
            <a:r>
              <a:rPr lang="de-DE" sz="1800" dirty="0"/>
              <a:t>1 Wie 0 aber mit integrierter </a:t>
            </a:r>
            <a:r>
              <a:rPr lang="de-DE" sz="1800" dirty="0" smtClean="0"/>
              <a:t>Anfeuchtung</a:t>
            </a:r>
          </a:p>
          <a:p>
            <a:pPr lvl="4"/>
            <a:endParaRPr lang="de-DE" sz="1800" dirty="0"/>
          </a:p>
          <a:p>
            <a:pPr lvl="4"/>
            <a:endParaRPr lang="de-DE" sz="1800" dirty="0"/>
          </a:p>
          <a:p>
            <a:r>
              <a:rPr lang="de-DE" sz="2000" b="1" dirty="0">
                <a:solidFill>
                  <a:srgbClr val="FF0000"/>
                </a:solidFill>
              </a:rPr>
              <a:t>21</a:t>
            </a:r>
            <a:r>
              <a:rPr lang="de-DE" sz="2000" b="1" dirty="0"/>
              <a:t>	Auto-CPAP-Systeme, zur Behandlung schlafbez. Atemstörungen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0 APAP-Geräte ( automatisch anpassendes Druckniveau)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 Wie 0 aber mit integrierter Anfeuchtung</a:t>
            </a:r>
          </a:p>
          <a:p>
            <a:pPr lvl="4"/>
            <a:endParaRPr lang="de-DE" sz="2078" dirty="0"/>
          </a:p>
          <a:p>
            <a:pPr marL="0" indent="0">
              <a:buNone/>
            </a:pPr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31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759353" y="1792010"/>
            <a:ext cx="11295798" cy="4596735"/>
          </a:xfrm>
        </p:spPr>
        <p:txBody>
          <a:bodyPr/>
          <a:lstStyle/>
          <a:p>
            <a:pPr marL="1828707" lvl="4" indent="0">
              <a:buNone/>
            </a:pPr>
            <a:endParaRPr lang="de-DE" sz="2078" dirty="0"/>
          </a:p>
          <a:p>
            <a:r>
              <a:rPr lang="de-DE" sz="2000" b="1" dirty="0">
                <a:solidFill>
                  <a:srgbClr val="FF0000"/>
                </a:solidFill>
              </a:rPr>
              <a:t>22</a:t>
            </a:r>
            <a:r>
              <a:rPr lang="de-DE" sz="2000" b="1" dirty="0"/>
              <a:t>	BiLEVEL-Systeme, zur Behandlung schlafbez. Atemstörungen 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0 Bilevel-CPAP-Spezialgeräte ( zwei Druckniveaus)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 Wie 0 aber mit integrierter Anfeuchtung</a:t>
            </a:r>
          </a:p>
          <a:p>
            <a:pPr lvl="4"/>
            <a:endParaRPr lang="de-DE" dirty="0" smtClean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r>
              <a:rPr lang="de-DE" sz="2000" b="1" dirty="0">
                <a:solidFill>
                  <a:srgbClr val="FF0000"/>
                </a:solidFill>
              </a:rPr>
              <a:t>23</a:t>
            </a:r>
            <a:r>
              <a:rPr lang="de-DE" sz="2000" b="1" dirty="0"/>
              <a:t>	Auto-BiLEVEL-CPAP-Systeme, zur Behandlung </a:t>
            </a:r>
            <a:r>
              <a:rPr lang="de-DE" sz="2000" b="1" dirty="0" smtClean="0"/>
              <a:t>schlafbez. 	Atemstörungen </a:t>
            </a:r>
            <a:endParaRPr lang="de-DE" sz="2000" b="1" dirty="0"/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0 Bilevel-CPAP-Spezialgeräte (automatisch anpassendes Druckniveau)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 Wie 0 aber mit integrierter Anfeuchtung</a:t>
            </a:r>
          </a:p>
          <a:p>
            <a:pPr marL="0" indent="0">
              <a:buNone/>
            </a:pPr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40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759353" y="1792010"/>
            <a:ext cx="10681668" cy="4596735"/>
          </a:xfrm>
        </p:spPr>
        <p:txBody>
          <a:bodyPr/>
          <a:lstStyle/>
          <a:p>
            <a:endParaRPr lang="de-DE" sz="2800" dirty="0">
              <a:solidFill>
                <a:srgbClr val="FF0000"/>
              </a:solidFill>
            </a:endParaRPr>
          </a:p>
          <a:p>
            <a:r>
              <a:rPr lang="de-DE" sz="2000" b="1" dirty="0">
                <a:solidFill>
                  <a:srgbClr val="FF0000"/>
                </a:solidFill>
              </a:rPr>
              <a:t>24</a:t>
            </a:r>
            <a:r>
              <a:rPr lang="de-DE" sz="2000" b="1" dirty="0"/>
              <a:t> 	BiLEVEL-CPAP-Systeme zur Behandlung schlafbez. Atem-	</a:t>
            </a:r>
            <a:r>
              <a:rPr lang="de-DE" sz="2000" b="1" dirty="0" err="1"/>
              <a:t>störungen</a:t>
            </a:r>
            <a:r>
              <a:rPr lang="de-DE" sz="2000" b="1" dirty="0"/>
              <a:t> mit ST-Funktion. 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0 Zeitgesteuerte Bilevel-CPAP-Geräte (ST-Funktion, zwei Druckniveaus)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 Wie 0 aber mit integrierter Anfeuchtung</a:t>
            </a:r>
          </a:p>
          <a:p>
            <a:pPr lvl="4"/>
            <a:endParaRPr lang="de-DE" sz="1378" dirty="0"/>
          </a:p>
          <a:p>
            <a:pPr lvl="6"/>
            <a:endParaRPr lang="de-DE" dirty="0"/>
          </a:p>
          <a:p>
            <a:pPr lvl="3"/>
            <a:endParaRPr lang="de-DE" sz="1800" dirty="0"/>
          </a:p>
          <a:p>
            <a:r>
              <a:rPr lang="de-DE" sz="2000" b="1" dirty="0">
                <a:solidFill>
                  <a:srgbClr val="FF0000"/>
                </a:solidFill>
              </a:rPr>
              <a:t>25</a:t>
            </a:r>
            <a:r>
              <a:rPr lang="de-DE" sz="2000" b="1" dirty="0"/>
              <a:t>	Spezialgeräte zur Behandlung schlafbez. Atemstörungen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0 Spezialgeräte zur Therapie schlafbezogener Atemstörungen</a:t>
            </a:r>
          </a:p>
          <a:p>
            <a:pPr lvl="4"/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1 Wie 0 aber mit integrierter Anfeuchtung</a:t>
            </a:r>
          </a:p>
          <a:p>
            <a:pPr marL="0" indent="0">
              <a:buNone/>
            </a:pPr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Untergruppe </a:t>
            </a:r>
            <a:r>
              <a:rPr lang="de-DE" dirty="0" err="1" smtClean="0"/>
              <a:t>14.24.XX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71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596067" y="1453242"/>
            <a:ext cx="10681668" cy="5812971"/>
          </a:xfrm>
        </p:spPr>
        <p:txBody>
          <a:bodyPr/>
          <a:lstStyle/>
          <a:p>
            <a:endParaRPr lang="de-DE" sz="1800" dirty="0" smtClean="0"/>
          </a:p>
          <a:p>
            <a:r>
              <a:rPr lang="de-DE" sz="2000" b="1" dirty="0" smtClean="0"/>
              <a:t>Unterschied </a:t>
            </a:r>
            <a:r>
              <a:rPr lang="de-DE" sz="2000" b="1" dirty="0"/>
              <a:t>im Sinne des Hilfsmittelverzeichnisses:</a:t>
            </a:r>
          </a:p>
          <a:p>
            <a:pPr lvl="1"/>
            <a:r>
              <a:rPr lang="de-DE" sz="1800" dirty="0"/>
              <a:t>14.24.24.xxxx :	Geräte zur Therapie schlafbezogener Atemstörungen</a:t>
            </a:r>
          </a:p>
          <a:p>
            <a:pPr lvl="1"/>
            <a:r>
              <a:rPr lang="de-DE" sz="1800" dirty="0" err="1"/>
              <a:t>14.24.09.xxxx</a:t>
            </a:r>
            <a:r>
              <a:rPr lang="de-DE" sz="1800" dirty="0"/>
              <a:t> :	Geräte zur Beatmung &lt; 30hPa( nicht abhängig beatmet )</a:t>
            </a:r>
          </a:p>
          <a:p>
            <a:pPr lvl="1"/>
            <a:r>
              <a:rPr lang="de-DE" sz="1800" dirty="0" err="1"/>
              <a:t>14.24.13.xxxx</a:t>
            </a:r>
            <a:r>
              <a:rPr lang="de-DE" sz="1800" dirty="0"/>
              <a:t> : 	Geräte zur Beatmung &gt;30hPa (nicht abhängig beatmet)</a:t>
            </a:r>
          </a:p>
          <a:p>
            <a:endParaRPr lang="de-DE" sz="2000" dirty="0" smtClean="0"/>
          </a:p>
          <a:p>
            <a:r>
              <a:rPr lang="de-DE" sz="2000" b="1" dirty="0" smtClean="0"/>
              <a:t>Unterschied </a:t>
            </a:r>
            <a:r>
              <a:rPr lang="de-DE" sz="2000" b="1" dirty="0"/>
              <a:t>im Sinne der Diagnose</a:t>
            </a:r>
          </a:p>
          <a:p>
            <a:pPr marL="0" indent="0">
              <a:buNone/>
            </a:pPr>
            <a:r>
              <a:rPr lang="de-DE" sz="2000" dirty="0"/>
              <a:t>			Therapiegeräte zur Therapie:</a:t>
            </a:r>
          </a:p>
          <a:p>
            <a:pPr lvl="1"/>
            <a:r>
              <a:rPr lang="de-DE" sz="1800" dirty="0"/>
              <a:t>14.24.24.xxxx :	Schlafbezogener Atemstörungen, primär gemischtförmiges oder 			zentrales 	SAS, u.a. auch als AutoST, bei komplexem SAS </a:t>
            </a:r>
            <a:r>
              <a:rPr lang="de-DE" sz="1800" dirty="0" err="1"/>
              <a:t>u.ä</a:t>
            </a:r>
            <a:endParaRPr lang="de-DE" sz="1800" dirty="0"/>
          </a:p>
          <a:p>
            <a:pPr lvl="1"/>
            <a:r>
              <a:rPr lang="de-DE" sz="1800" dirty="0" err="1"/>
              <a:t>14.24.09.xxxx</a:t>
            </a:r>
            <a:r>
              <a:rPr lang="de-DE" sz="1800" dirty="0"/>
              <a:t> :	Respiratorische Insuffizienz ( nicht abhängig beatmet ) </a:t>
            </a:r>
            <a:r>
              <a:rPr lang="de-DE" sz="1800" dirty="0" err="1"/>
              <a:t>z.B.COPD</a:t>
            </a:r>
            <a:r>
              <a:rPr lang="de-DE" sz="1800" dirty="0"/>
              <a:t> , 			</a:t>
            </a:r>
            <a:r>
              <a:rPr lang="de-DE" sz="1800" dirty="0" err="1"/>
              <a:t>Overlap</a:t>
            </a:r>
            <a:endParaRPr lang="de-DE" sz="1800" dirty="0"/>
          </a:p>
          <a:p>
            <a:pPr lvl="1"/>
            <a:r>
              <a:rPr lang="de-DE" sz="1800" dirty="0" err="1"/>
              <a:t>14.24.13.xxxx</a:t>
            </a:r>
            <a:r>
              <a:rPr lang="de-DE" sz="1800" dirty="0"/>
              <a:t> : 	Respiratorische Insuffizienz (nicht abhängig </a:t>
            </a:r>
            <a:r>
              <a:rPr lang="de-DE" sz="1800" dirty="0" smtClean="0"/>
              <a:t>beatmet)&gt;</a:t>
            </a:r>
            <a:r>
              <a:rPr lang="de-DE" sz="1800" smtClean="0"/>
              <a:t>30hpa, </a:t>
            </a:r>
            <a:r>
              <a:rPr lang="de-DE" sz="1800" dirty="0" smtClean="0"/>
              <a:t>			z.B</a:t>
            </a:r>
            <a:r>
              <a:rPr lang="de-DE" sz="1800" dirty="0"/>
              <a:t>. </a:t>
            </a:r>
            <a:r>
              <a:rPr lang="de-DE" sz="1600" dirty="0" smtClean="0"/>
              <a:t>OHS</a:t>
            </a:r>
            <a:endParaRPr lang="de-DE" sz="16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49110" y="788822"/>
            <a:ext cx="5037290" cy="442464"/>
          </a:xfrm>
        </p:spPr>
        <p:txBody>
          <a:bodyPr>
            <a:normAutofit fontScale="85000" lnSpcReduction="10000"/>
          </a:bodyPr>
          <a:lstStyle/>
          <a:p>
            <a:r>
              <a:rPr lang="de-DE" dirty="0" smtClean="0"/>
              <a:t>Unterscheidung 14.24.24 / 14.24.09/13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7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596067" y="1681843"/>
            <a:ext cx="10681668" cy="4539344"/>
          </a:xfrm>
        </p:spPr>
        <p:txBody>
          <a:bodyPr/>
          <a:lstStyle/>
          <a:p>
            <a:r>
              <a:rPr lang="de-DE" sz="2000" b="1" dirty="0" smtClean="0"/>
              <a:t>Unterschied </a:t>
            </a:r>
            <a:r>
              <a:rPr lang="de-DE" sz="2000" b="1" dirty="0"/>
              <a:t>im Sinne der Normen</a:t>
            </a:r>
          </a:p>
          <a:p>
            <a:pPr lvl="1"/>
            <a:r>
              <a:rPr lang="de-DE" sz="1800" dirty="0"/>
              <a:t>14.24.24.xxxx :	DIN EN ISO 80601-2-70 Schlafapnoe Atemtherapiegeräte</a:t>
            </a:r>
          </a:p>
          <a:p>
            <a:pPr lvl="1"/>
            <a:r>
              <a:rPr lang="de-DE" sz="1800" dirty="0" err="1"/>
              <a:t>14.24.09.xxxx</a:t>
            </a:r>
            <a:r>
              <a:rPr lang="de-DE" sz="1800" dirty="0"/>
              <a:t> :	DIN EN ISO 10651 – 6 Heimbeatmungsgeräte zur </a:t>
            </a:r>
            <a:r>
              <a:rPr lang="de-DE" sz="1800" dirty="0" smtClean="0"/>
              <a:t>					Atemunterstützung</a:t>
            </a:r>
            <a:endParaRPr lang="de-DE" sz="1800" dirty="0"/>
          </a:p>
          <a:p>
            <a:pPr lvl="1"/>
            <a:r>
              <a:rPr lang="de-DE" sz="1800" dirty="0" err="1"/>
              <a:t>14.24.13.xxxx</a:t>
            </a:r>
            <a:r>
              <a:rPr lang="de-DE" sz="1800" dirty="0"/>
              <a:t> : 	DIN EN ISO 10651 – 6 Heimbeatmungsgeräte zur </a:t>
            </a:r>
            <a:r>
              <a:rPr lang="de-DE" sz="1800" dirty="0" smtClean="0"/>
              <a:t>					Atemunterstützung</a:t>
            </a:r>
          </a:p>
          <a:p>
            <a:pPr lvl="1"/>
            <a:endParaRPr lang="de-DE" sz="1800" dirty="0"/>
          </a:p>
          <a:p>
            <a:r>
              <a:rPr lang="de-DE" sz="2000" b="1" dirty="0"/>
              <a:t>Unterschied im Sinne der Leitlinien</a:t>
            </a:r>
          </a:p>
          <a:p>
            <a:pPr lvl="1"/>
            <a:r>
              <a:rPr lang="de-DE" sz="1800" dirty="0"/>
              <a:t>14.24.24.xxxx :	</a:t>
            </a:r>
            <a:r>
              <a:rPr lang="de-DE" sz="1800" dirty="0" err="1"/>
              <a:t>S3</a:t>
            </a:r>
            <a:r>
              <a:rPr lang="de-DE" sz="1800" dirty="0"/>
              <a:t> Leitlinie Nicht erholsamer Schlaf, Schlafstörungen</a:t>
            </a:r>
          </a:p>
          <a:p>
            <a:pPr lvl="1"/>
            <a:r>
              <a:rPr lang="de-DE" sz="1800" dirty="0" err="1"/>
              <a:t>14.24.09.xxxx</a:t>
            </a:r>
            <a:r>
              <a:rPr lang="de-DE" sz="1800" dirty="0"/>
              <a:t> :	S2 Leitlinie Respiratorische Insuffizienz</a:t>
            </a:r>
          </a:p>
          <a:p>
            <a:pPr lvl="1"/>
            <a:r>
              <a:rPr lang="de-DE" sz="1800" dirty="0" err="1"/>
              <a:t>14.24.13.xxxx</a:t>
            </a:r>
            <a:r>
              <a:rPr lang="de-DE" sz="1800" dirty="0"/>
              <a:t> : 	S2 Leitlinie Respiratorische Insuffizienz</a:t>
            </a:r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49110" y="788822"/>
            <a:ext cx="5037290" cy="442464"/>
          </a:xfrm>
        </p:spPr>
        <p:txBody>
          <a:bodyPr>
            <a:normAutofit fontScale="85000" lnSpcReduction="10000"/>
          </a:bodyPr>
          <a:lstStyle/>
          <a:p>
            <a:r>
              <a:rPr lang="de-DE" dirty="0" smtClean="0"/>
              <a:t>Unterscheidung 14.24.24 / 14.24.09/13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633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>
          <a:xfrm>
            <a:off x="0" y="1596067"/>
            <a:ext cx="12050486" cy="4596735"/>
          </a:xfrm>
        </p:spPr>
        <p:txBody>
          <a:bodyPr/>
          <a:lstStyle/>
          <a:p>
            <a:pPr marL="342900" indent="-342900"/>
            <a:r>
              <a:rPr lang="de-DE" sz="2000" b="1" dirty="0"/>
              <a:t>Unterschied im Sinne des Hilfsmittelverzeichnisses:</a:t>
            </a:r>
          </a:p>
          <a:p>
            <a:pPr marL="993130" lvl="1" indent="-342900"/>
            <a:r>
              <a:rPr lang="de-DE" sz="1800" dirty="0" err="1"/>
              <a:t>14.24.09.xxxx</a:t>
            </a:r>
            <a:r>
              <a:rPr lang="de-DE" sz="1800" dirty="0"/>
              <a:t> </a:t>
            </a:r>
            <a:r>
              <a:rPr lang="de-DE" sz="1800" dirty="0" smtClean="0"/>
              <a:t>: Beatmungsgeräte </a:t>
            </a:r>
            <a:r>
              <a:rPr lang="de-DE" sz="1800" dirty="0"/>
              <a:t>zur intermittierenden Beatmung &lt; 30hPa</a:t>
            </a:r>
          </a:p>
          <a:p>
            <a:pPr marL="993130" lvl="1" indent="-342900"/>
            <a:r>
              <a:rPr lang="de-DE" sz="1800" dirty="0" err="1"/>
              <a:t>14.24.13.xxxx</a:t>
            </a:r>
            <a:r>
              <a:rPr lang="de-DE" sz="1800" dirty="0"/>
              <a:t> : </a:t>
            </a:r>
            <a:r>
              <a:rPr lang="de-DE" sz="1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Beatmungsgeräte </a:t>
            </a:r>
            <a:r>
              <a:rPr lang="de-DE" sz="1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zur intermittierenden Beatmung &gt; 30hPa </a:t>
            </a:r>
          </a:p>
          <a:p>
            <a:pPr marL="993130" lvl="1" indent="-342900"/>
            <a:r>
              <a:rPr lang="de-DE" sz="1800" dirty="0">
                <a:solidFill>
                  <a:srgbClr val="000000"/>
                </a:solidFill>
              </a:rPr>
              <a:t>14.24.12.xxxx </a:t>
            </a:r>
            <a:r>
              <a:rPr lang="de-DE" sz="1800" dirty="0" smtClean="0">
                <a:solidFill>
                  <a:srgbClr val="000000"/>
                </a:solidFill>
              </a:rPr>
              <a:t>: Beatmungsgeräte </a:t>
            </a:r>
            <a:r>
              <a:rPr lang="de-DE" sz="1800" dirty="0">
                <a:solidFill>
                  <a:srgbClr val="000000"/>
                </a:solidFill>
              </a:rPr>
              <a:t>zur Lebenserhaltenden Beatmung</a:t>
            </a:r>
          </a:p>
          <a:p>
            <a:pPr marL="993130" lvl="1" indent="-342900"/>
            <a:endParaRPr lang="de-DE" sz="1600" dirty="0" smtClean="0">
              <a:solidFill>
                <a:srgbClr val="000000"/>
              </a:solidFill>
            </a:endParaRPr>
          </a:p>
          <a:p>
            <a:pPr marL="993130" lvl="1" indent="-342900"/>
            <a:endParaRPr lang="de-DE" sz="1600" dirty="0">
              <a:solidFill>
                <a:srgbClr val="000000"/>
              </a:solidFill>
            </a:endParaRPr>
          </a:p>
          <a:p>
            <a:pPr marL="993130" lvl="1" indent="-342900"/>
            <a:endParaRPr lang="de-DE" sz="1600" dirty="0">
              <a:solidFill>
                <a:srgbClr val="000000"/>
              </a:solidFill>
            </a:endParaRPr>
          </a:p>
          <a:p>
            <a:pPr marL="342900" indent="-342900"/>
            <a:r>
              <a:rPr lang="de-DE" sz="2000" b="1" dirty="0"/>
              <a:t>Unterschied im Sinne der Diagnose</a:t>
            </a:r>
          </a:p>
          <a:p>
            <a:pPr marL="993130" lvl="1" indent="-342900"/>
            <a:r>
              <a:rPr lang="de-DE" sz="1800" dirty="0" err="1"/>
              <a:t>14.24.09.xxxx</a:t>
            </a:r>
            <a:r>
              <a:rPr lang="de-DE" sz="1800" dirty="0"/>
              <a:t> </a:t>
            </a:r>
            <a:r>
              <a:rPr lang="de-DE" sz="1800" dirty="0" smtClean="0"/>
              <a:t>: Respiratorische </a:t>
            </a:r>
            <a:r>
              <a:rPr lang="de-DE" sz="1800" dirty="0"/>
              <a:t>Insuffizienz ( nicht abhängig beatmet ) </a:t>
            </a:r>
            <a:r>
              <a:rPr lang="de-DE" sz="1800" dirty="0" err="1"/>
              <a:t>z.B.COPD</a:t>
            </a:r>
            <a:r>
              <a:rPr lang="de-DE" sz="1800" dirty="0"/>
              <a:t> , </a:t>
            </a:r>
            <a:r>
              <a:rPr lang="de-DE" sz="1800" dirty="0" err="1"/>
              <a:t>Overlap</a:t>
            </a:r>
            <a:endParaRPr lang="de-DE" sz="1800" dirty="0"/>
          </a:p>
          <a:p>
            <a:pPr marL="993130" lvl="1" indent="-342900"/>
            <a:r>
              <a:rPr lang="de-DE" sz="1800" dirty="0" err="1"/>
              <a:t>14.24.13.xxxx</a:t>
            </a:r>
            <a:r>
              <a:rPr lang="de-DE" sz="1800" dirty="0"/>
              <a:t> : </a:t>
            </a:r>
            <a:r>
              <a:rPr lang="de-DE" sz="1800" dirty="0" smtClean="0"/>
              <a:t>Respiratorische </a:t>
            </a:r>
            <a:r>
              <a:rPr lang="de-DE" sz="1800" dirty="0"/>
              <a:t>Insuffizienz (nicht abhängig beatmet)mit Ziel-VT, z.B. OHS</a:t>
            </a:r>
          </a:p>
          <a:p>
            <a:pPr marL="993130" lvl="1" indent="-342900"/>
            <a:r>
              <a:rPr lang="de-DE" sz="1800" dirty="0">
                <a:solidFill>
                  <a:srgbClr val="000000"/>
                </a:solidFill>
              </a:rPr>
              <a:t>14.24.12.xxxx </a:t>
            </a:r>
            <a:r>
              <a:rPr lang="de-DE" sz="1800" dirty="0" smtClean="0">
                <a:solidFill>
                  <a:srgbClr val="000000"/>
                </a:solidFill>
              </a:rPr>
              <a:t>: Respiratorische </a:t>
            </a:r>
            <a:r>
              <a:rPr lang="de-DE" sz="1800" dirty="0">
                <a:solidFill>
                  <a:srgbClr val="000000"/>
                </a:solidFill>
              </a:rPr>
              <a:t>Insuffizienz abhängig beatmet, neuromuskuläre u.ä.  </a:t>
            </a:r>
          </a:p>
          <a:p>
            <a:endParaRPr lang="de-DE" sz="1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788822"/>
            <a:ext cx="5731329" cy="442464"/>
          </a:xfrm>
        </p:spPr>
        <p:txBody>
          <a:bodyPr>
            <a:normAutofit/>
          </a:bodyPr>
          <a:lstStyle/>
          <a:p>
            <a:r>
              <a:rPr lang="de-DE" sz="2000" dirty="0"/>
              <a:t>Unterscheidung </a:t>
            </a:r>
            <a:r>
              <a:rPr lang="de-DE" sz="2000" dirty="0" smtClean="0"/>
              <a:t>14.24.12&gt;&lt;14.24.09/13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24389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>
          <a:xfrm>
            <a:off x="0" y="1596067"/>
            <a:ext cx="12050486" cy="4596735"/>
          </a:xfrm>
        </p:spPr>
        <p:txBody>
          <a:bodyPr/>
          <a:lstStyle/>
          <a:p>
            <a:pPr marL="342900" indent="-342900"/>
            <a:r>
              <a:rPr lang="de-DE" sz="2000" b="1" dirty="0"/>
              <a:t>Unterschied im Sinne der Normen</a:t>
            </a:r>
          </a:p>
          <a:p>
            <a:pPr marL="993130" lvl="1" indent="-342900"/>
            <a:r>
              <a:rPr lang="de-DE" sz="1800" dirty="0" err="1"/>
              <a:t>14.24.09.xxxx</a:t>
            </a:r>
            <a:r>
              <a:rPr lang="de-DE" sz="1800" dirty="0"/>
              <a:t> :	DIN EN ISO 10651 – 6 Heimbeatmungsgeräte zur Atemunterstützung</a:t>
            </a:r>
          </a:p>
          <a:p>
            <a:pPr marL="993130" lvl="1" indent="-342900"/>
            <a:r>
              <a:rPr lang="de-DE" sz="1800" dirty="0" err="1"/>
              <a:t>14.24.13.xxxx</a:t>
            </a:r>
            <a:r>
              <a:rPr lang="de-DE" sz="1800" dirty="0"/>
              <a:t> : 	DIN EN ISO 10651 – 6 </a:t>
            </a:r>
            <a:r>
              <a:rPr lang="de-DE" sz="1800" dirty="0">
                <a:solidFill>
                  <a:srgbClr val="000000"/>
                </a:solidFill>
              </a:rPr>
              <a:t>Heimbeatmungsgeräte zur Atemunterstützung</a:t>
            </a:r>
          </a:p>
          <a:p>
            <a:pPr marL="993130" lvl="1" indent="-342900"/>
            <a:r>
              <a:rPr lang="de-DE" sz="1800" dirty="0">
                <a:solidFill>
                  <a:srgbClr val="000000"/>
                </a:solidFill>
              </a:rPr>
              <a:t>14.24.12.xxxx :	DIN EN ISO 10651 – 2 Heimbeatmungsgeräte Lebenserhaltende </a:t>
            </a:r>
            <a:r>
              <a:rPr lang="de-DE" sz="1800" dirty="0" smtClean="0">
                <a:solidFill>
                  <a:srgbClr val="000000"/>
                </a:solidFill>
              </a:rPr>
              <a:t>			Beatmung</a:t>
            </a:r>
            <a:endParaRPr lang="de-DE" sz="1800" dirty="0">
              <a:solidFill>
                <a:srgbClr val="000000"/>
              </a:solidFill>
            </a:endParaRPr>
          </a:p>
          <a:p>
            <a:pPr marL="993130" lvl="1" indent="-342900"/>
            <a:endParaRPr lang="de-DE" sz="4000" b="1" dirty="0" smtClean="0"/>
          </a:p>
          <a:p>
            <a:pPr marL="993130" lvl="1" indent="-342900"/>
            <a:endParaRPr lang="de-DE" sz="4000" b="1" dirty="0"/>
          </a:p>
          <a:p>
            <a:pPr marL="342900" indent="-342900"/>
            <a:r>
              <a:rPr lang="de-DE" sz="2000" b="1" dirty="0"/>
              <a:t>Unterschied im Sinne der Leitlinien</a:t>
            </a:r>
          </a:p>
          <a:p>
            <a:pPr marL="993130" lvl="1" indent="-342900"/>
            <a:r>
              <a:rPr lang="de-DE" sz="1800" dirty="0" err="1"/>
              <a:t>14.24.09.xxxx</a:t>
            </a:r>
            <a:r>
              <a:rPr lang="de-DE" sz="1800" dirty="0"/>
              <a:t> :	S2 Leitlinie Respiratorische Insuffizienz</a:t>
            </a:r>
          </a:p>
          <a:p>
            <a:pPr marL="993130" lvl="1" indent="-342900"/>
            <a:r>
              <a:rPr lang="de-DE" sz="1800" dirty="0" err="1"/>
              <a:t>14.24.13.xxxx</a:t>
            </a:r>
            <a:r>
              <a:rPr lang="de-DE" sz="1800" dirty="0"/>
              <a:t> : 	S2 Leitlinie Respiratorische Insuffizienz</a:t>
            </a:r>
          </a:p>
          <a:p>
            <a:pPr marL="993130" lvl="1" indent="-342900"/>
            <a:r>
              <a:rPr lang="de-DE" sz="1800" dirty="0"/>
              <a:t>14.24.12.xxxx :	S2 Leitlinie Respiratorische Insuffizienz</a:t>
            </a:r>
          </a:p>
          <a:p>
            <a:pPr marL="0" indent="0">
              <a:buNone/>
            </a:pPr>
            <a:endParaRPr lang="de-DE" sz="9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788822"/>
            <a:ext cx="5731329" cy="442464"/>
          </a:xfrm>
        </p:spPr>
        <p:txBody>
          <a:bodyPr>
            <a:normAutofit/>
          </a:bodyPr>
          <a:lstStyle/>
          <a:p>
            <a:r>
              <a:rPr lang="de-DE" sz="2000" dirty="0"/>
              <a:t>Unterscheidung </a:t>
            </a:r>
            <a:r>
              <a:rPr lang="de-DE" sz="2000" dirty="0" smtClean="0"/>
              <a:t>14.24.12&gt;&lt;14.24.09/13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22715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Erfolgsbestätigung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98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Erfolgsbestätigung</a:t>
            </a:r>
            <a:endParaRPr lang="de-DE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945777"/>
              </p:ext>
            </p:extLst>
          </p:nvPr>
        </p:nvGraphicFramePr>
        <p:xfrm>
          <a:off x="2682162" y="2324062"/>
          <a:ext cx="6768753" cy="3608180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srgbClr val="1F497D">
                      <a:lumMod val="75000"/>
                      <a:alpha val="50000"/>
                    </a:srgbClr>
                  </a:innerShdw>
                </a:effectLst>
              </a:tblPr>
              <a:tblGrid>
                <a:gridCol w="408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8117">
                <a:tc gridSpan="6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ctr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 Das Heil und Hilfsmittelverzeichnis : </a:t>
                      </a:r>
                    </a:p>
                    <a:p>
                      <a:pPr algn="l" fontAlgn="ctr"/>
                      <a:r>
                        <a:rPr lang="de-DE" sz="2000" b="1" i="0" u="none" strike="noStrike" dirty="0" err="1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Inhalations</a:t>
                      </a:r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und Atemtherapiegeräte sind in der Gruppe ?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Gruppe 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Gruppe 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Gruppe 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Gruppe 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Abgerundetes Rechteck 10"/>
          <p:cNvSpPr/>
          <p:nvPr/>
        </p:nvSpPr>
        <p:spPr bwMode="auto">
          <a:xfrm>
            <a:off x="9082932" y="3304037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9090405" y="3819978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Abgerundetes Rechteck 12"/>
          <p:cNvSpPr/>
          <p:nvPr/>
        </p:nvSpPr>
        <p:spPr bwMode="auto">
          <a:xfrm>
            <a:off x="9108168" y="4360169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Abgerundetes Rechteck 13"/>
          <p:cNvSpPr/>
          <p:nvPr/>
        </p:nvSpPr>
        <p:spPr bwMode="auto">
          <a:xfrm>
            <a:off x="9090405" y="4876110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Grafik 14"/>
          <p:cNvPicPr/>
          <p:nvPr/>
        </p:nvPicPr>
        <p:blipFill>
          <a:blip r:embed="rId2" cstate="print"/>
          <a:srcRect l="8559" t="15896" r="3378" b="17560"/>
          <a:stretch>
            <a:fillRect/>
          </a:stretch>
        </p:blipFill>
        <p:spPr bwMode="auto">
          <a:xfrm>
            <a:off x="9090405" y="3340899"/>
            <a:ext cx="449585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739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Ziel der Schulung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algn="just"/>
            <a:r>
              <a:rPr lang="de-DE" dirty="0"/>
              <a:t>Das Ziel der Schulung ist es, dass Sie Schlafatemtherapie- und </a:t>
            </a:r>
            <a:r>
              <a:rPr lang="de-DE" dirty="0" smtClean="0"/>
              <a:t>Beatmungssysteme</a:t>
            </a:r>
            <a:r>
              <a:rPr lang="de-DE" dirty="0"/>
              <a:t>, im Sinne des Hilfsmittelverzeichnisses unterscheiden und verstehen lernen. </a:t>
            </a:r>
          </a:p>
          <a:p>
            <a:pPr algn="just"/>
            <a:endParaRPr lang="de-DE" dirty="0"/>
          </a:p>
          <a:p>
            <a:pPr algn="just"/>
            <a:r>
              <a:rPr lang="de-DE" dirty="0"/>
              <a:t>Sie lernen die Eingruppierung unserer Homecaregeräte im Heil- und Hilfsmittel-verzeichnis kennen.</a:t>
            </a:r>
          </a:p>
          <a:p>
            <a:pPr algn="just"/>
            <a:endParaRPr lang="de-DE" dirty="0"/>
          </a:p>
          <a:p>
            <a:pPr algn="just"/>
            <a:r>
              <a:rPr lang="de-DE" dirty="0"/>
              <a:t>Nach der Schulung sollten Sie in der Lage sein Geräte richtig zuzuordnen.</a:t>
            </a:r>
          </a:p>
          <a:p>
            <a:pPr algn="just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23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Erfolgsbestätigung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177245"/>
              </p:ext>
            </p:extLst>
          </p:nvPr>
        </p:nvGraphicFramePr>
        <p:xfrm>
          <a:off x="2598906" y="2244408"/>
          <a:ext cx="6768753" cy="3312372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srgbClr val="1F497D">
                      <a:lumMod val="75000"/>
                      <a:alpha val="50000"/>
                    </a:srgbClr>
                  </a:innerShdw>
                </a:effectLst>
              </a:tblPr>
              <a:tblGrid>
                <a:gridCol w="408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8117">
                <a:tc gridSpan="6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ctr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 Eine typische Hilfsmittelnummer ist z.B.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14.24.24.1016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141.214.24.1017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hlinkClick r:id="rId2"/>
                        </a:rPr>
                        <a:t>http://192.168.110.71/</a:t>
                      </a:r>
                      <a:endParaRPr lang="de-DE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14.12.2015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bgerundetes Rechteck 4"/>
          <p:cNvSpPr/>
          <p:nvPr/>
        </p:nvSpPr>
        <p:spPr bwMode="auto">
          <a:xfrm>
            <a:off x="8989510" y="3603101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8989510" y="4105526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8980848" y="4664603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8989510" y="3039175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fik 7"/>
          <p:cNvPicPr/>
          <p:nvPr/>
        </p:nvPicPr>
        <p:blipFill>
          <a:blip r:embed="rId3" cstate="print"/>
          <a:srcRect l="8559" t="15896" r="3378" b="17560"/>
          <a:stretch>
            <a:fillRect/>
          </a:stretch>
        </p:blipFill>
        <p:spPr bwMode="auto">
          <a:xfrm>
            <a:off x="8989510" y="3022458"/>
            <a:ext cx="449585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21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Erfolgsbestätigung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906834"/>
              </p:ext>
            </p:extLst>
          </p:nvPr>
        </p:nvGraphicFramePr>
        <p:xfrm>
          <a:off x="2503134" y="2319314"/>
          <a:ext cx="6768753" cy="3345163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srgbClr val="1F497D">
                      <a:lumMod val="75000"/>
                      <a:alpha val="50000"/>
                    </a:srgbClr>
                  </a:innerShdw>
                </a:effectLst>
              </a:tblPr>
              <a:tblGrid>
                <a:gridCol w="408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8117">
                <a:tc gridSpan="6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ctr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 Welche Hilfsmittelgruppen gibt es?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de-DE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14.23.23.xxxx</a:t>
                      </a:r>
                      <a:endParaRPr lang="de-DE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de-DE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14.25.25.xxxx</a:t>
                      </a:r>
                      <a:endParaRPr lang="de-DE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de-DE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14.00.00.xxxx</a:t>
                      </a:r>
                      <a:endParaRPr lang="de-DE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642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r>
                        <a:rPr lang="de-DE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14.24.09.xxxx</a:t>
                      </a:r>
                      <a:endParaRPr lang="de-DE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bgerundetes Rechteck 4"/>
          <p:cNvSpPr/>
          <p:nvPr/>
        </p:nvSpPr>
        <p:spPr bwMode="auto">
          <a:xfrm>
            <a:off x="8894310" y="2997864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8894310" y="3526541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8894310" y="4077267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8912111" y="4627993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/>
          <p:nvPr/>
        </p:nvPicPr>
        <p:blipFill>
          <a:blip r:embed="rId2" cstate="print"/>
          <a:srcRect l="8559" t="15896" r="3378" b="17560"/>
          <a:stretch>
            <a:fillRect/>
          </a:stretch>
        </p:blipFill>
        <p:spPr bwMode="auto">
          <a:xfrm>
            <a:off x="8849405" y="4627993"/>
            <a:ext cx="449585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57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Erfolgsbestätigung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15810"/>
              </p:ext>
            </p:extLst>
          </p:nvPr>
        </p:nvGraphicFramePr>
        <p:xfrm>
          <a:off x="2359962" y="2146369"/>
          <a:ext cx="6768753" cy="3345163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srgbClr val="1F497D">
                      <a:lumMod val="75000"/>
                      <a:alpha val="50000"/>
                    </a:srgbClr>
                  </a:innerShdw>
                </a:effectLst>
              </a:tblPr>
              <a:tblGrid>
                <a:gridCol w="408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8117">
                <a:tc gridSpan="6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ctr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 Sagt die Hilfsmittelgruppe etwas über den Preis aus?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b.)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nein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vielleicht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642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2000" b="0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Mal sehen</a:t>
                      </a:r>
                      <a:endParaRPr lang="de-DE" sz="20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bgerundetes Rechteck 4"/>
          <p:cNvSpPr/>
          <p:nvPr/>
        </p:nvSpPr>
        <p:spPr bwMode="auto">
          <a:xfrm>
            <a:off x="8743186" y="2939423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8747626" y="3448520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8743186" y="4007597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8743186" y="4574774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/>
          <p:nvPr/>
        </p:nvPicPr>
        <p:blipFill>
          <a:blip r:embed="rId2" cstate="print"/>
          <a:srcRect l="8559" t="15896" r="3378" b="17560"/>
          <a:stretch>
            <a:fillRect/>
          </a:stretch>
        </p:blipFill>
        <p:spPr bwMode="auto">
          <a:xfrm>
            <a:off x="8698281" y="3459156"/>
            <a:ext cx="449585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98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Erfolgsbestätigung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10457"/>
              </p:ext>
            </p:extLst>
          </p:nvPr>
        </p:nvGraphicFramePr>
        <p:xfrm>
          <a:off x="2341236" y="2130041"/>
          <a:ext cx="6768753" cy="3387791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srgbClr val="1F497D">
                      <a:lumMod val="75000"/>
                      <a:alpha val="50000"/>
                    </a:srgbClr>
                  </a:innerShdw>
                </a:effectLst>
              </a:tblPr>
              <a:tblGrid>
                <a:gridCol w="408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9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8117">
                <a:tc gridSpan="6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ctr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 Was ist richtig ?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a.)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Schlafapnoegeräte sind in  den Gruppen 14.24.20 – 14.24.25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b.)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Beatmungsgeräte in den Gruppen 14.24.09/13/12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c.)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14.24.24 und 14.24.09 sind identische,  Gruppen Bilevel ST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642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800" b="0" i="0" u="none" strike="noStrike" dirty="0" smtClean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 Hilfsmitteleingruppierung ist egal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85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2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1pPr>
                      <a:lvl2pPr marL="65023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2pPr>
                      <a:lvl3pPr marL="130046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3pPr>
                      <a:lvl4pPr marL="1950690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4pPr>
                      <a:lvl5pPr marL="260091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5pPr>
                      <a:lvl6pPr marL="325114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6pPr>
                      <a:lvl7pPr marL="390137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7pPr>
                      <a:lvl8pPr marL="455160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8pPr>
                      <a:lvl9pPr marL="5201839" algn="l" defTabSz="1300460" rtl="0" eaLnBrk="1" latinLnBrk="0" hangingPunct="1">
                        <a:defRPr sz="2560" kern="1200">
                          <a:solidFill>
                            <a:schemeClr val="tx1"/>
                          </a:solidFill>
                          <a:latin typeface="Garamond"/>
                        </a:defRPr>
                      </a:lvl9pPr>
                    </a:lstStyle>
                    <a:p>
                      <a:pPr algn="l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bgerundetes Rechteck 4"/>
          <p:cNvSpPr/>
          <p:nvPr/>
        </p:nvSpPr>
        <p:spPr bwMode="auto">
          <a:xfrm>
            <a:off x="8749948" y="2850121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8749948" y="3354177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8749948" y="3930241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Abgerundetes Rechteck 7"/>
          <p:cNvSpPr/>
          <p:nvPr/>
        </p:nvSpPr>
        <p:spPr bwMode="auto">
          <a:xfrm>
            <a:off x="8749948" y="4434297"/>
            <a:ext cx="359776" cy="401479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/>
          <p:nvPr/>
        </p:nvPicPr>
        <p:blipFill>
          <a:blip r:embed="rId2" cstate="print"/>
          <a:srcRect l="8559" t="15896" r="3378" b="17560"/>
          <a:stretch>
            <a:fillRect/>
          </a:stretch>
        </p:blipFill>
        <p:spPr bwMode="auto">
          <a:xfrm>
            <a:off x="8749948" y="2823223"/>
            <a:ext cx="449585" cy="432048"/>
          </a:xfrm>
          <a:prstGeom prst="rect">
            <a:avLst/>
          </a:prstGeom>
          <a:noFill/>
        </p:spPr>
      </p:pic>
      <p:pic>
        <p:nvPicPr>
          <p:cNvPr id="10" name="Grafik 9"/>
          <p:cNvPicPr/>
          <p:nvPr/>
        </p:nvPicPr>
        <p:blipFill>
          <a:blip r:embed="rId2" cstate="print"/>
          <a:srcRect l="8559" t="15896" r="3378" b="17560"/>
          <a:stretch>
            <a:fillRect/>
          </a:stretch>
        </p:blipFill>
        <p:spPr bwMode="auto">
          <a:xfrm>
            <a:off x="8749947" y="3380807"/>
            <a:ext cx="449585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26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10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>
          <a:xfrm>
            <a:off x="759353" y="1596067"/>
            <a:ext cx="11333120" cy="4596735"/>
          </a:xfrm>
        </p:spPr>
        <p:txBody>
          <a:bodyPr/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b="1" dirty="0" smtClean="0">
                <a:solidFill>
                  <a:srgbClr val="D00500"/>
                </a:solidFill>
              </a:rPr>
              <a:t>Gruppe </a:t>
            </a:r>
            <a:r>
              <a:rPr lang="de-DE" sz="2000" b="1" dirty="0">
                <a:solidFill>
                  <a:srgbClr val="000000"/>
                </a:solidFill>
              </a:rPr>
              <a:t>.</a:t>
            </a:r>
            <a:r>
              <a:rPr lang="de-DE" sz="2000" b="1" dirty="0">
                <a:solidFill>
                  <a:srgbClr val="D00500"/>
                </a:solidFill>
              </a:rPr>
              <a:t>  Ort </a:t>
            </a:r>
            <a:r>
              <a:rPr lang="de-DE" sz="2000" b="1" dirty="0">
                <a:solidFill>
                  <a:srgbClr val="000000"/>
                </a:solidFill>
              </a:rPr>
              <a:t>.</a:t>
            </a:r>
            <a:r>
              <a:rPr lang="de-DE" sz="2000" b="1" dirty="0">
                <a:solidFill>
                  <a:srgbClr val="D00500"/>
                </a:solidFill>
              </a:rPr>
              <a:t>   Untergruppe </a:t>
            </a:r>
            <a:r>
              <a:rPr lang="de-DE" sz="2000" b="1" dirty="0">
                <a:solidFill>
                  <a:srgbClr val="000000"/>
                </a:solidFill>
              </a:rPr>
              <a:t>.</a:t>
            </a:r>
            <a:r>
              <a:rPr lang="de-DE" sz="2000" b="1" dirty="0">
                <a:solidFill>
                  <a:srgbClr val="D00500"/>
                </a:solidFill>
              </a:rPr>
              <a:t>  Art  Produkt</a:t>
            </a:r>
            <a:r>
              <a:rPr lang="de-DE" sz="2000" b="1" dirty="0">
                <a:solidFill>
                  <a:srgbClr val="000000"/>
                </a:solidFill>
              </a:rPr>
              <a:t> 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b="1" dirty="0">
                <a:solidFill>
                  <a:srgbClr val="000000"/>
                </a:solidFill>
              </a:rPr>
              <a:t>       		</a:t>
            </a:r>
            <a:endParaRPr lang="de-DE" sz="2000" b="1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b="1" dirty="0">
                <a:solidFill>
                  <a:srgbClr val="000000"/>
                </a:solidFill>
              </a:rPr>
              <a:t>	</a:t>
            </a:r>
            <a:r>
              <a:rPr lang="de-DE" sz="2000" b="1" dirty="0" smtClean="0">
                <a:solidFill>
                  <a:srgbClr val="000000"/>
                </a:solidFill>
              </a:rPr>
              <a:t>	XX</a:t>
            </a:r>
            <a:r>
              <a:rPr lang="de-DE" sz="2000" b="1" dirty="0">
                <a:solidFill>
                  <a:srgbClr val="000000"/>
                </a:solidFill>
              </a:rPr>
              <a:t>.  XX.     XX.         X XXX  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b="1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b="1" dirty="0" smtClean="0">
                <a:solidFill>
                  <a:srgbClr val="000000"/>
                </a:solidFill>
              </a:rPr>
              <a:t>Beispiel    </a:t>
            </a:r>
            <a:r>
              <a:rPr lang="de-DE" sz="2000" b="1" dirty="0">
                <a:solidFill>
                  <a:srgbClr val="000000"/>
                </a:solidFill>
              </a:rPr>
              <a:t>14.24.20.0065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b="1" dirty="0">
                <a:solidFill>
                  <a:srgbClr val="D00500"/>
                </a:solidFill>
              </a:rPr>
              <a:t>Gruppe	</a:t>
            </a:r>
            <a:r>
              <a:rPr lang="de-DE" sz="2000" b="1" dirty="0">
                <a:solidFill>
                  <a:srgbClr val="000000"/>
                </a:solidFill>
              </a:rPr>
              <a:t>14	= </a:t>
            </a:r>
            <a:r>
              <a:rPr lang="de-DE" sz="2000" b="1" dirty="0" err="1">
                <a:solidFill>
                  <a:srgbClr val="000000"/>
                </a:solidFill>
              </a:rPr>
              <a:t>Inhalations</a:t>
            </a:r>
            <a:r>
              <a:rPr lang="de-DE" sz="2000" b="1" dirty="0">
                <a:solidFill>
                  <a:srgbClr val="000000"/>
                </a:solidFill>
              </a:rPr>
              <a:t> und Atemtherapiegeräte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b="1" dirty="0">
                <a:solidFill>
                  <a:srgbClr val="D00500"/>
                </a:solidFill>
              </a:rPr>
              <a:t>Ort</a:t>
            </a:r>
            <a:r>
              <a:rPr lang="de-DE" sz="2000" b="1" dirty="0">
                <a:solidFill>
                  <a:srgbClr val="000000"/>
                </a:solidFill>
              </a:rPr>
              <a:t>		24	= Atmungsorgane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b="1" dirty="0">
                <a:solidFill>
                  <a:srgbClr val="D00500"/>
                </a:solidFill>
              </a:rPr>
              <a:t>UG</a:t>
            </a:r>
            <a:r>
              <a:rPr lang="de-DE" sz="2000" b="1" dirty="0">
                <a:solidFill>
                  <a:srgbClr val="000000"/>
                </a:solidFill>
              </a:rPr>
              <a:t>		20	= CPAP-Geräte zur Behandlung schlafbez. </a:t>
            </a:r>
            <a:r>
              <a:rPr lang="de-DE" sz="2000" b="1" dirty="0" smtClean="0">
                <a:solidFill>
                  <a:srgbClr val="000000"/>
                </a:solidFill>
              </a:rPr>
              <a:t>Atemstörungen</a:t>
            </a:r>
            <a:endParaRPr lang="de-DE" sz="20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b="1" dirty="0">
                <a:solidFill>
                  <a:srgbClr val="D00500"/>
                </a:solidFill>
              </a:rPr>
              <a:t>Art</a:t>
            </a:r>
            <a:r>
              <a:rPr lang="de-DE" sz="2000" b="1" dirty="0">
                <a:solidFill>
                  <a:srgbClr val="000000"/>
                </a:solidFill>
              </a:rPr>
              <a:t>         </a:t>
            </a:r>
            <a:r>
              <a:rPr lang="de-DE" sz="2000" b="1" dirty="0" smtClean="0">
                <a:solidFill>
                  <a:srgbClr val="000000"/>
                </a:solidFill>
              </a:rPr>
              <a:t>	  0    </a:t>
            </a:r>
            <a:r>
              <a:rPr lang="de-DE" sz="2000" b="1" dirty="0">
                <a:solidFill>
                  <a:srgbClr val="000000"/>
                </a:solidFill>
              </a:rPr>
              <a:t>	= CPAP-Geräte Eindruckniveau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b="1" dirty="0">
                <a:solidFill>
                  <a:srgbClr val="D00500"/>
                </a:solidFill>
              </a:rPr>
              <a:t>Produkt</a:t>
            </a:r>
            <a:r>
              <a:rPr lang="de-DE" sz="2000" b="1" dirty="0">
                <a:solidFill>
                  <a:srgbClr val="000000"/>
                </a:solidFill>
              </a:rPr>
              <a:t>  </a:t>
            </a:r>
            <a:r>
              <a:rPr lang="de-DE" sz="2000" b="1" dirty="0" smtClean="0">
                <a:solidFill>
                  <a:srgbClr val="000000"/>
                </a:solidFill>
              </a:rPr>
              <a:t>    065</a:t>
            </a:r>
            <a:r>
              <a:rPr lang="de-DE" sz="2000" b="1" dirty="0">
                <a:solidFill>
                  <a:srgbClr val="000000"/>
                </a:solidFill>
              </a:rPr>
              <a:t>	= </a:t>
            </a:r>
            <a:r>
              <a:rPr lang="de-DE" sz="2000" b="1" dirty="0" err="1">
                <a:solidFill>
                  <a:srgbClr val="000000"/>
                </a:solidFill>
              </a:rPr>
              <a:t>prisma20C</a:t>
            </a:r>
            <a:r>
              <a:rPr lang="de-DE" sz="2000" b="1" dirty="0">
                <a:solidFill>
                  <a:srgbClr val="000000"/>
                </a:solidFill>
              </a:rPr>
              <a:t> CPAP</a:t>
            </a:r>
          </a:p>
          <a:p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Aufbau der </a:t>
            </a:r>
            <a:r>
              <a:rPr lang="de-DE" dirty="0" err="1" smtClean="0"/>
              <a:t>HHNR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1679510" y="1996752"/>
            <a:ext cx="1129003" cy="632148"/>
          </a:xfrm>
          <a:prstGeom prst="line">
            <a:avLst/>
          </a:prstGeom>
          <a:noFill/>
          <a:ln w="38100">
            <a:solidFill>
              <a:srgbClr val="D005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80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2837012" y="1996752"/>
            <a:ext cx="619838" cy="632148"/>
          </a:xfrm>
          <a:prstGeom prst="line">
            <a:avLst/>
          </a:prstGeom>
          <a:noFill/>
          <a:ln w="38100">
            <a:solidFill>
              <a:srgbClr val="D005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80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4025894" y="1996752"/>
            <a:ext cx="422478" cy="612692"/>
          </a:xfrm>
          <a:prstGeom prst="line">
            <a:avLst/>
          </a:prstGeom>
          <a:noFill/>
          <a:ln w="38100">
            <a:solidFill>
              <a:srgbClr val="D005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80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 flipH="1">
            <a:off x="5632596" y="1996752"/>
            <a:ext cx="3094" cy="610836"/>
          </a:xfrm>
          <a:prstGeom prst="line">
            <a:avLst/>
          </a:prstGeom>
          <a:noFill/>
          <a:ln w="38100">
            <a:solidFill>
              <a:srgbClr val="D005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80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6201640" y="1996752"/>
            <a:ext cx="295566" cy="632148"/>
          </a:xfrm>
          <a:prstGeom prst="line">
            <a:avLst/>
          </a:prstGeom>
          <a:noFill/>
          <a:ln w="38100">
            <a:solidFill>
              <a:srgbClr val="D005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80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2571152" y="2609444"/>
            <a:ext cx="504825" cy="0"/>
          </a:xfrm>
          <a:prstGeom prst="line">
            <a:avLst/>
          </a:prstGeom>
          <a:noFill/>
          <a:ln w="38100">
            <a:solidFill>
              <a:srgbClr val="D005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80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3323336" y="2627312"/>
            <a:ext cx="433388" cy="0"/>
          </a:xfrm>
          <a:prstGeom prst="line">
            <a:avLst/>
          </a:prstGeom>
          <a:noFill/>
          <a:ln w="38100">
            <a:solidFill>
              <a:srgbClr val="D005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80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>
            <a:off x="4181545" y="2627312"/>
            <a:ext cx="647700" cy="1588"/>
          </a:xfrm>
          <a:prstGeom prst="line">
            <a:avLst/>
          </a:prstGeom>
          <a:noFill/>
          <a:ln w="38100">
            <a:solidFill>
              <a:srgbClr val="D005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80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5488134" y="2632722"/>
            <a:ext cx="288925" cy="0"/>
          </a:xfrm>
          <a:prstGeom prst="line">
            <a:avLst/>
          </a:prstGeom>
          <a:noFill/>
          <a:ln w="38100">
            <a:solidFill>
              <a:srgbClr val="D005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80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5805558" y="2627312"/>
            <a:ext cx="792163" cy="0"/>
          </a:xfrm>
          <a:prstGeom prst="line">
            <a:avLst/>
          </a:prstGeom>
          <a:noFill/>
          <a:ln w="38100">
            <a:solidFill>
              <a:srgbClr val="D005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800">
              <a:solidFill>
                <a:srgbClr val="00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1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dirty="0">
                <a:solidFill>
                  <a:srgbClr val="D00500"/>
                </a:solidFill>
              </a:rPr>
              <a:t>Gruppe</a:t>
            </a:r>
            <a:r>
              <a:rPr lang="de-DE" sz="2000" dirty="0">
                <a:solidFill>
                  <a:srgbClr val="000000"/>
                </a:solidFill>
              </a:rPr>
              <a:t> 13    = </a:t>
            </a:r>
            <a:r>
              <a:rPr lang="de-DE" sz="2000" dirty="0" smtClean="0">
                <a:solidFill>
                  <a:srgbClr val="000000"/>
                </a:solidFill>
              </a:rPr>
              <a:t>Hörgeräte</a:t>
            </a:r>
            <a:endParaRPr lang="de-DE" sz="20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800" dirty="0">
                <a:solidFill>
                  <a:srgbClr val="D00500"/>
                </a:solidFill>
              </a:rPr>
              <a:t>Gruppe</a:t>
            </a:r>
            <a:r>
              <a:rPr lang="de-DE" sz="2800" dirty="0">
                <a:solidFill>
                  <a:srgbClr val="000000"/>
                </a:solidFill>
              </a:rPr>
              <a:t> 14  = </a:t>
            </a:r>
            <a:r>
              <a:rPr lang="de-DE" sz="2800" dirty="0" err="1">
                <a:solidFill>
                  <a:srgbClr val="000000"/>
                </a:solidFill>
              </a:rPr>
              <a:t>Inhalations</a:t>
            </a:r>
            <a:r>
              <a:rPr lang="de-DE" sz="2800" dirty="0">
                <a:solidFill>
                  <a:srgbClr val="000000"/>
                </a:solidFill>
              </a:rPr>
              <a:t> und </a:t>
            </a:r>
            <a:r>
              <a:rPr lang="de-DE" sz="2800" dirty="0" smtClean="0">
                <a:solidFill>
                  <a:srgbClr val="000000"/>
                </a:solidFill>
              </a:rPr>
              <a:t>Atemtherapiegeräte</a:t>
            </a:r>
            <a:endParaRPr lang="de-DE" sz="32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4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dirty="0">
                <a:solidFill>
                  <a:srgbClr val="D00500"/>
                </a:solidFill>
              </a:rPr>
              <a:t>Gruppe</a:t>
            </a:r>
            <a:r>
              <a:rPr lang="de-DE" sz="2000" dirty="0">
                <a:solidFill>
                  <a:srgbClr val="000000"/>
                </a:solidFill>
              </a:rPr>
              <a:t> 15    = Inkontinenzhilfen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Beispiel 14. </a:t>
            </a:r>
            <a:r>
              <a:rPr lang="de-DE" dirty="0" smtClean="0"/>
              <a:t>24.20.0065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338" y="1596067"/>
            <a:ext cx="2552700" cy="1421390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8403338" y="4925977"/>
            <a:ext cx="2552700" cy="1266825"/>
            <a:chOff x="8408724" y="7203798"/>
            <a:chExt cx="2552700" cy="1266825"/>
          </a:xfrm>
        </p:grpSpPr>
        <p:pic>
          <p:nvPicPr>
            <p:cNvPr id="6" name="Grafik 5" descr="https://encrypted-tbn0.gstatic.com/images?q=tbn:ANd9GcSvFwp66gy5HfrrRbnBfFYzt-n89YPocUT5P3Om-_aS9xr7b42H"/>
            <p:cNvPicPr/>
            <p:nvPr/>
          </p:nvPicPr>
          <p:blipFill>
            <a:blip r:embed="rId3" cstate="print"/>
            <a:srcRect t="29255"/>
            <a:stretch>
              <a:fillRect/>
            </a:stretch>
          </p:blipFill>
          <p:spPr bwMode="auto">
            <a:xfrm>
              <a:off x="8408724" y="7203798"/>
              <a:ext cx="2552700" cy="126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Grafik 6" descr="https://encrypted-tbn0.gstatic.com/images?q=tbn:ANd9GcSvFwp66gy5HfrrRbnBfFYzt-n89YPocUT5P3Om-_aS9xr7b42H"/>
            <p:cNvPicPr/>
            <p:nvPr/>
          </p:nvPicPr>
          <p:blipFill>
            <a:blip r:embed="rId3" cstate="print">
              <a:lum bright="4000"/>
            </a:blip>
            <a:srcRect t="29255" r="74612" b="42596"/>
            <a:stretch>
              <a:fillRect/>
            </a:stretch>
          </p:blipFill>
          <p:spPr bwMode="auto">
            <a:xfrm>
              <a:off x="9768114" y="7203798"/>
              <a:ext cx="1193310" cy="619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715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dirty="0">
                <a:solidFill>
                  <a:srgbClr val="000000"/>
                </a:solidFill>
              </a:rPr>
              <a:t>Ort        23    = nicht vorhanden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800" dirty="0">
                <a:solidFill>
                  <a:srgbClr val="D00500"/>
                </a:solidFill>
              </a:rPr>
              <a:t>Ort</a:t>
            </a:r>
            <a:r>
              <a:rPr lang="de-DE" sz="2800" dirty="0">
                <a:solidFill>
                  <a:srgbClr val="000000"/>
                </a:solidFill>
              </a:rPr>
              <a:t>     24    = Atmungsorgane 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>
              <a:solidFill>
                <a:srgbClr val="000000"/>
              </a:solidFill>
            </a:endParaRPr>
          </a:p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dirty="0">
                <a:solidFill>
                  <a:srgbClr val="000000"/>
                </a:solidFill>
              </a:rPr>
              <a:t>Ort        25    = nicht vorhanden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Beispiel 14. </a:t>
            </a:r>
            <a:r>
              <a:rPr lang="de-DE" dirty="0" smtClean="0"/>
              <a:t>24.20.0065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979" y="3333553"/>
            <a:ext cx="123149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7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>
          <a:xfrm>
            <a:off x="759353" y="1465438"/>
            <a:ext cx="10681668" cy="4596735"/>
          </a:xfrm>
        </p:spPr>
        <p:txBody>
          <a:bodyPr/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dirty="0">
                <a:solidFill>
                  <a:srgbClr val="D00500"/>
                </a:solidFill>
              </a:rPr>
              <a:t>UG</a:t>
            </a:r>
            <a:r>
              <a:rPr lang="de-DE" sz="2000" dirty="0">
                <a:solidFill>
                  <a:srgbClr val="000000"/>
                </a:solidFill>
              </a:rPr>
              <a:t>        19    = </a:t>
            </a:r>
            <a:r>
              <a:rPr lang="de-DE" sz="1800" dirty="0">
                <a:solidFill>
                  <a:srgbClr val="000000"/>
                </a:solidFill>
              </a:rPr>
              <a:t>Individuell angefertigte Masken für respiratorische </a:t>
            </a:r>
            <a:r>
              <a:rPr lang="de-DE" sz="1800" dirty="0" smtClean="0">
                <a:solidFill>
                  <a:srgbClr val="000000"/>
                </a:solidFill>
              </a:rPr>
              <a:t>Systeme</a:t>
            </a:r>
            <a:endParaRPr lang="de-DE" sz="20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800" dirty="0">
                <a:solidFill>
                  <a:srgbClr val="D00500"/>
                </a:solidFill>
              </a:rPr>
              <a:t>UG</a:t>
            </a:r>
            <a:r>
              <a:rPr lang="de-DE" sz="2800" dirty="0">
                <a:solidFill>
                  <a:srgbClr val="000000"/>
                </a:solidFill>
              </a:rPr>
              <a:t>    20    = CPAP-Geräte zur Behandlung 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800" dirty="0">
                <a:solidFill>
                  <a:srgbClr val="000000"/>
                </a:solidFill>
              </a:rPr>
              <a:t>			</a:t>
            </a:r>
            <a:r>
              <a:rPr lang="de-DE" sz="2800" dirty="0" err="1" smtClean="0">
                <a:solidFill>
                  <a:srgbClr val="000000"/>
                </a:solidFill>
              </a:rPr>
              <a:t>schlafbez.Atemstörungen</a:t>
            </a:r>
            <a:endParaRPr lang="de-DE" sz="28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8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dirty="0">
                <a:solidFill>
                  <a:srgbClr val="D00500"/>
                </a:solidFill>
              </a:rPr>
              <a:t>UG</a:t>
            </a:r>
            <a:r>
              <a:rPr lang="de-DE" sz="2000" dirty="0">
                <a:solidFill>
                  <a:srgbClr val="000000"/>
                </a:solidFill>
              </a:rPr>
              <a:t>        21    = Auto CPAP-systeme zur Behandlung 							</a:t>
            </a:r>
            <a:r>
              <a:rPr lang="de-DE" sz="2000" dirty="0" err="1">
                <a:solidFill>
                  <a:srgbClr val="000000"/>
                </a:solidFill>
              </a:rPr>
              <a:t>schlafbez.Atemstörungen</a:t>
            </a:r>
            <a:endParaRPr lang="de-DE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Beispiel 14. </a:t>
            </a:r>
            <a:r>
              <a:rPr lang="de-DE" dirty="0" smtClean="0"/>
              <a:t>24.20.0065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20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3"/>
          </p:nvPr>
        </p:nvSpPr>
        <p:spPr>
          <a:xfrm>
            <a:off x="759353" y="1465438"/>
            <a:ext cx="10681668" cy="4596735"/>
          </a:xfrm>
        </p:spPr>
        <p:txBody>
          <a:bodyPr/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solidFill>
                <a:srgbClr val="D005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dirty="0">
                <a:solidFill>
                  <a:srgbClr val="000000"/>
                </a:solidFill>
              </a:rPr>
              <a:t>Art/Produkt 0064        		</a:t>
            </a:r>
            <a:r>
              <a:rPr lang="de-DE" sz="2000" dirty="0" err="1">
                <a:solidFill>
                  <a:srgbClr val="000000"/>
                </a:solidFill>
              </a:rPr>
              <a:t>EcoStar</a:t>
            </a:r>
            <a:r>
              <a:rPr lang="de-DE" sz="2000" dirty="0">
                <a:solidFill>
                  <a:srgbClr val="000000"/>
                </a:solidFill>
              </a:rPr>
              <a:t> CPAP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800" dirty="0">
                <a:solidFill>
                  <a:srgbClr val="D00500"/>
                </a:solidFill>
              </a:rPr>
              <a:t>Art/Produkt 0065</a:t>
            </a:r>
            <a:r>
              <a:rPr lang="de-DE" sz="2800" dirty="0">
                <a:solidFill>
                  <a:srgbClr val="000000"/>
                </a:solidFill>
              </a:rPr>
              <a:t>       </a:t>
            </a:r>
            <a:r>
              <a:rPr lang="de-DE" sz="2800" dirty="0" err="1">
                <a:solidFill>
                  <a:srgbClr val="000000"/>
                </a:solidFill>
              </a:rPr>
              <a:t>prisma20C</a:t>
            </a:r>
            <a:r>
              <a:rPr lang="de-DE" sz="2800" dirty="0">
                <a:solidFill>
                  <a:srgbClr val="000000"/>
                </a:solidFill>
              </a:rPr>
              <a:t> CPAP</a:t>
            </a:r>
            <a:endParaRPr lang="de-DE" sz="18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z="2000" dirty="0">
                <a:solidFill>
                  <a:srgbClr val="000000"/>
                </a:solidFill>
              </a:rPr>
              <a:t>Art/Produkt 0066      		Airsense 10 Elite CPAP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Beispiel 14. </a:t>
            </a:r>
            <a:r>
              <a:rPr lang="de-DE" dirty="0" smtClean="0"/>
              <a:t>24.20.0065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089" y="2408296"/>
            <a:ext cx="189602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14.24. Die Untergruppen</a:t>
            </a:r>
            <a:endParaRPr lang="de-DE" dirty="0"/>
          </a:p>
        </p:txBody>
      </p:sp>
      <p:sp>
        <p:nvSpPr>
          <p:cNvPr id="4" name="Inhaltsplatzhalter 8"/>
          <p:cNvSpPr>
            <a:spLocks noGrp="1"/>
          </p:cNvSpPr>
          <p:nvPr>
            <p:ph idx="13"/>
          </p:nvPr>
        </p:nvSpPr>
        <p:spPr bwMode="auto"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2400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98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14.24.</a:t>
            </a:r>
            <a:r>
              <a:rPr kumimoji="0" lang="de-DE" sz="398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Die Untergruppen 01 - 25</a:t>
            </a:r>
            <a:endParaRPr kumimoji="0" lang="de-DE" sz="398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81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201908_PPT L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08_PPT LM Design" id="{46C9834A-A117-42A1-8CA4-CBCF2F7972BF}" vid="{CDB9CE5F-F135-45F4-B587-2ABF74EE5BA2}"/>
    </a:ext>
  </a:extLst>
</a:theme>
</file>

<file path=ppt/theme/theme2.xml><?xml version="1.0" encoding="utf-8"?>
<a:theme xmlns:a="http://schemas.openxmlformats.org/drawingml/2006/main" name="2_201908_PPT L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08_PPT LM Design" id="{46C9834A-A117-42A1-8CA4-CBCF2F7972BF}" vid="{CDB9CE5F-F135-45F4-B587-2ABF74EE5BA2}"/>
    </a:ext>
  </a:extLst>
</a:theme>
</file>

<file path=ppt/theme/theme3.xml><?xml version="1.0" encoding="utf-8"?>
<a:theme xmlns:a="http://schemas.openxmlformats.org/drawingml/2006/main" name="Inha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 Ems 07_2018" id="{A8BC320C-4BA1-4F83-AF67-FD5DEA73D784}" vid="{874325A5-DD46-4342-8154-D2E9EBFD0E8D}"/>
    </a:ext>
  </a:extLst>
</a:theme>
</file>

<file path=ppt/theme/theme4.xml><?xml version="1.0" encoding="utf-8"?>
<a:theme xmlns:a="http://schemas.openxmlformats.org/drawingml/2006/main" name="Schluss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DC70869BFFCB4A87EF706B9C9D2432" ma:contentTypeVersion="0" ma:contentTypeDescription="Ein neues Dokument erstellen." ma:contentTypeScope="" ma:versionID="b80b444b00ce97e680137b00f99896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299e3cb391b56e7ff0852dbe4fdcf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25F9BB1-470B-4B35-9951-E401561840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0B5B5E0-9D00-4CAB-91A9-8D8D5B0DF3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B5CBE2-63B4-44B2-AF88-5776AE26CDA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201908_PPT LM Design</Template>
  <TotalTime>0</TotalTime>
  <Words>1514</Words>
  <Application>Microsoft Office PowerPoint</Application>
  <PresentationFormat>Breitbild</PresentationFormat>
  <Paragraphs>349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34</vt:i4>
      </vt:variant>
    </vt:vector>
  </HeadingPairs>
  <TitlesOfParts>
    <vt:vector size="45" baseType="lpstr">
      <vt:lpstr>Arial</vt:lpstr>
      <vt:lpstr>Calibri</vt:lpstr>
      <vt:lpstr>Garamond</vt:lpstr>
      <vt:lpstr>Noto Sans</vt:lpstr>
      <vt:lpstr>Noto Sans Med</vt:lpstr>
      <vt:lpstr>Verdana</vt:lpstr>
      <vt:lpstr>Wingdings</vt:lpstr>
      <vt:lpstr>1_201908_PPT LM Design</vt:lpstr>
      <vt:lpstr>2_201908_PPT LM Design</vt:lpstr>
      <vt:lpstr>Inhalt</vt:lpstr>
      <vt:lpstr>Schlussfolie</vt:lpstr>
      <vt:lpstr>Das Heil- und Hilfsmittelverzeichnis Gruppe 14.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Erfolgsbestätigung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Patalahina, Natalia</dc:creator>
  <cp:lastModifiedBy>Christoph_Schmitt</cp:lastModifiedBy>
  <cp:revision>29</cp:revision>
  <dcterms:created xsi:type="dcterms:W3CDTF">2019-08-22T14:19:56Z</dcterms:created>
  <dcterms:modified xsi:type="dcterms:W3CDTF">2021-11-18T06:45:25Z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0x01010064DC70869BFFCB4A87EF706B9C9D2432</vt:lpwstr>
  </property>
</Properties>
</file>