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4"/>
    <p:sldMasterId id="2147483661" r:id="rId5"/>
    <p:sldMasterId id="2147483670" r:id="rId6"/>
    <p:sldMasterId id="2147483686" r:id="rId7"/>
  </p:sldMasterIdLst>
  <p:notesMasterIdLst>
    <p:notesMasterId r:id="rId97"/>
  </p:notesMasterIdLst>
  <p:sldIdLst>
    <p:sldId id="256" r:id="rId8"/>
    <p:sldId id="439" r:id="rId9"/>
    <p:sldId id="286" r:id="rId10"/>
    <p:sldId id="306" r:id="rId11"/>
    <p:sldId id="446" r:id="rId12"/>
    <p:sldId id="447" r:id="rId13"/>
    <p:sldId id="448" r:id="rId14"/>
    <p:sldId id="449" r:id="rId15"/>
    <p:sldId id="450" r:id="rId16"/>
    <p:sldId id="451" r:id="rId17"/>
    <p:sldId id="337" r:id="rId18"/>
    <p:sldId id="340" r:id="rId19"/>
    <p:sldId id="425" r:id="rId20"/>
    <p:sldId id="311" r:id="rId21"/>
    <p:sldId id="332" r:id="rId22"/>
    <p:sldId id="308" r:id="rId23"/>
    <p:sldId id="309" r:id="rId24"/>
    <p:sldId id="310" r:id="rId25"/>
    <p:sldId id="318" r:id="rId26"/>
    <p:sldId id="319" r:id="rId27"/>
    <p:sldId id="320" r:id="rId28"/>
    <p:sldId id="321" r:id="rId29"/>
    <p:sldId id="322" r:id="rId30"/>
    <p:sldId id="323" r:id="rId31"/>
    <p:sldId id="325" r:id="rId32"/>
    <p:sldId id="326" r:id="rId33"/>
    <p:sldId id="433" r:id="rId34"/>
    <p:sldId id="457" r:id="rId35"/>
    <p:sldId id="432" r:id="rId36"/>
    <p:sldId id="348" r:id="rId37"/>
    <p:sldId id="347" r:id="rId38"/>
    <p:sldId id="364" r:id="rId39"/>
    <p:sldId id="350" r:id="rId40"/>
    <p:sldId id="409" r:id="rId41"/>
    <p:sldId id="354" r:id="rId42"/>
    <p:sldId id="356" r:id="rId43"/>
    <p:sldId id="355" r:id="rId44"/>
    <p:sldId id="357" r:id="rId45"/>
    <p:sldId id="359" r:id="rId46"/>
    <p:sldId id="360" r:id="rId47"/>
    <p:sldId id="363" r:id="rId48"/>
    <p:sldId id="362" r:id="rId49"/>
    <p:sldId id="361" r:id="rId50"/>
    <p:sldId id="365" r:id="rId51"/>
    <p:sldId id="458" r:id="rId52"/>
    <p:sldId id="459" r:id="rId53"/>
    <p:sldId id="460" r:id="rId54"/>
    <p:sldId id="461" r:id="rId55"/>
    <p:sldId id="462" r:id="rId56"/>
    <p:sldId id="463" r:id="rId57"/>
    <p:sldId id="464" r:id="rId58"/>
    <p:sldId id="465" r:id="rId59"/>
    <p:sldId id="466" r:id="rId60"/>
    <p:sldId id="467" r:id="rId61"/>
    <p:sldId id="468" r:id="rId62"/>
    <p:sldId id="469" r:id="rId63"/>
    <p:sldId id="470" r:id="rId64"/>
    <p:sldId id="471" r:id="rId65"/>
    <p:sldId id="472" r:id="rId66"/>
    <p:sldId id="473" r:id="rId67"/>
    <p:sldId id="474" r:id="rId68"/>
    <p:sldId id="475" r:id="rId69"/>
    <p:sldId id="476" r:id="rId70"/>
    <p:sldId id="477" r:id="rId71"/>
    <p:sldId id="478" r:id="rId72"/>
    <p:sldId id="479" r:id="rId73"/>
    <p:sldId id="480" r:id="rId74"/>
    <p:sldId id="481" r:id="rId75"/>
    <p:sldId id="482" r:id="rId76"/>
    <p:sldId id="483" r:id="rId77"/>
    <p:sldId id="484" r:id="rId78"/>
    <p:sldId id="485" r:id="rId79"/>
    <p:sldId id="486" r:id="rId80"/>
    <p:sldId id="487" r:id="rId81"/>
    <p:sldId id="488" r:id="rId82"/>
    <p:sldId id="489" r:id="rId83"/>
    <p:sldId id="490" r:id="rId84"/>
    <p:sldId id="491" r:id="rId85"/>
    <p:sldId id="492" r:id="rId86"/>
    <p:sldId id="493" r:id="rId87"/>
    <p:sldId id="494" r:id="rId88"/>
    <p:sldId id="495" r:id="rId89"/>
    <p:sldId id="496" r:id="rId90"/>
    <p:sldId id="497" r:id="rId91"/>
    <p:sldId id="498" r:id="rId92"/>
    <p:sldId id="499" r:id="rId93"/>
    <p:sldId id="500" r:id="rId94"/>
    <p:sldId id="501" r:id="rId95"/>
    <p:sldId id="502" r:id="rId9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FF3399"/>
    <a:srgbClr val="F040BE"/>
    <a:srgbClr val="1703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011" autoAdjust="0"/>
    <p:restoredTop sz="96958" autoAdjust="0"/>
  </p:normalViewPr>
  <p:slideViewPr>
    <p:cSldViewPr snapToGrid="0" showGuides="1">
      <p:cViewPr varScale="1">
        <p:scale>
          <a:sx n="63" d="100"/>
          <a:sy n="63" d="100"/>
        </p:scale>
        <p:origin x="78" y="3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slide" Target="slides/slide69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97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87" Type="http://schemas.openxmlformats.org/officeDocument/2006/relationships/slide" Target="slides/slide80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100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slide" Target="slides/slide86.xml"/><Relationship Id="rId98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80ED23-CB07-4F38-BB7A-76AAED752877}" type="datetimeFigureOut">
              <a:rPr lang="de-DE" smtClean="0"/>
              <a:t>10.01.2022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26F536-97C5-4278-BEA5-78DD96A0B5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9498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8760 Std./Jahr</a:t>
            </a:r>
          </a:p>
          <a:p>
            <a:r>
              <a:rPr lang="de-DE" dirty="0" smtClean="0"/>
              <a:t>25.000 Std. bei 40% = 1.000.000 O2-Std.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F536-97C5-4278-BEA5-78DD96A0B5CE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2599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F536-97C5-4278-BEA5-78DD96A0B5CE}" type="slidenum">
              <a:rPr lang="de-DE" smtClean="0"/>
              <a:t>82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6762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F536-97C5-4278-BEA5-78DD96A0B5CE}" type="slidenum">
              <a:rPr lang="de-DE" smtClean="0"/>
              <a:t>87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0847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tif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2A8EE1EE-548E-8A4F-8336-3C9695323B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1"/>
            <a:ext cx="12191997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09F2118-5939-5F46-B2AB-FA7B8BEE8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5470" y="5106987"/>
            <a:ext cx="10515600" cy="560504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920A00-2BD0-5249-B1EB-507A304F38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234" y="206673"/>
            <a:ext cx="2700000" cy="110825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04" y="2859376"/>
            <a:ext cx="4129793" cy="1139248"/>
          </a:xfrm>
          <a:prstGeom prst="rect">
            <a:avLst/>
          </a:prstGeom>
        </p:spPr>
      </p:pic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8A4F56E1-E360-2F44-9268-540DA841BE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41240" y="5730771"/>
            <a:ext cx="2383986" cy="33579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r">
              <a:buNone/>
              <a:defRPr sz="1758" b="0" i="0" baseline="0">
                <a:solidFill>
                  <a:srgbClr val="003568"/>
                </a:solidFill>
                <a:latin typeface="Noto Sans Med" panose="020B0502040504020204" pitchFamily="34" charset="0"/>
                <a:ea typeface="Noto Sans Med" panose="020B0502040504020204" pitchFamily="34" charset="0"/>
                <a:cs typeface="Noto Sans Med" panose="020B0502040504020204" pitchFamily="34" charset="0"/>
              </a:defRPr>
            </a:lvl1pPr>
          </a:lstStyle>
          <a:p>
            <a:pPr lvl="0"/>
            <a:r>
              <a:rPr lang="de-DE" dirty="0" err="1"/>
              <a:t>Author</a:t>
            </a:r>
            <a:r>
              <a:rPr lang="de-DE" dirty="0"/>
              <a:t> | </a:t>
            </a:r>
            <a:r>
              <a:rPr lang="de-DE" dirty="0" err="1"/>
              <a:t>Creation</a:t>
            </a:r>
            <a:r>
              <a:rPr lang="de-DE" dirty="0"/>
              <a:t> </a:t>
            </a:r>
            <a:r>
              <a:rPr lang="de-DE" dirty="0" err="1"/>
              <a:t>date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310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 preferRelativeResize="0"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4"/>
          <a:stretch/>
        </p:blipFill>
        <p:spPr>
          <a:xfrm>
            <a:off x="-1429" y="0"/>
            <a:ext cx="12253041" cy="1017984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9353" y="1186970"/>
            <a:ext cx="10681668" cy="4827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109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dirty="0" smtClean="0"/>
              <a:t>TITEL HINZUFÜGEN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3"/>
          </p:nvPr>
        </p:nvSpPr>
        <p:spPr>
          <a:xfrm>
            <a:off x="759353" y="1844207"/>
            <a:ext cx="10681668" cy="43485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920A00-2BD0-5249-B1EB-507A304F38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291" y="0"/>
            <a:ext cx="2719709" cy="111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2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4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 preferRelativeResize="0"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4"/>
          <a:stretch/>
        </p:blipFill>
        <p:spPr>
          <a:xfrm>
            <a:off x="-1429" y="0"/>
            <a:ext cx="12253041" cy="1017984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59353" y="1596067"/>
            <a:ext cx="10681668" cy="45967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20" name="object 4"/>
          <p:cNvSpPr/>
          <p:nvPr/>
        </p:nvSpPr>
        <p:spPr>
          <a:xfrm>
            <a:off x="0" y="793731"/>
            <a:ext cx="5315463" cy="437555"/>
          </a:xfrm>
          <a:custGeom>
            <a:avLst/>
            <a:gdLst/>
            <a:ahLst/>
            <a:cxnLst/>
            <a:rect l="l" t="t" r="r" b="b"/>
            <a:pathLst>
              <a:path w="5537200" h="622300">
                <a:moveTo>
                  <a:pt x="0" y="622300"/>
                </a:moveTo>
                <a:lnTo>
                  <a:pt x="5537200" y="622300"/>
                </a:lnTo>
                <a:lnTo>
                  <a:pt x="5537200" y="0"/>
                </a:lnTo>
                <a:lnTo>
                  <a:pt x="0" y="0"/>
                </a:lnTo>
                <a:lnTo>
                  <a:pt x="0" y="62230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1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9353" y="788822"/>
            <a:ext cx="4556109" cy="44246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109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dirty="0" smtClean="0"/>
              <a:t>TITEL HINZUFÜGEN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5920A00-2BD0-5249-B1EB-507A304F38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291" y="0"/>
            <a:ext cx="2719709" cy="111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3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1" y="0"/>
            <a:ext cx="12192001" cy="1017984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9353" y="1186970"/>
            <a:ext cx="10681668" cy="4827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109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dirty="0" smtClean="0"/>
              <a:t>TITEL HINZUFÜGEN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759353" y="1843597"/>
            <a:ext cx="10681668" cy="43492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920A00-2BD0-5249-B1EB-507A304F38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291" y="0"/>
            <a:ext cx="2719709" cy="111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4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017984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59353" y="1596067"/>
            <a:ext cx="10681668" cy="45967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object 4"/>
          <p:cNvSpPr/>
          <p:nvPr/>
        </p:nvSpPr>
        <p:spPr>
          <a:xfrm>
            <a:off x="0" y="793731"/>
            <a:ext cx="5315463" cy="437555"/>
          </a:xfrm>
          <a:custGeom>
            <a:avLst/>
            <a:gdLst/>
            <a:ahLst/>
            <a:cxnLst/>
            <a:rect l="l" t="t" r="r" b="b"/>
            <a:pathLst>
              <a:path w="5537200" h="622300">
                <a:moveTo>
                  <a:pt x="0" y="622300"/>
                </a:moveTo>
                <a:lnTo>
                  <a:pt x="5537200" y="622300"/>
                </a:lnTo>
                <a:lnTo>
                  <a:pt x="5537200" y="0"/>
                </a:lnTo>
                <a:lnTo>
                  <a:pt x="0" y="0"/>
                </a:lnTo>
                <a:lnTo>
                  <a:pt x="0" y="62230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9353" y="788822"/>
            <a:ext cx="4556109" cy="4310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109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dirty="0" smtClean="0"/>
              <a:t>TITEL HINZUFÜGEN</a:t>
            </a:r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5920A00-2BD0-5249-B1EB-507A304F38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291" y="0"/>
            <a:ext cx="2719709" cy="111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8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/>
          <p:nvPr/>
        </p:nvSpPr>
        <p:spPr>
          <a:xfrm>
            <a:off x="0" y="608"/>
            <a:ext cx="12192000" cy="10125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26260" b="-88940"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9353" y="1186970"/>
            <a:ext cx="10681668" cy="4827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109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dirty="0" smtClean="0"/>
              <a:t>TITEL HINZUFÜGEN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759353" y="1843597"/>
            <a:ext cx="10681668" cy="43492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920A00-2BD0-5249-B1EB-507A304F38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291" y="0"/>
            <a:ext cx="2719709" cy="111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8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/>
          <p:nvPr/>
        </p:nvSpPr>
        <p:spPr>
          <a:xfrm>
            <a:off x="0" y="608"/>
            <a:ext cx="12192000" cy="10125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26260" b="-88940"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59353" y="1596067"/>
            <a:ext cx="10681668" cy="45967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1" name="object 4"/>
          <p:cNvSpPr/>
          <p:nvPr/>
        </p:nvSpPr>
        <p:spPr>
          <a:xfrm>
            <a:off x="0" y="793731"/>
            <a:ext cx="5315463" cy="437555"/>
          </a:xfrm>
          <a:custGeom>
            <a:avLst/>
            <a:gdLst/>
            <a:ahLst/>
            <a:cxnLst/>
            <a:rect l="l" t="t" r="r" b="b"/>
            <a:pathLst>
              <a:path w="5537200" h="622300">
                <a:moveTo>
                  <a:pt x="0" y="622300"/>
                </a:moveTo>
                <a:lnTo>
                  <a:pt x="5537200" y="622300"/>
                </a:lnTo>
                <a:lnTo>
                  <a:pt x="5537200" y="0"/>
                </a:lnTo>
                <a:lnTo>
                  <a:pt x="0" y="0"/>
                </a:lnTo>
                <a:lnTo>
                  <a:pt x="0" y="62230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9353" y="788822"/>
            <a:ext cx="4556109" cy="44246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109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dirty="0" smtClean="0"/>
              <a:t>TITEL HINZUFÜGEN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5920A00-2BD0-5249-B1EB-507A304F38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291" y="0"/>
            <a:ext cx="2719709" cy="111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4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0" y="0"/>
            <a:ext cx="12192000" cy="10125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6913" b="-55147"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59353" y="1844206"/>
            <a:ext cx="10681667" cy="43485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9353" y="1186970"/>
            <a:ext cx="10681668" cy="4827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109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dirty="0" smtClean="0"/>
              <a:t>TITEL HINZUFÜGEN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920A00-2BD0-5249-B1EB-507A304F38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291" y="0"/>
            <a:ext cx="2719709" cy="111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3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0" y="0"/>
            <a:ext cx="12192000" cy="10125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6913" b="-55147"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59353" y="1596067"/>
            <a:ext cx="10681668" cy="45967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20" name="object 4"/>
          <p:cNvSpPr/>
          <p:nvPr/>
        </p:nvSpPr>
        <p:spPr>
          <a:xfrm>
            <a:off x="0" y="793731"/>
            <a:ext cx="5315463" cy="437555"/>
          </a:xfrm>
          <a:custGeom>
            <a:avLst/>
            <a:gdLst/>
            <a:ahLst/>
            <a:cxnLst/>
            <a:rect l="l" t="t" r="r" b="b"/>
            <a:pathLst>
              <a:path w="5537200" h="622300">
                <a:moveTo>
                  <a:pt x="0" y="622300"/>
                </a:moveTo>
                <a:lnTo>
                  <a:pt x="5537200" y="622300"/>
                </a:lnTo>
                <a:lnTo>
                  <a:pt x="5537200" y="0"/>
                </a:lnTo>
                <a:lnTo>
                  <a:pt x="0" y="0"/>
                </a:lnTo>
                <a:lnTo>
                  <a:pt x="0" y="62230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1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9353" y="788822"/>
            <a:ext cx="4556109" cy="44246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109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dirty="0" smtClean="0"/>
              <a:t>TITEL HINZUFÜGEN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5920A00-2BD0-5249-B1EB-507A304F38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291" y="0"/>
            <a:ext cx="2719709" cy="111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1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012500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9353" y="1186970"/>
            <a:ext cx="10681668" cy="4827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109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dirty="0" smtClean="0"/>
              <a:t>TITEL HINZUFÜGEN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3"/>
          </p:nvPr>
        </p:nvSpPr>
        <p:spPr>
          <a:xfrm>
            <a:off x="759353" y="1844207"/>
            <a:ext cx="10681668" cy="43485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920A00-2BD0-5249-B1EB-507A304F38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291" y="0"/>
            <a:ext cx="2719709" cy="111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2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5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0125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59353" y="1596067"/>
            <a:ext cx="10681668" cy="45967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20" name="object 4"/>
          <p:cNvSpPr/>
          <p:nvPr/>
        </p:nvSpPr>
        <p:spPr>
          <a:xfrm>
            <a:off x="0" y="793731"/>
            <a:ext cx="5315463" cy="437555"/>
          </a:xfrm>
          <a:custGeom>
            <a:avLst/>
            <a:gdLst/>
            <a:ahLst/>
            <a:cxnLst/>
            <a:rect l="l" t="t" r="r" b="b"/>
            <a:pathLst>
              <a:path w="5537200" h="622300">
                <a:moveTo>
                  <a:pt x="0" y="622300"/>
                </a:moveTo>
                <a:lnTo>
                  <a:pt x="5537200" y="622300"/>
                </a:lnTo>
                <a:lnTo>
                  <a:pt x="5537200" y="0"/>
                </a:lnTo>
                <a:lnTo>
                  <a:pt x="0" y="0"/>
                </a:lnTo>
                <a:lnTo>
                  <a:pt x="0" y="62230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1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9353" y="788822"/>
            <a:ext cx="4556109" cy="44246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109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dirty="0" smtClean="0"/>
              <a:t>TITEL HINZUFÜGEN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5920A00-2BD0-5249-B1EB-507A304F38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291" y="0"/>
            <a:ext cx="2719709" cy="111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9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eite 3 mit 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4701" cy="42036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52657" y="5664509"/>
            <a:ext cx="9094753" cy="604116"/>
          </a:xfrm>
          <a:prstGeom prst="rect">
            <a:avLst/>
          </a:prstGeom>
        </p:spPr>
        <p:txBody>
          <a:bodyPr vert="horz" wrap="square" lIns="0" tIns="8929" rIns="0" bIns="0" rtlCol="0">
            <a:spAutoFit/>
          </a:bodyPr>
          <a:lstStyle/>
          <a:p>
            <a:pPr marL="8929">
              <a:lnSpc>
                <a:spcPct val="100000"/>
              </a:lnSpc>
              <a:spcBef>
                <a:spcPts val="70"/>
              </a:spcBef>
            </a:pPr>
            <a:r>
              <a:rPr lang="de-DE" sz="3867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Menschen</a:t>
            </a:r>
            <a:r>
              <a:rPr lang="de-DE" sz="3867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im Mittelpunkt</a:t>
            </a:r>
            <a:endParaRPr sz="3867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65907" y="5206563"/>
            <a:ext cx="3582589" cy="312048"/>
          </a:xfrm>
          <a:prstGeom prst="rect">
            <a:avLst/>
          </a:prstGeom>
        </p:spPr>
        <p:txBody>
          <a:bodyPr vert="horz" wrap="square" lIns="0" tIns="8929" rIns="0" bIns="0" rtlCol="0">
            <a:spAutoFit/>
          </a:bodyPr>
          <a:lstStyle/>
          <a:p>
            <a:pPr marL="8929">
              <a:lnSpc>
                <a:spcPct val="100000"/>
              </a:lnSpc>
              <a:spcBef>
                <a:spcPts val="70"/>
              </a:spcBef>
            </a:pPr>
            <a:r>
              <a:rPr sz="1969" spc="-8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LÖWENSTEIN</a:t>
            </a:r>
            <a:r>
              <a:rPr sz="1969" spc="-28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969" spc="-28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medical</a:t>
            </a:r>
            <a:endParaRPr sz="1969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38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le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/>
          <p:cNvSpPr/>
          <p:nvPr/>
        </p:nvSpPr>
        <p:spPr>
          <a:xfrm>
            <a:off x="0" y="793731"/>
            <a:ext cx="5315463" cy="437555"/>
          </a:xfrm>
          <a:custGeom>
            <a:avLst/>
            <a:gdLst/>
            <a:ahLst/>
            <a:cxnLst/>
            <a:rect l="l" t="t" r="r" b="b"/>
            <a:pathLst>
              <a:path w="5537200" h="622300">
                <a:moveTo>
                  <a:pt x="0" y="622300"/>
                </a:moveTo>
                <a:lnTo>
                  <a:pt x="5537200" y="622300"/>
                </a:lnTo>
                <a:lnTo>
                  <a:pt x="5537200" y="0"/>
                </a:lnTo>
                <a:lnTo>
                  <a:pt x="0" y="0"/>
                </a:lnTo>
                <a:lnTo>
                  <a:pt x="0" y="62230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823928" y="788822"/>
            <a:ext cx="4491534" cy="44246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109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dirty="0" smtClean="0"/>
              <a:t>TITEL HINZUFÜGEN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3"/>
          </p:nvPr>
        </p:nvSpPr>
        <p:spPr>
          <a:xfrm>
            <a:off x="731837" y="1370095"/>
            <a:ext cx="10728325" cy="4870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5920A00-2BD0-5249-B1EB-507A304F38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291" y="0"/>
            <a:ext cx="2719709" cy="111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6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5920A00-2BD0-5249-B1EB-507A304F38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291" y="0"/>
            <a:ext cx="2719709" cy="111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1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Spalten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6150869" y="1285875"/>
            <a:ext cx="5290151" cy="49291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4"/>
          </p:nvPr>
        </p:nvSpPr>
        <p:spPr>
          <a:xfrm>
            <a:off x="759352" y="1285875"/>
            <a:ext cx="5290151" cy="492918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759353" y="224591"/>
            <a:ext cx="9813397" cy="540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920A00-2BD0-5249-B1EB-507A304F38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291" y="0"/>
            <a:ext cx="2719709" cy="111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4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luss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 preferRelativeResize="0"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4"/>
          <a:stretch/>
        </p:blipFill>
        <p:spPr>
          <a:xfrm>
            <a:off x="-1429" y="0"/>
            <a:ext cx="12253041" cy="1017984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9352" y="1837747"/>
            <a:ext cx="10681667" cy="16674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3797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2" name="object 7"/>
          <p:cNvSpPr txBox="1"/>
          <p:nvPr/>
        </p:nvSpPr>
        <p:spPr>
          <a:xfrm>
            <a:off x="2237621" y="4878962"/>
            <a:ext cx="7774940" cy="126887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indent="635" algn="ctr">
              <a:lnSpc>
                <a:spcPct val="101400"/>
              </a:lnSpc>
              <a:spcBef>
                <a:spcPts val="90"/>
              </a:spcBef>
            </a:pPr>
            <a:r>
              <a:rPr sz="2000" spc="-85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Löwenstein </a:t>
            </a:r>
            <a:r>
              <a:rPr sz="2000" spc="-105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Medical </a:t>
            </a:r>
            <a:r>
              <a:rPr sz="2000" spc="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| </a:t>
            </a:r>
            <a:r>
              <a:rPr sz="2000" spc="-7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Arzbacher </a:t>
            </a:r>
            <a:r>
              <a:rPr sz="2000" spc="-14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Straße </a:t>
            </a:r>
            <a:r>
              <a:rPr sz="2000" spc="-11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80 </a:t>
            </a:r>
            <a:r>
              <a:rPr sz="2000" spc="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| </a:t>
            </a:r>
            <a:r>
              <a:rPr sz="2000" spc="-7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56130 </a:t>
            </a:r>
            <a:r>
              <a:rPr sz="2000" spc="-19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Bad </a:t>
            </a:r>
            <a:r>
              <a:rPr sz="2000" spc="-235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Ems  </a:t>
            </a:r>
            <a:endParaRPr lang="de-DE" sz="2000" spc="-235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065" marR="5080" indent="635" algn="ctr">
              <a:lnSpc>
                <a:spcPct val="101400"/>
              </a:lnSpc>
              <a:spcBef>
                <a:spcPts val="90"/>
              </a:spcBef>
            </a:pPr>
            <a:r>
              <a:rPr sz="2000" spc="-1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T: </a:t>
            </a:r>
            <a:r>
              <a:rPr sz="2000" spc="-65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+49 </a:t>
            </a:r>
            <a:r>
              <a:rPr sz="2000" spc="-11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2603 </a:t>
            </a:r>
            <a:r>
              <a:rPr sz="2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9600-</a:t>
            </a:r>
            <a:r>
              <a:rPr lang="de-DE" sz="2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r>
              <a:rPr sz="2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2000" spc="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| </a:t>
            </a:r>
            <a:r>
              <a:rPr lang="de-DE" sz="2000" spc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sz="2000" spc="-13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sz="2000" spc="-65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+49 </a:t>
            </a:r>
            <a:r>
              <a:rPr sz="2000" spc="-11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2603</a:t>
            </a:r>
            <a:r>
              <a:rPr sz="2000" spc="13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2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9600-</a:t>
            </a:r>
            <a:r>
              <a:rPr lang="de-DE" sz="2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</a:t>
            </a:r>
          </a:p>
          <a:p>
            <a:pPr marL="12065" marR="5080" indent="635" algn="ctr">
              <a:lnSpc>
                <a:spcPct val="101400"/>
              </a:lnSpc>
              <a:spcBef>
                <a:spcPts val="90"/>
              </a:spcBef>
            </a:pPr>
            <a:endParaRPr lang="de-DE" sz="2000" spc="-1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065" marR="5080" indent="635" algn="ctr">
              <a:lnSpc>
                <a:spcPct val="101400"/>
              </a:lnSpc>
              <a:spcBef>
                <a:spcPts val="90"/>
              </a:spcBef>
            </a:pPr>
            <a:r>
              <a:rPr lang="de-DE" sz="2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www.hul.de</a:t>
            </a:r>
            <a:endParaRPr sz="20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object 4"/>
          <p:cNvSpPr txBox="1"/>
          <p:nvPr/>
        </p:nvSpPr>
        <p:spPr>
          <a:xfrm>
            <a:off x="1057791" y="3860683"/>
            <a:ext cx="101346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5500" spc="-51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FOCUSING ON THE INDIVIDUAL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5920A00-2BD0-5249-B1EB-507A304F38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291" y="0"/>
            <a:ext cx="2719709" cy="111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0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 userDrawn="1"/>
        </p:nvSpPr>
        <p:spPr>
          <a:xfrm>
            <a:off x="0" y="1"/>
            <a:ext cx="12192000" cy="1014413"/>
          </a:xfrm>
          <a:prstGeom prst="rect">
            <a:avLst/>
          </a:prstGeom>
          <a:blipFill>
            <a:blip r:embed="rId2" cstate="print"/>
            <a:srcRect/>
            <a:stretch>
              <a:fillRect b="-147676"/>
            </a:stretch>
          </a:blipFill>
        </p:spPr>
        <p:txBody>
          <a:bodyPr wrap="square" lIns="0" tIns="0" rIns="0" bIns="0" rtlCol="0"/>
          <a:lstStyle/>
          <a:p>
            <a:pPr defTabSz="321457" fontAlgn="auto">
              <a:spcBef>
                <a:spcPts val="0"/>
              </a:spcBef>
              <a:spcAft>
                <a:spcPts val="0"/>
              </a:spcAft>
            </a:pPr>
            <a:endParaRPr sz="13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object 3"/>
          <p:cNvSpPr/>
          <p:nvPr userDrawn="1"/>
        </p:nvSpPr>
        <p:spPr>
          <a:xfrm>
            <a:off x="5191125" y="1066796"/>
            <a:ext cx="7000875" cy="0"/>
          </a:xfrm>
          <a:custGeom>
            <a:avLst/>
            <a:gdLst/>
            <a:ahLst/>
            <a:cxnLst/>
            <a:rect l="l" t="t" r="r" b="b"/>
            <a:pathLst>
              <a:path w="7467600">
                <a:moveTo>
                  <a:pt x="0" y="0"/>
                </a:moveTo>
                <a:lnTo>
                  <a:pt x="7467600" y="0"/>
                </a:lnTo>
              </a:path>
            </a:pathLst>
          </a:custGeom>
          <a:ln w="48577">
            <a:solidFill>
              <a:srgbClr val="E2007A"/>
            </a:solidFill>
          </a:ln>
        </p:spPr>
        <p:txBody>
          <a:bodyPr wrap="square" lIns="0" tIns="0" rIns="0" bIns="0" rtlCol="0"/>
          <a:lstStyle/>
          <a:p>
            <a:pPr defTabSz="321457" fontAlgn="auto">
              <a:spcBef>
                <a:spcPts val="0"/>
              </a:spcBef>
              <a:spcAft>
                <a:spcPts val="0"/>
              </a:spcAft>
            </a:pPr>
            <a:endParaRPr sz="13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object 4"/>
          <p:cNvSpPr/>
          <p:nvPr userDrawn="1"/>
        </p:nvSpPr>
        <p:spPr>
          <a:xfrm>
            <a:off x="0" y="793732"/>
            <a:ext cx="9360363" cy="437555"/>
          </a:xfrm>
          <a:custGeom>
            <a:avLst/>
            <a:gdLst/>
            <a:ahLst/>
            <a:cxnLst/>
            <a:rect l="l" t="t" r="r" b="b"/>
            <a:pathLst>
              <a:path w="5537200" h="622300">
                <a:moveTo>
                  <a:pt x="0" y="622300"/>
                </a:moveTo>
                <a:lnTo>
                  <a:pt x="5537200" y="622300"/>
                </a:lnTo>
                <a:lnTo>
                  <a:pt x="5537200" y="0"/>
                </a:lnTo>
                <a:lnTo>
                  <a:pt x="0" y="0"/>
                </a:lnTo>
                <a:lnTo>
                  <a:pt x="0" y="622300"/>
                </a:lnTo>
                <a:close/>
              </a:path>
            </a:pathLst>
          </a:custGeom>
          <a:solidFill>
            <a:srgbClr val="E2007A"/>
          </a:solidFill>
        </p:spPr>
        <p:txBody>
          <a:bodyPr wrap="square" lIns="0" tIns="0" rIns="0" bIns="0" rtlCol="0"/>
          <a:lstStyle/>
          <a:p>
            <a:pPr defTabSz="321457" fontAlgn="auto">
              <a:spcBef>
                <a:spcPts val="0"/>
              </a:spcBef>
              <a:spcAft>
                <a:spcPts val="0"/>
              </a:spcAft>
            </a:pPr>
            <a:endParaRPr sz="13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64291" tIns="32146" rIns="64291" bIns="32146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20" name="Rechteck 19"/>
          <p:cNvSpPr/>
          <p:nvPr userDrawn="1"/>
        </p:nvSpPr>
        <p:spPr>
          <a:xfrm>
            <a:off x="11353800" y="6525924"/>
            <a:ext cx="5322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5226D18-0972-44F6-A4B6-F99105EE5A11}" type="slidenum">
              <a:rPr lang="de-DE" altLang="de-DE" sz="1400" smtClean="0">
                <a:solidFill>
                  <a:srgbClr val="898989"/>
                </a:solidFill>
                <a:latin typeface="+mn-lt"/>
              </a:rPr>
              <a:pPr/>
              <a:t>‹Nr.›</a:t>
            </a:fld>
            <a:endParaRPr lang="de-DE" sz="1400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22" name="Rechteck 21"/>
          <p:cNvSpPr/>
          <p:nvPr userDrawn="1"/>
        </p:nvSpPr>
        <p:spPr>
          <a:xfrm>
            <a:off x="143339" y="6572090"/>
            <a:ext cx="80021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800" dirty="0" smtClean="0">
                <a:solidFill>
                  <a:srgbClr val="898989"/>
                </a:solidFill>
                <a:latin typeface="+mn-lt"/>
              </a:rPr>
              <a:t>06.05.19 AIM</a:t>
            </a:r>
            <a:endParaRPr lang="de-DE" sz="800" dirty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5920A00-2BD0-5249-B1EB-507A304F38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291" y="0"/>
            <a:ext cx="2719709" cy="111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2925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9759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eite 3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204701" cy="42036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7855" y="4715123"/>
            <a:ext cx="8551156" cy="1600199"/>
          </a:xfrm>
          <a:prstGeom prst="rect">
            <a:avLst/>
          </a:prstGeom>
        </p:spPr>
        <p:txBody>
          <a:bodyPr anchor="ctr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284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eite_1 mit 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186"/>
            <a:ext cx="12225564" cy="423267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52657" y="5664509"/>
            <a:ext cx="9094753" cy="604116"/>
          </a:xfrm>
          <a:prstGeom prst="rect">
            <a:avLst/>
          </a:prstGeom>
        </p:spPr>
        <p:txBody>
          <a:bodyPr vert="horz" wrap="square" lIns="0" tIns="8929" rIns="0" bIns="0" rtlCol="0">
            <a:spAutoFit/>
          </a:bodyPr>
          <a:lstStyle/>
          <a:p>
            <a:pPr marL="8929">
              <a:lnSpc>
                <a:spcPct val="100000"/>
              </a:lnSpc>
              <a:spcBef>
                <a:spcPts val="70"/>
              </a:spcBef>
            </a:pPr>
            <a:r>
              <a:rPr lang="de-DE" sz="3867" spc="-362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MENSCHEN</a:t>
            </a:r>
            <a:r>
              <a:rPr lang="de-DE" sz="3867" spc="-362" baseline="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3867" spc="-172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</a:t>
            </a:r>
            <a:r>
              <a:rPr sz="3867" spc="-35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3867" spc="-229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MITTELPUNKT.</a:t>
            </a:r>
            <a:endParaRPr sz="3867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65907" y="5206563"/>
            <a:ext cx="3582589" cy="312048"/>
          </a:xfrm>
          <a:prstGeom prst="rect">
            <a:avLst/>
          </a:prstGeom>
        </p:spPr>
        <p:txBody>
          <a:bodyPr vert="horz" wrap="square" lIns="0" tIns="8929" rIns="0" bIns="0" rtlCol="0">
            <a:spAutoFit/>
          </a:bodyPr>
          <a:lstStyle/>
          <a:p>
            <a:pPr marL="8929">
              <a:lnSpc>
                <a:spcPct val="100000"/>
              </a:lnSpc>
              <a:spcBef>
                <a:spcPts val="70"/>
              </a:spcBef>
            </a:pPr>
            <a:r>
              <a:rPr sz="1969" spc="-8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LÖWENSTEIN</a:t>
            </a:r>
            <a:r>
              <a:rPr sz="1969" spc="-28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969" spc="-28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medical</a:t>
            </a:r>
            <a:endParaRPr sz="1969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46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eite_1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15" y="0"/>
            <a:ext cx="12225564" cy="4232672"/>
          </a:xfrm>
          <a:prstGeom prst="rect">
            <a:avLst/>
          </a:prstGeom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965907" y="4822031"/>
            <a:ext cx="8404596" cy="1393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5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eite 2 mit 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6"/>
          <a:stretch/>
        </p:blipFill>
        <p:spPr>
          <a:xfrm>
            <a:off x="0" y="-11510"/>
            <a:ext cx="12214380" cy="423267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52657" y="5664509"/>
            <a:ext cx="9094753" cy="604116"/>
          </a:xfrm>
          <a:prstGeom prst="rect">
            <a:avLst/>
          </a:prstGeom>
        </p:spPr>
        <p:txBody>
          <a:bodyPr vert="horz" wrap="square" lIns="0" tIns="8929" rIns="0" bIns="0" rtlCol="0">
            <a:spAutoFit/>
          </a:bodyPr>
          <a:lstStyle/>
          <a:p>
            <a:pPr marL="8929">
              <a:lnSpc>
                <a:spcPct val="100000"/>
              </a:lnSpc>
              <a:spcBef>
                <a:spcPts val="70"/>
              </a:spcBef>
            </a:pPr>
            <a:r>
              <a:rPr lang="de-DE" sz="3867" spc="-362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MENSCHEN </a:t>
            </a:r>
            <a:r>
              <a:rPr sz="3867" spc="-172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</a:t>
            </a:r>
            <a:r>
              <a:rPr sz="3867" spc="-35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3867" spc="-229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MITTELPUNKT.</a:t>
            </a:r>
            <a:endParaRPr sz="3867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65907" y="5206563"/>
            <a:ext cx="3582589" cy="312048"/>
          </a:xfrm>
          <a:prstGeom prst="rect">
            <a:avLst/>
          </a:prstGeom>
        </p:spPr>
        <p:txBody>
          <a:bodyPr vert="horz" wrap="square" lIns="0" tIns="8929" rIns="0" bIns="0" rtlCol="0">
            <a:spAutoFit/>
          </a:bodyPr>
          <a:lstStyle/>
          <a:p>
            <a:pPr marL="8929">
              <a:lnSpc>
                <a:spcPct val="100000"/>
              </a:lnSpc>
              <a:spcBef>
                <a:spcPts val="70"/>
              </a:spcBef>
            </a:pPr>
            <a:r>
              <a:rPr sz="1969" spc="-8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LÖWENSTEIN</a:t>
            </a:r>
            <a:r>
              <a:rPr sz="1969" spc="-28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969" spc="-28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medical</a:t>
            </a:r>
            <a:endParaRPr sz="1969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71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eite 2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6"/>
          <a:stretch/>
        </p:blipFill>
        <p:spPr>
          <a:xfrm>
            <a:off x="0" y="-11510"/>
            <a:ext cx="12214380" cy="4232673"/>
          </a:xfrm>
          <a:prstGeom prst="rect">
            <a:avLst/>
          </a:prstGeom>
        </p:spPr>
      </p:pic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647855" y="4715123"/>
            <a:ext cx="8551156" cy="1600199"/>
          </a:xfrm>
          <a:prstGeom prst="rect">
            <a:avLst/>
          </a:prstGeom>
        </p:spPr>
        <p:txBody>
          <a:bodyPr anchor="ctr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766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eite 5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96"/>
          <a:stretch/>
        </p:blipFill>
        <p:spPr>
          <a:xfrm>
            <a:off x="0" y="-1"/>
            <a:ext cx="12224030" cy="4221163"/>
          </a:xfrm>
          <a:prstGeom prst="rect">
            <a:avLst/>
          </a:prstGeom>
        </p:spPr>
      </p:pic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647855" y="4715123"/>
            <a:ext cx="8551156" cy="1600199"/>
          </a:xfrm>
          <a:prstGeom prst="rect">
            <a:avLst/>
          </a:prstGeom>
        </p:spPr>
        <p:txBody>
          <a:bodyPr anchor="ctr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58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eite 4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232672"/>
          </a:xfrm>
          <a:prstGeom prst="rect">
            <a:avLst/>
          </a:prstGeom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647855" y="4715123"/>
            <a:ext cx="8551156" cy="1600199"/>
          </a:xfrm>
          <a:prstGeom prst="rect">
            <a:avLst/>
          </a:prstGeom>
        </p:spPr>
        <p:txBody>
          <a:bodyPr anchor="ctr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02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emf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44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xStyles>
    <p:titleStyle>
      <a:lvl1pPr algn="r" defTabSz="642700" rtl="0" eaLnBrk="1" latinLnBrk="0" hangingPunct="1">
        <a:lnSpc>
          <a:spcPts val="3838"/>
        </a:lnSpc>
        <a:spcBef>
          <a:spcPct val="0"/>
        </a:spcBef>
        <a:buNone/>
        <a:defRPr sz="3234" b="0" i="0" kern="1200">
          <a:solidFill>
            <a:srgbClr val="003568"/>
          </a:solidFill>
          <a:latin typeface="Noto Sans Med" panose="020B0502040504020204" pitchFamily="34" charset="0"/>
          <a:ea typeface="Noto Sans Med" panose="020B0502040504020204" pitchFamily="34" charset="0"/>
          <a:cs typeface="Noto Sans Med" panose="020B0502040504020204" pitchFamily="34" charset="0"/>
        </a:defRPr>
      </a:lvl1pPr>
    </p:titleStyle>
    <p:bodyStyle>
      <a:lvl1pPr marL="160676" indent="-160676" algn="l" defTabSz="642700" rtl="0" eaLnBrk="1" latinLnBrk="0" hangingPunct="1">
        <a:lnSpc>
          <a:spcPct val="90000"/>
        </a:lnSpc>
        <a:spcBef>
          <a:spcPts val="703"/>
        </a:spcBef>
        <a:buFont typeface="Arial" panose="020B0604020202020204" pitchFamily="34" charset="0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1pPr>
      <a:lvl2pPr marL="482025" indent="-160676" algn="l" defTabSz="642700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686" kern="1200">
          <a:solidFill>
            <a:schemeClr val="tx1"/>
          </a:solidFill>
          <a:latin typeface="+mn-lt"/>
          <a:ea typeface="+mn-ea"/>
          <a:cs typeface="+mn-cs"/>
        </a:defRPr>
      </a:lvl2pPr>
      <a:lvl3pPr marL="803374" indent="-160676" algn="l" defTabSz="642700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405" kern="1200">
          <a:solidFill>
            <a:schemeClr val="tx1"/>
          </a:solidFill>
          <a:latin typeface="+mn-lt"/>
          <a:ea typeface="+mn-ea"/>
          <a:cs typeface="+mn-cs"/>
        </a:defRPr>
      </a:lvl3pPr>
      <a:lvl4pPr marL="1124725" indent="-160676" algn="l" defTabSz="642700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5" kern="1200">
          <a:solidFill>
            <a:schemeClr val="tx1"/>
          </a:solidFill>
          <a:latin typeface="+mn-lt"/>
          <a:ea typeface="+mn-ea"/>
          <a:cs typeface="+mn-cs"/>
        </a:defRPr>
      </a:lvl4pPr>
      <a:lvl5pPr marL="1446075" indent="-160676" algn="l" defTabSz="642700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5" kern="1200">
          <a:solidFill>
            <a:schemeClr val="tx1"/>
          </a:solidFill>
          <a:latin typeface="+mn-lt"/>
          <a:ea typeface="+mn-ea"/>
          <a:cs typeface="+mn-cs"/>
        </a:defRPr>
      </a:lvl5pPr>
      <a:lvl6pPr marL="1767424" indent="-160676" algn="l" defTabSz="642700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5" kern="1200">
          <a:solidFill>
            <a:schemeClr val="tx1"/>
          </a:solidFill>
          <a:latin typeface="+mn-lt"/>
          <a:ea typeface="+mn-ea"/>
          <a:cs typeface="+mn-cs"/>
        </a:defRPr>
      </a:lvl6pPr>
      <a:lvl7pPr marL="2088775" indent="-160676" algn="l" defTabSz="642700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5" kern="1200">
          <a:solidFill>
            <a:schemeClr val="tx1"/>
          </a:solidFill>
          <a:latin typeface="+mn-lt"/>
          <a:ea typeface="+mn-ea"/>
          <a:cs typeface="+mn-cs"/>
        </a:defRPr>
      </a:lvl7pPr>
      <a:lvl8pPr marL="2410124" indent="-160676" algn="l" defTabSz="642700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5" kern="1200">
          <a:solidFill>
            <a:schemeClr val="tx1"/>
          </a:solidFill>
          <a:latin typeface="+mn-lt"/>
          <a:ea typeface="+mn-ea"/>
          <a:cs typeface="+mn-cs"/>
        </a:defRPr>
      </a:lvl8pPr>
      <a:lvl9pPr marL="2731474" indent="-160676" algn="l" defTabSz="642700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42700" rtl="0" eaLnBrk="1" latinLnBrk="0" hangingPunct="1">
        <a:defRPr sz="1265" kern="1200">
          <a:solidFill>
            <a:schemeClr val="tx1"/>
          </a:solidFill>
          <a:latin typeface="+mn-lt"/>
          <a:ea typeface="+mn-ea"/>
          <a:cs typeface="+mn-cs"/>
        </a:defRPr>
      </a:lvl1pPr>
      <a:lvl2pPr marL="321350" algn="l" defTabSz="642700" rtl="0" eaLnBrk="1" latinLnBrk="0" hangingPunct="1">
        <a:defRPr sz="1265" kern="1200">
          <a:solidFill>
            <a:schemeClr val="tx1"/>
          </a:solidFill>
          <a:latin typeface="+mn-lt"/>
          <a:ea typeface="+mn-ea"/>
          <a:cs typeface="+mn-cs"/>
        </a:defRPr>
      </a:lvl2pPr>
      <a:lvl3pPr marL="642700" algn="l" defTabSz="642700" rtl="0" eaLnBrk="1" latinLnBrk="0" hangingPunct="1">
        <a:defRPr sz="1265" kern="1200">
          <a:solidFill>
            <a:schemeClr val="tx1"/>
          </a:solidFill>
          <a:latin typeface="+mn-lt"/>
          <a:ea typeface="+mn-ea"/>
          <a:cs typeface="+mn-cs"/>
        </a:defRPr>
      </a:lvl3pPr>
      <a:lvl4pPr marL="964050" algn="l" defTabSz="642700" rtl="0" eaLnBrk="1" latinLnBrk="0" hangingPunct="1">
        <a:defRPr sz="1265" kern="1200">
          <a:solidFill>
            <a:schemeClr val="tx1"/>
          </a:solidFill>
          <a:latin typeface="+mn-lt"/>
          <a:ea typeface="+mn-ea"/>
          <a:cs typeface="+mn-cs"/>
        </a:defRPr>
      </a:lvl4pPr>
      <a:lvl5pPr marL="1285400" algn="l" defTabSz="642700" rtl="0" eaLnBrk="1" latinLnBrk="0" hangingPunct="1">
        <a:defRPr sz="1265" kern="1200">
          <a:solidFill>
            <a:schemeClr val="tx1"/>
          </a:solidFill>
          <a:latin typeface="+mn-lt"/>
          <a:ea typeface="+mn-ea"/>
          <a:cs typeface="+mn-cs"/>
        </a:defRPr>
      </a:lvl5pPr>
      <a:lvl6pPr marL="1606750" algn="l" defTabSz="642700" rtl="0" eaLnBrk="1" latinLnBrk="0" hangingPunct="1">
        <a:defRPr sz="1265" kern="1200">
          <a:solidFill>
            <a:schemeClr val="tx1"/>
          </a:solidFill>
          <a:latin typeface="+mn-lt"/>
          <a:ea typeface="+mn-ea"/>
          <a:cs typeface="+mn-cs"/>
        </a:defRPr>
      </a:lvl6pPr>
      <a:lvl7pPr marL="1928100" algn="l" defTabSz="642700" rtl="0" eaLnBrk="1" latinLnBrk="0" hangingPunct="1">
        <a:defRPr sz="1265" kern="1200">
          <a:solidFill>
            <a:schemeClr val="tx1"/>
          </a:solidFill>
          <a:latin typeface="+mn-lt"/>
          <a:ea typeface="+mn-ea"/>
          <a:cs typeface="+mn-cs"/>
        </a:defRPr>
      </a:lvl7pPr>
      <a:lvl8pPr marL="2249450" algn="l" defTabSz="642700" rtl="0" eaLnBrk="1" latinLnBrk="0" hangingPunct="1">
        <a:defRPr sz="1265" kern="1200">
          <a:solidFill>
            <a:schemeClr val="tx1"/>
          </a:solidFill>
          <a:latin typeface="+mn-lt"/>
          <a:ea typeface="+mn-ea"/>
          <a:cs typeface="+mn-cs"/>
        </a:defRPr>
      </a:lvl8pPr>
      <a:lvl9pPr marL="2570800" algn="l" defTabSz="642700" rtl="0" eaLnBrk="1" latinLnBrk="0" hangingPunct="1">
        <a:defRPr sz="12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/>
          <p:cNvSpPr/>
          <p:nvPr/>
        </p:nvSpPr>
        <p:spPr>
          <a:xfrm>
            <a:off x="0" y="4191659"/>
            <a:ext cx="12192000" cy="2653903"/>
          </a:xfrm>
          <a:custGeom>
            <a:avLst/>
            <a:gdLst/>
            <a:ahLst/>
            <a:cxnLst/>
            <a:rect l="l" t="t" r="r" b="b"/>
            <a:pathLst>
              <a:path w="13004800" h="3774440">
                <a:moveTo>
                  <a:pt x="0" y="3774122"/>
                </a:moveTo>
                <a:lnTo>
                  <a:pt x="13004800" y="3774122"/>
                </a:lnTo>
                <a:lnTo>
                  <a:pt x="13004800" y="0"/>
                </a:lnTo>
                <a:lnTo>
                  <a:pt x="0" y="0"/>
                </a:lnTo>
                <a:lnTo>
                  <a:pt x="0" y="3774122"/>
                </a:lnTo>
                <a:close/>
              </a:path>
            </a:pathLst>
          </a:custGeom>
          <a:solidFill>
            <a:srgbClr val="009FE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3" name="object 6"/>
          <p:cNvSpPr/>
          <p:nvPr/>
        </p:nvSpPr>
        <p:spPr>
          <a:xfrm>
            <a:off x="0" y="4230842"/>
            <a:ext cx="12192000" cy="34379"/>
          </a:xfrm>
          <a:custGeom>
            <a:avLst/>
            <a:gdLst/>
            <a:ahLst/>
            <a:cxnLst/>
            <a:rect l="l" t="t" r="r" b="b"/>
            <a:pathLst>
              <a:path w="13004800" h="48895">
                <a:moveTo>
                  <a:pt x="0" y="48577"/>
                </a:moveTo>
                <a:lnTo>
                  <a:pt x="13004800" y="48577"/>
                </a:lnTo>
                <a:lnTo>
                  <a:pt x="13004800" y="0"/>
                </a:lnTo>
                <a:lnTo>
                  <a:pt x="0" y="0"/>
                </a:lnTo>
                <a:lnTo>
                  <a:pt x="0" y="485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5920A00-2BD0-5249-B1EB-507A304F388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400" y="4896367"/>
            <a:ext cx="3840469" cy="157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4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42915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60729" indent="-160729" algn="l" defTabSz="642915" rtl="0" eaLnBrk="1" latinLnBrk="0" hangingPunct="1">
        <a:lnSpc>
          <a:spcPct val="90000"/>
        </a:lnSpc>
        <a:spcBef>
          <a:spcPts val="703"/>
        </a:spcBef>
        <a:buFont typeface="Arial" panose="020B0604020202020204" pitchFamily="34" charset="0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1pPr>
      <a:lvl2pPr marL="482186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687" kern="1200">
          <a:solidFill>
            <a:schemeClr val="tx1"/>
          </a:solidFill>
          <a:latin typeface="+mn-lt"/>
          <a:ea typeface="+mn-ea"/>
          <a:cs typeface="+mn-cs"/>
        </a:defRPr>
      </a:lvl2pPr>
      <a:lvl3pPr marL="80364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3pPr>
      <a:lvl4pPr marL="1125101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446558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768015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208947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410930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732387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659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/>
          <p:cNvSpPr/>
          <p:nvPr/>
        </p:nvSpPr>
        <p:spPr>
          <a:xfrm flipV="1">
            <a:off x="0" y="1019916"/>
            <a:ext cx="12192000" cy="32146"/>
          </a:xfrm>
          <a:custGeom>
            <a:avLst/>
            <a:gdLst/>
            <a:ahLst/>
            <a:cxnLst/>
            <a:rect l="l" t="t" r="r" b="b"/>
            <a:pathLst>
              <a:path w="7467600">
                <a:moveTo>
                  <a:pt x="0" y="0"/>
                </a:moveTo>
                <a:lnTo>
                  <a:pt x="7467600" y="0"/>
                </a:lnTo>
              </a:path>
            </a:pathLst>
          </a:custGeom>
          <a:ln w="48577">
            <a:solidFill>
              <a:srgbClr val="009FE3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" name="Textfeld 4"/>
          <p:cNvSpPr txBox="1"/>
          <p:nvPr/>
        </p:nvSpPr>
        <p:spPr>
          <a:xfrm>
            <a:off x="857250" y="6448425"/>
            <a:ext cx="23431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Agim Imeri, 23.10.2020 geändert </a:t>
            </a:r>
            <a:r>
              <a:rPr lang="de-DE" sz="1100" dirty="0" err="1" smtClean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HCS</a:t>
            </a:r>
            <a:r>
              <a:rPr lang="de-DE" sz="1100" dirty="0" smtClean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14.01.2022</a:t>
            </a:r>
            <a:endParaRPr lang="de-DE" sz="14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924425" y="6448425"/>
            <a:ext cx="2343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LÖWENSTEIN</a:t>
            </a:r>
            <a:r>
              <a:rPr lang="de-DE" sz="1400" baseline="0" dirty="0" smtClean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MEDICAL</a:t>
            </a:r>
            <a:endParaRPr lang="de-DE" sz="14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9667875" y="6451402"/>
            <a:ext cx="2343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287B51B-2929-4448-B693-F5B2839B3C8A}" type="slidenum">
              <a:rPr lang="de-DE" sz="1400" smtClean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‹Nr.›</a:t>
            </a:fld>
            <a:endParaRPr lang="de-DE" sz="14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027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53" rtl="0" eaLnBrk="1" latinLnBrk="0" hangingPunct="1">
        <a:lnSpc>
          <a:spcPct val="90000"/>
        </a:lnSpc>
        <a:spcBef>
          <a:spcPct val="0"/>
        </a:spcBef>
        <a:buNone/>
        <a:defRPr sz="253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3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531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765" indent="-228588" algn="l" defTabSz="914353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25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2942" indent="-228588" algn="l" defTabSz="914353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969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118" indent="-228588" algn="l" defTabSz="914353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87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295" indent="-228588" algn="l" defTabSz="914353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87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47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7197">
          <p15:clr>
            <a:srgbClr val="F26B43"/>
          </p15:clr>
        </p15:guide>
        <p15:guide id="3" pos="461">
          <p15:clr>
            <a:srgbClr val="F26B43"/>
          </p15:clr>
        </p15:guide>
        <p15:guide id="4" orient="horz" pos="404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00C5ECB-D173-284E-A850-C5A28FA703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8" y="5306"/>
            <a:ext cx="12176125" cy="685269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1D73080-5FFE-B24D-BF51-0802129B10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18"/>
          <a:stretch/>
        </p:blipFill>
        <p:spPr>
          <a:xfrm>
            <a:off x="4291622" y="2858817"/>
            <a:ext cx="3606303" cy="114036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75D67405-3254-9A42-A1CF-E12FDCCB8C87}"/>
              </a:ext>
            </a:extLst>
          </p:cNvPr>
          <p:cNvSpPr txBox="1"/>
          <p:nvPr userDrawn="1"/>
        </p:nvSpPr>
        <p:spPr>
          <a:xfrm>
            <a:off x="541878" y="6077535"/>
            <a:ext cx="172356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199"/>
              </a:lnSpc>
            </a:pPr>
            <a:r>
              <a:rPr lang="de-DE" sz="914" b="0" i="0" dirty="0">
                <a:solidFill>
                  <a:srgbClr val="49494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Löwenstein Medical</a:t>
            </a:r>
          </a:p>
          <a:p>
            <a:pPr>
              <a:lnSpc>
                <a:spcPts val="1199"/>
              </a:lnSpc>
            </a:pPr>
            <a:r>
              <a:rPr lang="de-DE" sz="914" b="0" i="0" dirty="0" err="1">
                <a:solidFill>
                  <a:srgbClr val="49494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Arzbacher</a:t>
            </a:r>
            <a:r>
              <a:rPr lang="de-DE" sz="914" b="0" i="0" dirty="0">
                <a:solidFill>
                  <a:srgbClr val="49494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Straße 80 </a:t>
            </a:r>
          </a:p>
          <a:p>
            <a:pPr>
              <a:lnSpc>
                <a:spcPts val="1199"/>
              </a:lnSpc>
            </a:pPr>
            <a:r>
              <a:rPr lang="de-DE" sz="914" b="0" i="0" dirty="0">
                <a:solidFill>
                  <a:srgbClr val="49494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56130 Bad Ems, Germany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6C5B825-794B-6049-8F78-F5593775DEEE}"/>
              </a:ext>
            </a:extLst>
          </p:cNvPr>
          <p:cNvSpPr txBox="1"/>
          <p:nvPr userDrawn="1"/>
        </p:nvSpPr>
        <p:spPr>
          <a:xfrm>
            <a:off x="4985084" y="6376592"/>
            <a:ext cx="222183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199"/>
              </a:lnSpc>
            </a:pPr>
            <a:r>
              <a:rPr lang="de-DE" sz="1099" b="0" i="0" dirty="0" err="1">
                <a:solidFill>
                  <a:srgbClr val="00356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loewensteinmedical.com</a:t>
            </a:r>
            <a:endParaRPr lang="de-DE" sz="1099" b="0" i="0" dirty="0">
              <a:solidFill>
                <a:srgbClr val="003568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10B1DDD-4775-A649-AE27-97FF4BF109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954" y="5980878"/>
            <a:ext cx="1087638" cy="2844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1E074BA-7A54-AC4D-8C72-2EA0BE52F58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234" y="206673"/>
            <a:ext cx="2700000" cy="11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86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095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4" indent="-228524" algn="l" defTabSz="91409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1" indent="-228524" algn="l" defTabSz="9140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18" indent="-228524" algn="l" defTabSz="9140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65" indent="-228524" algn="l" defTabSz="9140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13" indent="-228524" algn="l" defTabSz="9140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60" indent="-228524" algn="l" defTabSz="9140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08" indent="-228524" algn="l" defTabSz="9140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55" indent="-228524" algn="l" defTabSz="9140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02" indent="-228524" algn="l" defTabSz="9140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7" algn="l" defTabSz="914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95" algn="l" defTabSz="914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42" algn="l" defTabSz="914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89" algn="l" defTabSz="914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36" algn="l" defTabSz="914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83" algn="l" defTabSz="914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31" algn="l" defTabSz="914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78" algn="l" defTabSz="914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png"/><Relationship Id="rId11" Type="http://schemas.openxmlformats.org/officeDocument/2006/relationships/image" Target="../media/image29.emf"/><Relationship Id="rId5" Type="http://schemas.openxmlformats.org/officeDocument/2006/relationships/image" Target="../media/image23.png"/><Relationship Id="rId10" Type="http://schemas.openxmlformats.org/officeDocument/2006/relationships/image" Target="../media/image28.emf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6.wdp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82.png"/><Relationship Id="rId18" Type="http://schemas.openxmlformats.org/officeDocument/2006/relationships/image" Target="../media/image85.png"/><Relationship Id="rId3" Type="http://schemas.microsoft.com/office/2007/relationships/hdphoto" Target="../media/hdphoto8.wdp"/><Relationship Id="rId21" Type="http://schemas.microsoft.com/office/2007/relationships/hdphoto" Target="../media/hdphoto16.wdp"/><Relationship Id="rId7" Type="http://schemas.openxmlformats.org/officeDocument/2006/relationships/image" Target="../media/image79.png"/><Relationship Id="rId12" Type="http://schemas.microsoft.com/office/2007/relationships/hdphoto" Target="../media/hdphoto12.wdp"/><Relationship Id="rId17" Type="http://schemas.microsoft.com/office/2007/relationships/hdphoto" Target="../media/hdphoto14.wdp"/><Relationship Id="rId2" Type="http://schemas.openxmlformats.org/officeDocument/2006/relationships/image" Target="../media/image77.png"/><Relationship Id="rId16" Type="http://schemas.openxmlformats.org/officeDocument/2006/relationships/image" Target="../media/image84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9.wdp"/><Relationship Id="rId11" Type="http://schemas.openxmlformats.org/officeDocument/2006/relationships/image" Target="../media/image81.png"/><Relationship Id="rId24" Type="http://schemas.openxmlformats.org/officeDocument/2006/relationships/image" Target="../media/image88.png"/><Relationship Id="rId5" Type="http://schemas.openxmlformats.org/officeDocument/2006/relationships/image" Target="../media/image78.png"/><Relationship Id="rId15" Type="http://schemas.openxmlformats.org/officeDocument/2006/relationships/image" Target="../media/image83.png"/><Relationship Id="rId23" Type="http://schemas.microsoft.com/office/2007/relationships/hdphoto" Target="../media/hdphoto17.wdp"/><Relationship Id="rId10" Type="http://schemas.microsoft.com/office/2007/relationships/hdphoto" Target="../media/hdphoto11.wdp"/><Relationship Id="rId19" Type="http://schemas.microsoft.com/office/2007/relationships/hdphoto" Target="../media/hdphoto15.wdp"/><Relationship Id="rId4" Type="http://schemas.openxmlformats.org/officeDocument/2006/relationships/image" Target="../media/image55.jpeg"/><Relationship Id="rId9" Type="http://schemas.openxmlformats.org/officeDocument/2006/relationships/image" Target="../media/image80.png"/><Relationship Id="rId14" Type="http://schemas.microsoft.com/office/2007/relationships/hdphoto" Target="../media/hdphoto13.wdp"/><Relationship Id="rId22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12.wdp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19.wdp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21.wdp"/><Relationship Id="rId4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0.xml"/><Relationship Id="rId4" Type="http://schemas.microsoft.com/office/2007/relationships/hdphoto" Target="../media/hdphoto2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0.xml"/><Relationship Id="rId4" Type="http://schemas.microsoft.com/office/2007/relationships/hdphoto" Target="../media/hdphoto23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55.jpeg"/><Relationship Id="rId7" Type="http://schemas.openxmlformats.org/officeDocument/2006/relationships/image" Target="../media/image102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24.wdp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25.wdp"/><Relationship Id="rId4" Type="http://schemas.openxmlformats.org/officeDocument/2006/relationships/image" Target="../media/image10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0.xml"/><Relationship Id="rId4" Type="http://schemas.microsoft.com/office/2007/relationships/hdphoto" Target="../media/hdphoto26.wdp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27.wdp"/><Relationship Id="rId4" Type="http://schemas.openxmlformats.org/officeDocument/2006/relationships/image" Target="../media/image12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0.xml"/><Relationship Id="rId4" Type="http://schemas.microsoft.com/office/2007/relationships/hdphoto" Target="../media/hdphoto28.wdp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31.wdp"/><Relationship Id="rId4" Type="http://schemas.openxmlformats.org/officeDocument/2006/relationships/image" Target="../media/image125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33.wdp"/><Relationship Id="rId4" Type="http://schemas.openxmlformats.org/officeDocument/2006/relationships/image" Target="../media/image12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0.xml"/><Relationship Id="rId4" Type="http://schemas.microsoft.com/office/2007/relationships/hdphoto" Target="../media/hdphoto34.wdp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0.xml"/><Relationship Id="rId4" Type="http://schemas.microsoft.com/office/2007/relationships/hdphoto" Target="../media/hdphoto35.wdp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38.wdp"/><Relationship Id="rId4" Type="http://schemas.openxmlformats.org/officeDocument/2006/relationships/image" Target="../media/image136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0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0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55.jpeg"/><Relationship Id="rId7" Type="http://schemas.microsoft.com/office/2007/relationships/hdphoto" Target="../media/hdphoto41.wdp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1.png"/><Relationship Id="rId5" Type="http://schemas.microsoft.com/office/2007/relationships/hdphoto" Target="../media/hdphoto40.wdp"/><Relationship Id="rId10" Type="http://schemas.openxmlformats.org/officeDocument/2006/relationships/image" Target="../media/image143.png"/><Relationship Id="rId4" Type="http://schemas.openxmlformats.org/officeDocument/2006/relationships/image" Target="../media/image140.png"/><Relationship Id="rId9" Type="http://schemas.microsoft.com/office/2007/relationships/hdphoto" Target="../media/hdphoto42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microsoft.com/office/2007/relationships/hdphoto" Target="../media/hdphoto44.wdp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6.png"/><Relationship Id="rId5" Type="http://schemas.microsoft.com/office/2007/relationships/hdphoto" Target="../media/hdphoto43.wdp"/><Relationship Id="rId4" Type="http://schemas.openxmlformats.org/officeDocument/2006/relationships/image" Target="../media/image145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7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0.xml"/><Relationship Id="rId4" Type="http://schemas.microsoft.com/office/2007/relationships/hdphoto" Target="../media/hdphoto45.wdp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163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2.png"/><Relationship Id="rId5" Type="http://schemas.microsoft.com/office/2007/relationships/hdphoto" Target="../media/hdphoto45.wdp"/><Relationship Id="rId4" Type="http://schemas.openxmlformats.org/officeDocument/2006/relationships/image" Target="../media/image161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46.wdp"/><Relationship Id="rId4" Type="http://schemas.openxmlformats.org/officeDocument/2006/relationships/image" Target="../media/image16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0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hyperlink" Target="https://ueberalldurchatmen.de/" TargetMode="External"/><Relationship Id="rId7" Type="http://schemas.openxmlformats.org/officeDocument/2006/relationships/image" Target="../media/image185.png"/><Relationship Id="rId2" Type="http://schemas.openxmlformats.org/officeDocument/2006/relationships/hyperlink" Target="Film_Lars_UEBERALLDURCHATMEN_DE_HD_720p.mp4" TargetMode="Externa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emf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jpeg"/><Relationship Id="rId3" Type="http://schemas.openxmlformats.org/officeDocument/2006/relationships/image" Target="../media/image192.png"/><Relationship Id="rId7" Type="http://schemas.openxmlformats.org/officeDocument/2006/relationships/image" Target="../media/image195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4.png"/><Relationship Id="rId5" Type="http://schemas.openxmlformats.org/officeDocument/2006/relationships/image" Target="../media/image20.png"/><Relationship Id="rId4" Type="http://schemas.openxmlformats.org/officeDocument/2006/relationships/image" Target="../media/image193.png"/><Relationship Id="rId9" Type="http://schemas.openxmlformats.org/officeDocument/2006/relationships/image" Target="../media/image197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69750" y="4710747"/>
            <a:ext cx="7547530" cy="560504"/>
          </a:xfrm>
        </p:spPr>
        <p:txBody>
          <a:bodyPr/>
          <a:lstStyle/>
          <a:p>
            <a:r>
              <a:rPr lang="de-DE" dirty="0" smtClean="0"/>
              <a:t>Luisa für die Auftragsabwicklung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10925957" y="6142251"/>
            <a:ext cx="997389" cy="335798"/>
          </a:xfrm>
        </p:spPr>
        <p:txBody>
          <a:bodyPr/>
          <a:lstStyle/>
          <a:p>
            <a:r>
              <a:rPr lang="de-DE" dirty="0" smtClean="0"/>
              <a:t>01.2022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112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653" y="1911786"/>
            <a:ext cx="4222079" cy="2938172"/>
          </a:xfrm>
          <a:prstGeom prst="rect">
            <a:avLst/>
          </a:prstGeom>
        </p:spPr>
      </p:pic>
      <p:sp>
        <p:nvSpPr>
          <p:cNvPr id="10" name="Gleichschenkliges Dreieck 9"/>
          <p:cNvSpPr/>
          <p:nvPr/>
        </p:nvSpPr>
        <p:spPr>
          <a:xfrm rot="17121509">
            <a:off x="8711632" y="3843081"/>
            <a:ext cx="328082" cy="1819355"/>
          </a:xfrm>
          <a:prstGeom prst="triangle">
            <a:avLst>
              <a:gd name="adj" fmla="val 45856"/>
            </a:avLst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999" y="4430599"/>
            <a:ext cx="1898894" cy="144255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Rechteck 8"/>
          <p:cNvSpPr/>
          <p:nvPr/>
        </p:nvSpPr>
        <p:spPr>
          <a:xfrm>
            <a:off x="523875" y="1816536"/>
            <a:ext cx="2416046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/>
              <a:t>Sauerstoffeinleitung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Niederdruck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30 l/min max.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Adapter wm 30669</a:t>
            </a:r>
          </a:p>
        </p:txBody>
      </p:sp>
      <p:sp>
        <p:nvSpPr>
          <p:cNvPr id="7" name="Inhaltsplatzhalter 3"/>
          <p:cNvSpPr>
            <a:spLocks noGrp="1"/>
          </p:cNvSpPr>
          <p:nvPr>
            <p:ph idx="1"/>
          </p:nvPr>
        </p:nvSpPr>
        <p:spPr>
          <a:xfrm>
            <a:off x="523875" y="788822"/>
            <a:ext cx="4791587" cy="442464"/>
          </a:xfrm>
        </p:spPr>
        <p:txBody>
          <a:bodyPr/>
          <a:lstStyle/>
          <a:p>
            <a:r>
              <a:rPr lang="de-DE" dirty="0"/>
              <a:t>Überblick: </a:t>
            </a:r>
            <a:r>
              <a:rPr lang="de-DE" dirty="0" smtClean="0"/>
              <a:t>Schnittstellen</a:t>
            </a:r>
            <a:endParaRPr lang="de-DE" dirty="0"/>
          </a:p>
        </p:txBody>
      </p:sp>
      <p:pic>
        <p:nvPicPr>
          <p:cNvPr id="1026" name="Picture 2" descr="O2 Adapter Stellar, Astr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33488">
            <a:off x="7207634" y="4895911"/>
            <a:ext cx="1651000" cy="95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474636">
            <a:off x="8615728" y="4858267"/>
            <a:ext cx="2038725" cy="71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9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730" y="3374343"/>
            <a:ext cx="4951854" cy="3083476"/>
          </a:xfrm>
          <a:prstGeom prst="rect">
            <a:avLst/>
          </a:prstGeom>
        </p:spPr>
      </p:pic>
      <p:sp>
        <p:nvSpPr>
          <p:cNvPr id="21" name="Gleichschenkliges Dreieck 20"/>
          <p:cNvSpPr/>
          <p:nvPr/>
        </p:nvSpPr>
        <p:spPr>
          <a:xfrm rot="8792157">
            <a:off x="4833607" y="3653447"/>
            <a:ext cx="1210155" cy="1041609"/>
          </a:xfrm>
          <a:prstGeom prst="triangle">
            <a:avLst>
              <a:gd name="adj" fmla="val 61871"/>
            </a:avLst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407" y="1316138"/>
            <a:ext cx="2845059" cy="280655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feld 7"/>
          <p:cNvSpPr txBox="1"/>
          <p:nvPr/>
        </p:nvSpPr>
        <p:spPr>
          <a:xfrm>
            <a:off x="509603" y="2635678"/>
            <a:ext cx="2385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Druckmessung (Blau)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09603" y="1866296"/>
            <a:ext cx="2521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Ventilsteuerung (Weiß)</a:t>
            </a:r>
          </a:p>
        </p:txBody>
      </p:sp>
      <p:sp>
        <p:nvSpPr>
          <p:cNvPr id="10" name="Inhaltsplatzhalter 3"/>
          <p:cNvSpPr>
            <a:spLocks noGrp="1"/>
          </p:cNvSpPr>
          <p:nvPr>
            <p:ph idx="1"/>
          </p:nvPr>
        </p:nvSpPr>
        <p:spPr>
          <a:xfrm>
            <a:off x="509603" y="788822"/>
            <a:ext cx="5837409" cy="44246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de-DE" sz="1800" dirty="0" smtClean="0"/>
              <a:t>Überblick</a:t>
            </a:r>
            <a:r>
              <a:rPr lang="de-DE" sz="1800" dirty="0"/>
              <a:t>: </a:t>
            </a:r>
            <a:r>
              <a:rPr lang="de-DE" sz="1800" dirty="0" smtClean="0"/>
              <a:t>Schlauchanschlüsse</a:t>
            </a:r>
            <a:endParaRPr lang="de-DE" sz="1800" dirty="0"/>
          </a:p>
        </p:txBody>
      </p:sp>
      <p:cxnSp>
        <p:nvCxnSpPr>
          <p:cNvPr id="3" name="Gerade Verbindung mit Pfeil 2"/>
          <p:cNvCxnSpPr>
            <a:stCxn id="9" idx="3"/>
          </p:cNvCxnSpPr>
          <p:nvPr/>
        </p:nvCxnSpPr>
        <p:spPr>
          <a:xfrm>
            <a:off x="3030960" y="2050962"/>
            <a:ext cx="2045865" cy="206463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>
            <a:stCxn id="8" idx="3"/>
          </p:cNvCxnSpPr>
          <p:nvPr/>
        </p:nvCxnSpPr>
        <p:spPr>
          <a:xfrm>
            <a:off x="2895135" y="2820344"/>
            <a:ext cx="629115" cy="502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369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822" y="2813088"/>
            <a:ext cx="3472241" cy="2162134"/>
          </a:xfrm>
          <a:prstGeom prst="rect">
            <a:avLst/>
          </a:prstGeom>
        </p:spPr>
      </p:pic>
      <p:sp>
        <p:nvSpPr>
          <p:cNvPr id="21" name="Gleichschenkliges Dreieck 20"/>
          <p:cNvSpPr/>
          <p:nvPr/>
        </p:nvSpPr>
        <p:spPr>
          <a:xfrm rot="4839832">
            <a:off x="7367287" y="3618058"/>
            <a:ext cx="328082" cy="1858064"/>
          </a:xfrm>
          <a:prstGeom prst="triangle">
            <a:avLst>
              <a:gd name="adj" fmla="val 61871"/>
            </a:avLst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813691" y="1645764"/>
            <a:ext cx="64277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 smtClean="0"/>
              <a:t>Beatmungsschlauchanschlüsse</a:t>
            </a:r>
          </a:p>
          <a:p>
            <a:pPr>
              <a:lnSpc>
                <a:spcPct val="150000"/>
              </a:lnSpc>
            </a:pPr>
            <a:endParaRPr lang="de-DE" b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b="1" dirty="0" smtClean="0"/>
              <a:t>Keine</a:t>
            </a:r>
            <a:r>
              <a:rPr lang="de-DE" dirty="0" smtClean="0"/>
              <a:t> </a:t>
            </a:r>
            <a:r>
              <a:rPr lang="de-DE" b="1" dirty="0"/>
              <a:t>Adapter</a:t>
            </a:r>
            <a:r>
              <a:rPr lang="de-DE" dirty="0"/>
              <a:t> für unterschiedliche Systeme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 smtClean="0"/>
              <a:t>Geräteausgang (</a:t>
            </a:r>
            <a:r>
              <a:rPr lang="de-DE" dirty="0" err="1" smtClean="0"/>
              <a:t>Inspirationsanschluss</a:t>
            </a:r>
            <a:r>
              <a:rPr lang="de-DE" dirty="0" smtClean="0"/>
              <a:t>, Weiß)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 smtClean="0"/>
              <a:t>Exspirationsmodul </a:t>
            </a:r>
          </a:p>
          <a:p>
            <a:pPr>
              <a:lnSpc>
                <a:spcPct val="150000"/>
              </a:lnSpc>
            </a:pPr>
            <a:r>
              <a:rPr lang="de-DE" dirty="0" smtClean="0"/>
              <a:t>(Schwarz oder schwarz </a:t>
            </a:r>
            <a:r>
              <a:rPr lang="de-DE" dirty="0" err="1" smtClean="0"/>
              <a:t>transluzent</a:t>
            </a:r>
            <a:r>
              <a:rPr lang="de-DE" dirty="0" smtClean="0"/>
              <a:t>)</a:t>
            </a:r>
          </a:p>
          <a:p>
            <a:endParaRPr lang="de-DE" dirty="0" smtClean="0"/>
          </a:p>
        </p:txBody>
      </p:sp>
      <p:pic>
        <p:nvPicPr>
          <p:cNvPr id="10" name="Grafik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904" y="4234508"/>
            <a:ext cx="2939515" cy="219824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Inhaltsplatzhalter 3"/>
          <p:cNvSpPr>
            <a:spLocks noGrp="1"/>
          </p:cNvSpPr>
          <p:nvPr>
            <p:ph idx="1"/>
          </p:nvPr>
        </p:nvSpPr>
        <p:spPr>
          <a:xfrm>
            <a:off x="823928" y="788822"/>
            <a:ext cx="4662472" cy="442464"/>
          </a:xfrm>
        </p:spPr>
        <p:txBody>
          <a:bodyPr>
            <a:noAutofit/>
          </a:bodyPr>
          <a:lstStyle/>
          <a:p>
            <a:r>
              <a:rPr lang="de-DE" sz="1800" dirty="0" smtClean="0"/>
              <a:t>Überblick: Schlauchanschlüsse</a:t>
            </a:r>
            <a:endParaRPr lang="de-DE" sz="18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081007">
            <a:off x="3988285" y="4060941"/>
            <a:ext cx="1834601" cy="335309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>
            <a:off x="3351570" y="4082406"/>
            <a:ext cx="324886" cy="1079339"/>
          </a:xfrm>
          <a:prstGeom prst="straightConnector1">
            <a:avLst/>
          </a:prstGeom>
          <a:ln w="38100" cap="rnd">
            <a:solidFill>
              <a:schemeClr val="bg2">
                <a:lumMod val="25000"/>
              </a:schemeClr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>
            <a:off x="3676456" y="5161745"/>
            <a:ext cx="2009969" cy="171885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31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4656" y="1967359"/>
            <a:ext cx="2298969" cy="170604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28" y="1667605"/>
            <a:ext cx="1703932" cy="156135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277" y="4034312"/>
            <a:ext cx="1744489" cy="166255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2961" y="4072873"/>
            <a:ext cx="2508902" cy="1715765"/>
          </a:xfrm>
          <a:prstGeom prst="rect">
            <a:avLst/>
          </a:prstGeom>
        </p:spPr>
      </p:pic>
      <p:sp>
        <p:nvSpPr>
          <p:cNvPr id="7" name="Inhaltsplatzhalter 3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Überblick: </a:t>
            </a:r>
            <a:r>
              <a:rPr lang="de-DE" sz="1800" dirty="0" smtClean="0"/>
              <a:t>Schlauchanschlüsse</a:t>
            </a:r>
            <a:endParaRPr lang="de-DE" sz="1800" dirty="0"/>
          </a:p>
        </p:txBody>
      </p:sp>
      <p:sp>
        <p:nvSpPr>
          <p:cNvPr id="8" name="Textfeld 7"/>
          <p:cNvSpPr txBox="1"/>
          <p:nvPr/>
        </p:nvSpPr>
        <p:spPr>
          <a:xfrm>
            <a:off x="4023285" y="4034312"/>
            <a:ext cx="42273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dirty="0" err="1" smtClean="0"/>
              <a:t>Transluzent</a:t>
            </a:r>
            <a:endParaRPr lang="de-DE" b="1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 smtClean="0"/>
              <a:t>autoklavierbar (50 x)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/>
              <a:t>o</a:t>
            </a:r>
            <a:r>
              <a:rPr lang="de-DE" dirty="0" smtClean="0"/>
              <a:t>ptionales Zubehör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/>
              <a:t>Wechselintervall Membrane: 4 </a:t>
            </a:r>
            <a:r>
              <a:rPr lang="de-DE" dirty="0" smtClean="0"/>
              <a:t>Jahre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2683901" y="1572259"/>
            <a:ext cx="426384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b="1" dirty="0" smtClean="0"/>
              <a:t>Schwarz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 smtClean="0"/>
              <a:t>Einweg / </a:t>
            </a:r>
            <a:r>
              <a:rPr lang="de-DE" sz="1600" dirty="0" err="1" smtClean="0"/>
              <a:t>single</a:t>
            </a:r>
            <a:r>
              <a:rPr lang="de-DE" sz="1600" dirty="0" smtClean="0"/>
              <a:t> </a:t>
            </a:r>
            <a:r>
              <a:rPr lang="de-DE" sz="1600" dirty="0" err="1" smtClean="0"/>
              <a:t>patient</a:t>
            </a:r>
            <a:r>
              <a:rPr lang="de-DE" sz="1600" dirty="0" smtClean="0"/>
              <a:t> </a:t>
            </a:r>
            <a:r>
              <a:rPr lang="de-DE" sz="1600" dirty="0" err="1" smtClean="0"/>
              <a:t>use</a:t>
            </a:r>
            <a:endParaRPr lang="de-DE" sz="1600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/>
              <a:t>i</a:t>
            </a:r>
            <a:r>
              <a:rPr lang="de-DE" sz="1600" dirty="0" smtClean="0"/>
              <a:t>m Lieferumfang enthalten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 smtClean="0"/>
              <a:t>Wechselintervall Membrane: 4 Jahre</a:t>
            </a:r>
          </a:p>
          <a:p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150185" y="1491994"/>
            <a:ext cx="1347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LMT 31404</a:t>
            </a:r>
          </a:p>
        </p:txBody>
      </p:sp>
      <p:sp>
        <p:nvSpPr>
          <p:cNvPr id="10" name="Rechteck 9"/>
          <p:cNvSpPr/>
          <p:nvPr/>
        </p:nvSpPr>
        <p:spPr>
          <a:xfrm>
            <a:off x="1002151" y="4499560"/>
            <a:ext cx="1347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LMT 31413</a:t>
            </a:r>
          </a:p>
        </p:txBody>
      </p:sp>
    </p:spTree>
    <p:extLst>
      <p:ext uri="{BB962C8B-B14F-4D97-AF65-F5344CB8AC3E}">
        <p14:creationId xmlns:p14="http://schemas.microsoft.com/office/powerpoint/2010/main" val="296361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/>
          <p:cNvGrpSpPr/>
          <p:nvPr/>
        </p:nvGrpSpPr>
        <p:grpSpPr>
          <a:xfrm>
            <a:off x="7599262" y="2449104"/>
            <a:ext cx="4404448" cy="3207735"/>
            <a:chOff x="553872" y="2259107"/>
            <a:chExt cx="4404448" cy="3207735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3872" y="2724231"/>
              <a:ext cx="4404448" cy="2742611"/>
            </a:xfrm>
            <a:prstGeom prst="rect">
              <a:avLst/>
            </a:prstGeom>
          </p:spPr>
        </p:pic>
        <p:sp>
          <p:nvSpPr>
            <p:cNvPr id="21" name="Gleichschenkliges Dreieck 20"/>
            <p:cNvSpPr/>
            <p:nvPr/>
          </p:nvSpPr>
          <p:spPr>
            <a:xfrm rot="9658006">
              <a:off x="1437251" y="2969745"/>
              <a:ext cx="286989" cy="926464"/>
            </a:xfrm>
            <a:prstGeom prst="triangl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1" name="Grafik 10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067" y="2259107"/>
              <a:ext cx="750622" cy="743418"/>
            </a:xfrm>
            <a:prstGeom prst="ellipse">
              <a:avLst/>
            </a:prstGeom>
            <a:blipFill dpi="0" rotWithShape="1">
              <a:blip r:embed="rId4"/>
              <a:srcRect/>
              <a:tile tx="0" ty="0" sx="100000" sy="100000" flip="none" algn="tl"/>
            </a:blipFill>
            <a:ln w="63500" cap="rnd">
              <a:solidFill>
                <a:srgbClr val="333333">
                  <a:alpha val="88000"/>
                </a:srgb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8" name="Inhaltsplatzhalter 3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 smtClean="0"/>
              <a:t>Überblick: Schnittstellen</a:t>
            </a:r>
            <a:endParaRPr lang="de-DE" sz="1800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646618" y="4359578"/>
            <a:ext cx="5616061" cy="1754326"/>
            <a:chOff x="483929" y="4529527"/>
            <a:chExt cx="5616061" cy="1754326"/>
          </a:xfrm>
        </p:grpSpPr>
        <p:sp>
          <p:nvSpPr>
            <p:cNvPr id="9" name="Textfeld 8"/>
            <p:cNvSpPr txBox="1"/>
            <p:nvPr/>
          </p:nvSpPr>
          <p:spPr>
            <a:xfrm>
              <a:off x="483929" y="4529527"/>
              <a:ext cx="178331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e-DE" b="1" dirty="0" smtClean="0"/>
                <a:t>SpO2-Modul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  <a:tabLst>
                  <a:tab pos="268288" algn="l"/>
                </a:tabLst>
              </a:pPr>
              <a:r>
                <a:rPr lang="de-DE" dirty="0" err="1" smtClean="0"/>
                <a:t>Xpod</a:t>
              </a:r>
              <a:r>
                <a:rPr lang="de-DE" dirty="0" smtClean="0"/>
                <a:t> </a:t>
              </a:r>
              <a:r>
                <a:rPr lang="de-DE" dirty="0" err="1" smtClean="0"/>
                <a:t>Nonin</a:t>
              </a:r>
              <a:r>
                <a:rPr lang="de-DE" dirty="0" smtClean="0"/>
                <a:t>:</a:t>
              </a:r>
            </a:p>
            <a:p>
              <a:pPr>
                <a:lnSpc>
                  <a:spcPct val="150000"/>
                </a:lnSpc>
                <a:tabLst>
                  <a:tab pos="268288" algn="l"/>
                </a:tabLst>
              </a:pPr>
              <a:r>
                <a:rPr lang="de-DE" dirty="0" smtClean="0"/>
                <a:t>	LMT </a:t>
              </a:r>
              <a:r>
                <a:rPr lang="de-DE" dirty="0"/>
                <a:t>31579</a:t>
              </a:r>
            </a:p>
            <a:p>
              <a:pPr>
                <a:lnSpc>
                  <a:spcPct val="150000"/>
                </a:lnSpc>
                <a:tabLst>
                  <a:tab pos="268288" algn="l"/>
                </a:tabLst>
              </a:pPr>
              <a:endParaRPr lang="de-DE" dirty="0" smtClean="0"/>
            </a:p>
          </p:txBody>
        </p:sp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05555" y="4919260"/>
              <a:ext cx="1894435" cy="1216372"/>
            </a:xfrm>
            <a:prstGeom prst="rect">
              <a:avLst/>
            </a:prstGeom>
          </p:spPr>
        </p:pic>
      </p:grpSp>
      <p:grpSp>
        <p:nvGrpSpPr>
          <p:cNvPr id="7" name="Gruppieren 6"/>
          <p:cNvGrpSpPr/>
          <p:nvPr/>
        </p:nvGrpSpPr>
        <p:grpSpPr>
          <a:xfrm>
            <a:off x="556629" y="1393052"/>
            <a:ext cx="6086216" cy="2585323"/>
            <a:chOff x="814767" y="1519421"/>
            <a:chExt cx="6086216" cy="2585323"/>
          </a:xfrm>
        </p:grpSpPr>
        <p:sp>
          <p:nvSpPr>
            <p:cNvPr id="10" name="Textfeld 9"/>
            <p:cNvSpPr txBox="1"/>
            <p:nvPr/>
          </p:nvSpPr>
          <p:spPr>
            <a:xfrm>
              <a:off x="814767" y="1519421"/>
              <a:ext cx="2996195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e-DE" b="1" dirty="0" smtClean="0"/>
                <a:t>SpO2-Sensoren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de-DE" dirty="0" err="1" smtClean="0"/>
                <a:t>Reusable</a:t>
              </a:r>
              <a:endParaRPr lang="de-DE" dirty="0" smtClean="0"/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de-DE" dirty="0" err="1" smtClean="0"/>
                <a:t>Softclip</a:t>
              </a:r>
              <a:endParaRPr lang="de-DE" dirty="0" smtClean="0"/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de-DE" dirty="0" smtClean="0"/>
                <a:t>Größen </a:t>
              </a:r>
              <a:r>
                <a:rPr lang="de-DE" dirty="0"/>
                <a:t>S: LMT </a:t>
              </a:r>
              <a:r>
                <a:rPr lang="de-DE" dirty="0" smtClean="0"/>
                <a:t>31580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de-DE" dirty="0" smtClean="0"/>
                <a:t>Größe </a:t>
              </a:r>
              <a:r>
                <a:rPr lang="de-DE" dirty="0"/>
                <a:t>M</a:t>
              </a:r>
              <a:r>
                <a:rPr lang="de-DE" dirty="0" smtClean="0"/>
                <a:t>: LMT </a:t>
              </a:r>
              <a:r>
                <a:rPr lang="de-DE" dirty="0"/>
                <a:t>31393</a:t>
              </a:r>
              <a:endParaRPr lang="de-DE" dirty="0" smtClean="0"/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de-DE" dirty="0" smtClean="0"/>
                <a:t>Größe L</a:t>
              </a:r>
              <a:r>
                <a:rPr lang="de-DE" dirty="0"/>
                <a:t>: LMT 31388</a:t>
              </a:r>
              <a:endParaRPr lang="de-DE" dirty="0" smtClean="0"/>
            </a:p>
          </p:txBody>
        </p:sp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67379" y="2164380"/>
              <a:ext cx="2133604" cy="13563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982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6557978" y="2476956"/>
            <a:ext cx="5235390" cy="3437884"/>
            <a:chOff x="2743198" y="1671998"/>
            <a:chExt cx="6670963" cy="4240427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43198" y="2057400"/>
              <a:ext cx="6670963" cy="3855025"/>
            </a:xfrm>
            <a:prstGeom prst="rect">
              <a:avLst/>
            </a:prstGeom>
          </p:spPr>
        </p:pic>
        <p:sp>
          <p:nvSpPr>
            <p:cNvPr id="9" name="Gleichschenkliges Dreieck 8"/>
            <p:cNvSpPr/>
            <p:nvPr/>
          </p:nvSpPr>
          <p:spPr>
            <a:xfrm rot="12331671">
              <a:off x="5398425" y="2258940"/>
              <a:ext cx="328082" cy="1460307"/>
            </a:xfrm>
            <a:prstGeom prst="triangle">
              <a:avLst>
                <a:gd name="adj" fmla="val 45492"/>
              </a:avLst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Gleichschenkliges Dreieck 7"/>
            <p:cNvSpPr/>
            <p:nvPr/>
          </p:nvSpPr>
          <p:spPr>
            <a:xfrm rot="11224035">
              <a:off x="4702834" y="2352502"/>
              <a:ext cx="328082" cy="1272734"/>
            </a:xfrm>
            <a:prstGeom prst="triangle">
              <a:avLst>
                <a:gd name="adj" fmla="val 45492"/>
              </a:avLst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5" name="Grafik 4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5785" y="1671998"/>
              <a:ext cx="798270" cy="770805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6" name="Grafik 5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6799" y="1671998"/>
              <a:ext cx="794391" cy="686739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10" name="Inhaltsplatzhalter 3"/>
          <p:cNvSpPr>
            <a:spLocks noGrp="1"/>
          </p:cNvSpPr>
          <p:nvPr>
            <p:ph idx="1"/>
          </p:nvPr>
        </p:nvSpPr>
        <p:spPr>
          <a:xfrm>
            <a:off x="400050" y="788822"/>
            <a:ext cx="4915412" cy="442464"/>
          </a:xfrm>
        </p:spPr>
        <p:txBody>
          <a:bodyPr>
            <a:normAutofit/>
          </a:bodyPr>
          <a:lstStyle/>
          <a:p>
            <a:r>
              <a:rPr lang="de-DE" sz="1800" dirty="0" smtClean="0"/>
              <a:t>Überblick</a:t>
            </a:r>
            <a:r>
              <a:rPr lang="de-DE" sz="1800" dirty="0"/>
              <a:t>: Schnittstellen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18017" y="2285708"/>
            <a:ext cx="411281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dirty="0" smtClean="0"/>
              <a:t>CO2 und </a:t>
            </a:r>
            <a:r>
              <a:rPr lang="de-DE" b="1" dirty="0" err="1" smtClean="0"/>
              <a:t>Neb</a:t>
            </a:r>
            <a:r>
              <a:rPr lang="de-DE" b="1" dirty="0" smtClean="0"/>
              <a:t>-Schnittstellen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 smtClean="0"/>
              <a:t>zur Markteinführung nicht belegt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68288" algn="l"/>
                <a:tab pos="358775" algn="l"/>
              </a:tabLst>
            </a:pPr>
            <a:r>
              <a:rPr lang="de-DE" dirty="0" smtClean="0"/>
              <a:t>weitere Informationen folgen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744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462" y="2097376"/>
            <a:ext cx="6180659" cy="438561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823928" y="1912710"/>
            <a:ext cx="3071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Filterklappe  </a:t>
            </a:r>
            <a:r>
              <a:rPr lang="de-DE" dirty="0" err="1"/>
              <a:t>lmt</a:t>
            </a:r>
            <a:r>
              <a:rPr lang="de-DE" dirty="0"/>
              <a:t> 31422</a:t>
            </a:r>
          </a:p>
        </p:txBody>
      </p:sp>
      <p:sp>
        <p:nvSpPr>
          <p:cNvPr id="6" name="Inhaltsplatzhalter 3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DE" sz="1800" dirty="0" smtClean="0"/>
              <a:t>Überblick</a:t>
            </a:r>
            <a:r>
              <a:rPr lang="de-DE" sz="1800" dirty="0"/>
              <a:t>: Gerätefilter</a:t>
            </a:r>
          </a:p>
        </p:txBody>
      </p:sp>
    </p:spTree>
    <p:extLst>
      <p:ext uri="{BB962C8B-B14F-4D97-AF65-F5344CB8AC3E}">
        <p14:creationId xmlns:p14="http://schemas.microsoft.com/office/powerpoint/2010/main" val="360890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832" y="2023488"/>
            <a:ext cx="6295527" cy="460356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23928" y="2023488"/>
            <a:ext cx="4491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Grobstaubfilter  wm </a:t>
            </a:r>
            <a:r>
              <a:rPr lang="de-DE" dirty="0" smtClean="0"/>
              <a:t>29928 </a:t>
            </a:r>
          </a:p>
          <a:p>
            <a:r>
              <a:rPr lang="de-DE" sz="1400" dirty="0" smtClean="0"/>
              <a:t>Wechselintervall: 6 Monate</a:t>
            </a:r>
            <a:endParaRPr lang="de-DE" sz="1400" dirty="0"/>
          </a:p>
        </p:txBody>
      </p:sp>
      <p:sp>
        <p:nvSpPr>
          <p:cNvPr id="6" name="Inhaltsplatzhalter 3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DE" sz="1800" dirty="0" smtClean="0"/>
              <a:t>Überblick</a:t>
            </a:r>
            <a:r>
              <a:rPr lang="de-DE" sz="1800" dirty="0"/>
              <a:t>: Gerätefilter</a:t>
            </a:r>
          </a:p>
        </p:txBody>
      </p:sp>
    </p:spTree>
    <p:extLst>
      <p:ext uri="{BB962C8B-B14F-4D97-AF65-F5344CB8AC3E}">
        <p14:creationId xmlns:p14="http://schemas.microsoft.com/office/powerpoint/2010/main" val="349909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462" y="1999382"/>
            <a:ext cx="6422622" cy="463454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23928" y="1999382"/>
            <a:ext cx="3382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Feinfilter  wm </a:t>
            </a:r>
            <a:r>
              <a:rPr lang="de-DE" dirty="0" smtClean="0"/>
              <a:t>29652</a:t>
            </a:r>
          </a:p>
          <a:p>
            <a:r>
              <a:rPr lang="de-DE" sz="1400" dirty="0"/>
              <a:t>Wechselintervall</a:t>
            </a:r>
            <a:r>
              <a:rPr lang="de-DE" sz="1400" dirty="0" smtClean="0"/>
              <a:t>: 1 Monat</a:t>
            </a:r>
            <a:endParaRPr lang="de-DE" sz="1400" dirty="0"/>
          </a:p>
        </p:txBody>
      </p:sp>
      <p:sp>
        <p:nvSpPr>
          <p:cNvPr id="6" name="Inhaltsplatzhalter 3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DE" sz="1800" dirty="0" smtClean="0"/>
              <a:t>Überblick</a:t>
            </a:r>
            <a:r>
              <a:rPr lang="de-DE" sz="1800" dirty="0"/>
              <a:t>: Gerätefilter</a:t>
            </a:r>
          </a:p>
        </p:txBody>
      </p:sp>
    </p:spTree>
    <p:extLst>
      <p:ext uri="{BB962C8B-B14F-4D97-AF65-F5344CB8AC3E}">
        <p14:creationId xmlns:p14="http://schemas.microsoft.com/office/powerpoint/2010/main" val="114415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854" y="1553653"/>
            <a:ext cx="5445146" cy="3441149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275182" y="1737242"/>
            <a:ext cx="3974165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/>
              <a:t>Sauerstoffmesszelle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Optional integriert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Kalibrierungsintervall: 6 Wochen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1.000.000- O2-Std.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 smtClean="0"/>
              <a:t>Halter (weiß) im Lieferumfang der </a:t>
            </a:r>
          </a:p>
          <a:p>
            <a:pPr>
              <a:lnSpc>
                <a:spcPct val="150000"/>
              </a:lnSpc>
              <a:tabLst>
                <a:tab pos="269875" algn="l"/>
              </a:tabLst>
            </a:pPr>
            <a:r>
              <a:rPr lang="de-DE" dirty="0"/>
              <a:t> </a:t>
            </a:r>
            <a:r>
              <a:rPr lang="de-DE" dirty="0" smtClean="0"/>
              <a:t>   	Messzelle enthalten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3841" y="1952414"/>
            <a:ext cx="1868518" cy="1354488"/>
          </a:xfrm>
          <a:prstGeom prst="rect">
            <a:avLst/>
          </a:prstGeom>
        </p:spPr>
      </p:pic>
      <p:sp>
        <p:nvSpPr>
          <p:cNvPr id="8" name="Inhaltsplatzhalter 3"/>
          <p:cNvSpPr>
            <a:spLocks noGrp="1"/>
          </p:cNvSpPr>
          <p:nvPr>
            <p:ph idx="1"/>
          </p:nvPr>
        </p:nvSpPr>
        <p:spPr>
          <a:xfrm>
            <a:off x="275182" y="788822"/>
            <a:ext cx="5040280" cy="442464"/>
          </a:xfrm>
        </p:spPr>
        <p:txBody>
          <a:bodyPr>
            <a:normAutofit/>
          </a:bodyPr>
          <a:lstStyle/>
          <a:p>
            <a:r>
              <a:rPr lang="de-DE" sz="1800" dirty="0"/>
              <a:t>Überblick: FiO2-Messung</a:t>
            </a:r>
          </a:p>
        </p:txBody>
      </p:sp>
      <p:sp>
        <p:nvSpPr>
          <p:cNvPr id="3" name="Rechteck 2"/>
          <p:cNvSpPr/>
          <p:nvPr/>
        </p:nvSpPr>
        <p:spPr>
          <a:xfrm>
            <a:off x="2688765" y="1737242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 smtClean="0"/>
              <a:t>lmt</a:t>
            </a:r>
            <a:r>
              <a:rPr lang="de-DE" dirty="0" smtClean="0"/>
              <a:t> </a:t>
            </a:r>
            <a:r>
              <a:rPr lang="de-DE" dirty="0"/>
              <a:t>31502</a:t>
            </a:r>
          </a:p>
        </p:txBody>
      </p:sp>
    </p:spTree>
    <p:extLst>
      <p:ext uri="{BB962C8B-B14F-4D97-AF65-F5344CB8AC3E}">
        <p14:creationId xmlns:p14="http://schemas.microsoft.com/office/powerpoint/2010/main" val="266874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/>
          <p:cNvSpPr txBox="1"/>
          <p:nvPr/>
        </p:nvSpPr>
        <p:spPr>
          <a:xfrm>
            <a:off x="833816" y="1426432"/>
            <a:ext cx="791573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400" b="1" dirty="0" smtClean="0"/>
              <a:t>LM</a:t>
            </a:r>
            <a:r>
              <a:rPr lang="de-DE" sz="1400" dirty="0" smtClean="0"/>
              <a:t>: LUISA ohne HFT-Modus: </a:t>
            </a:r>
            <a:r>
              <a:rPr lang="de-DE" sz="1400" b="1" dirty="0" err="1"/>
              <a:t>lmt</a:t>
            </a:r>
            <a:r>
              <a:rPr lang="de-DE" sz="1400" b="1" dirty="0"/>
              <a:t> </a:t>
            </a:r>
            <a:r>
              <a:rPr lang="de-DE" sz="1400" b="1" dirty="0" smtClean="0"/>
              <a:t>31400-1110</a:t>
            </a:r>
            <a:r>
              <a:rPr lang="de-DE" sz="1400" dirty="0" smtClean="0"/>
              <a:t> </a:t>
            </a:r>
          </a:p>
          <a:p>
            <a:pPr>
              <a:lnSpc>
                <a:spcPct val="150000"/>
              </a:lnSpc>
              <a:tabLst>
                <a:tab pos="268288" algn="l"/>
              </a:tabLst>
            </a:pPr>
            <a:r>
              <a:rPr lang="de-DE" sz="1400" dirty="0" smtClean="0"/>
              <a:t>	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400" b="1" dirty="0" smtClean="0">
                <a:solidFill>
                  <a:schemeClr val="bg1">
                    <a:lumMod val="75000"/>
                  </a:schemeClr>
                </a:solidFill>
              </a:rPr>
              <a:t>LMT</a:t>
            </a:r>
            <a:r>
              <a:rPr lang="de-DE" sz="1400" dirty="0" smtClean="0">
                <a:solidFill>
                  <a:schemeClr val="bg1">
                    <a:lumMod val="75000"/>
                  </a:schemeClr>
                </a:solidFill>
              </a:rPr>
              <a:t>: LUISA ohne HFT-Modus: </a:t>
            </a:r>
            <a:r>
              <a:rPr lang="de-DE" sz="1400" b="1" dirty="0" smtClean="0">
                <a:solidFill>
                  <a:schemeClr val="bg1">
                    <a:lumMod val="75000"/>
                  </a:schemeClr>
                </a:solidFill>
              </a:rPr>
              <a:t>LMT</a:t>
            </a:r>
            <a:r>
              <a:rPr lang="de-DE" sz="1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400" b="1" dirty="0" smtClean="0">
                <a:solidFill>
                  <a:schemeClr val="bg1">
                    <a:lumMod val="75000"/>
                  </a:schemeClr>
                </a:solidFill>
              </a:rPr>
              <a:t>31420-1110</a:t>
            </a:r>
            <a:endParaRPr lang="de-DE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DE" sz="1400" b="1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400" dirty="0" smtClean="0"/>
              <a:t>Schutztasche: </a:t>
            </a:r>
            <a:r>
              <a:rPr lang="de-DE" sz="1400" b="1" dirty="0" err="1"/>
              <a:t>lmt</a:t>
            </a:r>
            <a:r>
              <a:rPr lang="de-DE" sz="1400" b="1" dirty="0"/>
              <a:t> </a:t>
            </a:r>
            <a:r>
              <a:rPr lang="de-DE" sz="1400" b="1" dirty="0" smtClean="0"/>
              <a:t>31010</a:t>
            </a:r>
          </a:p>
          <a:p>
            <a:pPr>
              <a:lnSpc>
                <a:spcPct val="150000"/>
              </a:lnSpc>
            </a:pPr>
            <a:endParaRPr lang="de-DE" sz="1400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400" dirty="0" smtClean="0"/>
              <a:t>Zubehörbeutel: </a:t>
            </a:r>
            <a:r>
              <a:rPr lang="de-DE" sz="1400" b="1" dirty="0" err="1"/>
              <a:t>lmt</a:t>
            </a:r>
            <a:r>
              <a:rPr lang="de-DE" sz="1400" b="1" dirty="0"/>
              <a:t> </a:t>
            </a:r>
            <a:r>
              <a:rPr lang="de-DE" sz="1400" b="1" dirty="0" smtClean="0"/>
              <a:t>31440</a:t>
            </a:r>
          </a:p>
          <a:p>
            <a:pPr>
              <a:lnSpc>
                <a:spcPct val="150000"/>
              </a:lnSpc>
            </a:pPr>
            <a:endParaRPr lang="de-DE" sz="1400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400" dirty="0" smtClean="0"/>
              <a:t>Netzteil:</a:t>
            </a:r>
            <a:r>
              <a:rPr lang="de-DE" sz="1400" dirty="0" smtClean="0">
                <a:latin typeface="FrutigerLTPro-Light"/>
              </a:rPr>
              <a:t> </a:t>
            </a:r>
            <a:r>
              <a:rPr lang="de-DE" sz="1400" b="1" dirty="0" err="1"/>
              <a:t>lmt</a:t>
            </a:r>
            <a:r>
              <a:rPr lang="de-DE" sz="1400" b="1" dirty="0" smtClean="0">
                <a:latin typeface="FrutigerLTPro-Light"/>
              </a:rPr>
              <a:t> 31569</a:t>
            </a:r>
          </a:p>
          <a:p>
            <a:pPr>
              <a:lnSpc>
                <a:spcPct val="150000"/>
              </a:lnSpc>
            </a:pPr>
            <a:endParaRPr lang="de-DE" sz="14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400" dirty="0" smtClean="0">
                <a:latin typeface="FrutigerLTPro-Light"/>
              </a:rPr>
              <a:t>Netzanschlussleitung (Stromkabel): </a:t>
            </a:r>
            <a:r>
              <a:rPr lang="de-DE" sz="1400" b="1" dirty="0" err="1"/>
              <a:t>lmt</a:t>
            </a:r>
            <a:r>
              <a:rPr lang="de-DE" sz="1400" b="1" dirty="0" smtClean="0">
                <a:latin typeface="FrutigerLTPro-Light"/>
              </a:rPr>
              <a:t> 24177</a:t>
            </a:r>
            <a:endParaRPr lang="de-DE" sz="1400" b="1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DE" sz="1400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400" dirty="0" smtClean="0"/>
              <a:t>Sauerstoff-Anschlusstülle: </a:t>
            </a:r>
            <a:r>
              <a:rPr lang="de-DE" sz="1400" b="1" dirty="0" err="1"/>
              <a:t>lmt</a:t>
            </a:r>
            <a:r>
              <a:rPr lang="de-DE" sz="1400" b="1" dirty="0"/>
              <a:t> </a:t>
            </a:r>
            <a:r>
              <a:rPr lang="de-DE" sz="1400" b="1" dirty="0" smtClean="0"/>
              <a:t>30669</a:t>
            </a:r>
            <a:endParaRPr lang="de-DE" sz="1400" b="1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1800" dirty="0" smtClean="0"/>
              <a:t>Lieferumfang Varianten DE</a:t>
            </a:r>
            <a:endParaRPr lang="de-DE" sz="18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8372" y="1335169"/>
            <a:ext cx="918313" cy="56716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953" y="2613327"/>
            <a:ext cx="792921" cy="572154"/>
          </a:xfrm>
          <a:prstGeom prst="rect">
            <a:avLst/>
          </a:prstGeom>
        </p:spPr>
      </p:pic>
      <p:pic>
        <p:nvPicPr>
          <p:cNvPr id="9" name="Grafik 8" descr="\\wm006\org\BU Homecare\04_Marketing\05_MarCom\Bilddatenbank\Beatmung\Abbildungen_Geraete\LUISA\LUISA_Zubehoer_08-2020\LUISA_Zubehoer_100dpi_png\Zubehoerbeutel_1_31440_100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47" y="3245627"/>
            <a:ext cx="717132" cy="690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2384" y="5124919"/>
            <a:ext cx="506490" cy="46688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4799" y="1396239"/>
            <a:ext cx="567780" cy="44435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7469" y="4125093"/>
            <a:ext cx="1103650" cy="50819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93369" y="4016838"/>
            <a:ext cx="532004" cy="74783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11669" y="2181580"/>
            <a:ext cx="541048" cy="38054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69993" y="2856598"/>
            <a:ext cx="451907" cy="46446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32955" y="3444554"/>
            <a:ext cx="603981" cy="472681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6976031" y="1358983"/>
            <a:ext cx="4272658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400" dirty="0" smtClean="0"/>
              <a:t>USB-Stick:</a:t>
            </a:r>
            <a:r>
              <a:rPr lang="de-DE" dirty="0" smtClean="0"/>
              <a:t> </a:t>
            </a:r>
            <a:r>
              <a:rPr lang="de-DE" sz="1400" b="1" dirty="0" err="1"/>
              <a:t>lmt</a:t>
            </a:r>
            <a:r>
              <a:rPr lang="de-DE" sz="1400" b="1" dirty="0"/>
              <a:t> 31414</a:t>
            </a:r>
            <a:endParaRPr lang="de-DE" sz="1400" b="1" dirty="0" smtClean="0"/>
          </a:p>
          <a:p>
            <a:pPr>
              <a:lnSpc>
                <a:spcPct val="150000"/>
              </a:lnSpc>
            </a:pPr>
            <a:endParaRPr lang="de-DE" sz="14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400" dirty="0"/>
              <a:t>Einschlauch-Ventilsystem, </a:t>
            </a:r>
            <a:r>
              <a:rPr lang="de-DE" sz="1400" dirty="0" smtClean="0"/>
              <a:t>22mm:</a:t>
            </a:r>
            <a:r>
              <a:rPr lang="de-DE" dirty="0" smtClean="0"/>
              <a:t> </a:t>
            </a:r>
            <a:r>
              <a:rPr lang="de-DE" sz="1400" b="1" dirty="0" err="1"/>
              <a:t>lmt</a:t>
            </a:r>
            <a:r>
              <a:rPr lang="de-DE" sz="1400" b="1" dirty="0"/>
              <a:t> 31382</a:t>
            </a:r>
            <a:endParaRPr lang="de-DE" sz="1400" b="1" dirty="0" smtClean="0"/>
          </a:p>
          <a:p>
            <a:pPr>
              <a:lnSpc>
                <a:spcPct val="150000"/>
              </a:lnSpc>
            </a:pPr>
            <a:endParaRPr lang="de-DE" sz="14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400" dirty="0"/>
              <a:t>Set, 12 </a:t>
            </a:r>
            <a:r>
              <a:rPr lang="de-DE" sz="1400" dirty="0" smtClean="0"/>
              <a:t>Feinfilter: </a:t>
            </a:r>
            <a:r>
              <a:rPr lang="nn-NO" sz="1400" b="1" dirty="0" smtClean="0">
                <a:latin typeface="FrutigerLTPro-Light"/>
              </a:rPr>
              <a:t>wm 29652</a:t>
            </a:r>
            <a:endParaRPr lang="de-DE" sz="1400" b="1" dirty="0" smtClean="0"/>
          </a:p>
          <a:p>
            <a:pPr>
              <a:lnSpc>
                <a:spcPct val="150000"/>
              </a:lnSpc>
            </a:pPr>
            <a:endParaRPr lang="de-DE" sz="14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400" dirty="0"/>
              <a:t>Set, 2 </a:t>
            </a:r>
            <a:r>
              <a:rPr lang="de-DE" sz="1400" dirty="0" smtClean="0"/>
              <a:t>Grobstaubfilter: </a:t>
            </a:r>
            <a:r>
              <a:rPr lang="de-DE" sz="1400" b="1" dirty="0" smtClean="0">
                <a:latin typeface="FrutigerLTPro-Light"/>
              </a:rPr>
              <a:t>wm </a:t>
            </a:r>
            <a:r>
              <a:rPr lang="de-DE" sz="1400" b="1" dirty="0">
                <a:latin typeface="FrutigerLTPro-Light"/>
              </a:rPr>
              <a:t>29928</a:t>
            </a:r>
            <a:endParaRPr lang="de-DE" sz="1400" b="1" dirty="0" smtClean="0"/>
          </a:p>
          <a:p>
            <a:pPr>
              <a:lnSpc>
                <a:spcPct val="150000"/>
              </a:lnSpc>
            </a:pPr>
            <a:endParaRPr lang="de-DE" sz="14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400" dirty="0" smtClean="0"/>
              <a:t>Gebrauchsanweisung:</a:t>
            </a:r>
            <a:r>
              <a:rPr lang="de-DE" dirty="0" smtClean="0"/>
              <a:t> </a:t>
            </a:r>
            <a:r>
              <a:rPr lang="de-DE" sz="1400" b="1" dirty="0" err="1"/>
              <a:t>lmt</a:t>
            </a:r>
            <a:r>
              <a:rPr lang="de-DE" sz="1400" b="1" dirty="0"/>
              <a:t> 68650</a:t>
            </a:r>
            <a:endParaRPr lang="de-DE" sz="1400" b="1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DE" sz="14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400" dirty="0" smtClean="0"/>
              <a:t>Prüfprotokoll, Patientenpass, …</a:t>
            </a:r>
            <a:endParaRPr lang="de-DE" sz="1400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688" y="1992302"/>
            <a:ext cx="918313" cy="56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4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873" y="1715355"/>
            <a:ext cx="6021654" cy="3864644"/>
          </a:xfrm>
          <a:prstGeom prst="rect">
            <a:avLst/>
          </a:prstGeom>
        </p:spPr>
      </p:pic>
      <p:sp>
        <p:nvSpPr>
          <p:cNvPr id="5" name="Inhaltsplatzhalter 3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Überblick: FiO2-Messung</a:t>
            </a:r>
          </a:p>
        </p:txBody>
      </p:sp>
    </p:spTree>
    <p:extLst>
      <p:ext uri="{BB962C8B-B14F-4D97-AF65-F5344CB8AC3E}">
        <p14:creationId xmlns:p14="http://schemas.microsoft.com/office/powerpoint/2010/main" val="15654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581" y="1589809"/>
            <a:ext cx="6089119" cy="4580910"/>
          </a:xfrm>
          <a:prstGeom prst="rect">
            <a:avLst/>
          </a:prstGeom>
        </p:spPr>
      </p:pic>
      <p:sp>
        <p:nvSpPr>
          <p:cNvPr id="5" name="Inhaltsplatzhalter 3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Überblick: FiO2-Messung</a:t>
            </a:r>
          </a:p>
        </p:txBody>
      </p:sp>
    </p:spTree>
    <p:extLst>
      <p:ext uri="{BB962C8B-B14F-4D97-AF65-F5344CB8AC3E}">
        <p14:creationId xmlns:p14="http://schemas.microsoft.com/office/powerpoint/2010/main" val="46500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281" y="1442721"/>
            <a:ext cx="6192983" cy="4609815"/>
          </a:xfrm>
          <a:prstGeom prst="rect">
            <a:avLst/>
          </a:prstGeom>
        </p:spPr>
      </p:pic>
      <p:sp>
        <p:nvSpPr>
          <p:cNvPr id="5" name="Inhaltsplatzhalter 3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Überblick: FiO2-Messung</a:t>
            </a:r>
          </a:p>
        </p:txBody>
      </p:sp>
    </p:spTree>
    <p:extLst>
      <p:ext uri="{BB962C8B-B14F-4D97-AF65-F5344CB8AC3E}">
        <p14:creationId xmlns:p14="http://schemas.microsoft.com/office/powerpoint/2010/main" val="114752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266" y="1484743"/>
            <a:ext cx="6227699" cy="4573157"/>
          </a:xfrm>
          <a:prstGeom prst="rect">
            <a:avLst/>
          </a:prstGeom>
        </p:spPr>
      </p:pic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Überblick: FiO2-Messung</a:t>
            </a:r>
          </a:p>
        </p:txBody>
      </p:sp>
    </p:spTree>
    <p:extLst>
      <p:ext uri="{BB962C8B-B14F-4D97-AF65-F5344CB8AC3E}">
        <p14:creationId xmlns:p14="http://schemas.microsoft.com/office/powerpoint/2010/main" val="98411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342" y="1542320"/>
            <a:ext cx="6136464" cy="4235025"/>
          </a:xfrm>
          <a:prstGeom prst="rect">
            <a:avLst/>
          </a:prstGeom>
        </p:spPr>
      </p:pic>
      <p:sp>
        <p:nvSpPr>
          <p:cNvPr id="5" name="Inhaltsplatzhalter 3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Überblick: FiO2-Messung</a:t>
            </a:r>
          </a:p>
        </p:txBody>
      </p:sp>
    </p:spTree>
    <p:extLst>
      <p:ext uri="{BB962C8B-B14F-4D97-AF65-F5344CB8AC3E}">
        <p14:creationId xmlns:p14="http://schemas.microsoft.com/office/powerpoint/2010/main" val="338745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595" y="1541003"/>
            <a:ext cx="5786550" cy="4311677"/>
          </a:xfrm>
          <a:prstGeom prst="rect">
            <a:avLst/>
          </a:prstGeom>
        </p:spPr>
      </p:pic>
      <p:sp>
        <p:nvSpPr>
          <p:cNvPr id="5" name="Inhaltsplatzhalter 3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Überblick: FiO2-Messung</a:t>
            </a:r>
          </a:p>
        </p:txBody>
      </p:sp>
    </p:spTree>
    <p:extLst>
      <p:ext uri="{BB962C8B-B14F-4D97-AF65-F5344CB8AC3E}">
        <p14:creationId xmlns:p14="http://schemas.microsoft.com/office/powerpoint/2010/main" val="103740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936" y="1620458"/>
            <a:ext cx="7050419" cy="4394785"/>
          </a:xfrm>
          <a:prstGeom prst="rect">
            <a:avLst/>
          </a:prstGeom>
        </p:spPr>
      </p:pic>
      <p:sp>
        <p:nvSpPr>
          <p:cNvPr id="5" name="Inhaltsplatzhalter 3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Überblick: FiO2-Messung</a:t>
            </a:r>
          </a:p>
        </p:txBody>
      </p:sp>
    </p:spTree>
    <p:extLst>
      <p:ext uri="{BB962C8B-B14F-4D97-AF65-F5344CB8AC3E}">
        <p14:creationId xmlns:p14="http://schemas.microsoft.com/office/powerpoint/2010/main" val="230172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1800" dirty="0"/>
              <a:t>Display und Konzept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7990" y="1818328"/>
            <a:ext cx="6241920" cy="38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6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842682" y="6341543"/>
            <a:ext cx="2038140" cy="5164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097" y="2061883"/>
            <a:ext cx="7659720" cy="4796118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10787569" y="2164200"/>
            <a:ext cx="1704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de-DE" dirty="0"/>
              <a:t>Statuszeile</a:t>
            </a:r>
          </a:p>
        </p:txBody>
      </p:sp>
      <p:sp>
        <p:nvSpPr>
          <p:cNvPr id="6" name="Inhaltsplatzhalter 1"/>
          <p:cNvSpPr>
            <a:spLocks noGrp="1"/>
          </p:cNvSpPr>
          <p:nvPr>
            <p:ph idx="1"/>
          </p:nvPr>
        </p:nvSpPr>
        <p:spPr>
          <a:xfrm>
            <a:off x="255330" y="794166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 smtClean="0"/>
              <a:t>Display und Konzept</a:t>
            </a:r>
            <a:endParaRPr lang="de-DE" sz="1800" dirty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9880659" y="2566087"/>
            <a:ext cx="1476492" cy="3172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/>
        </p:nvCxnSpPr>
        <p:spPr>
          <a:xfrm>
            <a:off x="9880659" y="2089436"/>
            <a:ext cx="1476492" cy="3172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>
            <a:off x="9448659" y="6185587"/>
            <a:ext cx="1476492" cy="3172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/>
        </p:nvCxnSpPr>
        <p:spPr>
          <a:xfrm>
            <a:off x="9448659" y="2726909"/>
            <a:ext cx="1476492" cy="3172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flipH="1">
            <a:off x="10789801" y="2747504"/>
            <a:ext cx="6350" cy="3438083"/>
          </a:xfrm>
          <a:prstGeom prst="straightConnector1">
            <a:avLst/>
          </a:prstGeom>
          <a:ln w="31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10787569" y="3891953"/>
            <a:ext cx="1139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Menü</a:t>
            </a:r>
          </a:p>
        </p:txBody>
      </p:sp>
      <p:cxnSp>
        <p:nvCxnSpPr>
          <p:cNvPr id="26" name="Gerader Verbinder 25"/>
          <p:cNvCxnSpPr/>
          <p:nvPr/>
        </p:nvCxnSpPr>
        <p:spPr>
          <a:xfrm>
            <a:off x="1888659" y="6341543"/>
            <a:ext cx="1476492" cy="3172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/>
          <p:cNvCxnSpPr/>
          <p:nvPr/>
        </p:nvCxnSpPr>
        <p:spPr>
          <a:xfrm>
            <a:off x="1888659" y="3144175"/>
            <a:ext cx="1476492" cy="3172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>
            <a:off x="2007102" y="3150886"/>
            <a:ext cx="0" cy="3190657"/>
          </a:xfrm>
          <a:prstGeom prst="straightConnector1">
            <a:avLst/>
          </a:prstGeom>
          <a:ln w="31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/>
          <p:nvPr/>
        </p:nvSpPr>
        <p:spPr>
          <a:xfrm>
            <a:off x="632892" y="4057955"/>
            <a:ext cx="1475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Messwerte</a:t>
            </a:r>
            <a:endParaRPr lang="de-DE" b="1" dirty="0"/>
          </a:p>
        </p:txBody>
      </p:sp>
      <p:sp>
        <p:nvSpPr>
          <p:cNvPr id="2" name="Textfeld 1"/>
          <p:cNvSpPr txBox="1"/>
          <p:nvPr/>
        </p:nvSpPr>
        <p:spPr>
          <a:xfrm rot="16200000">
            <a:off x="2182722" y="1453794"/>
            <a:ext cx="11422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latin typeface="Verdana" panose="020B0604030504040204" pitchFamily="34" charset="0"/>
                <a:ea typeface="Verdana" panose="020B0604030504040204" pitchFamily="34" charset="0"/>
              </a:rPr>
              <a:t>Menü offen</a:t>
            </a:r>
            <a:endParaRPr lang="de-DE" sz="10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 rot="16200000">
            <a:off x="2653931" y="1462307"/>
            <a:ext cx="11422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Trigg</a:t>
            </a:r>
            <a:r>
              <a:rPr lang="de-DE" sz="1050" dirty="0" smtClean="0">
                <a:latin typeface="Verdana" panose="020B0604030504040204" pitchFamily="34" charset="0"/>
                <a:ea typeface="Verdana" panose="020B0604030504040204" pitchFamily="34" charset="0"/>
              </a:rPr>
              <a:t> masch.</a:t>
            </a:r>
            <a:endParaRPr lang="de-DE" sz="10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 rot="16200000">
            <a:off x="3173848" y="1492302"/>
            <a:ext cx="11422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latin typeface="Verdana" panose="020B0604030504040204" pitchFamily="34" charset="0"/>
                <a:ea typeface="Verdana" panose="020B0604030504040204" pitchFamily="34" charset="0"/>
              </a:rPr>
              <a:t>Erwachsener</a:t>
            </a:r>
            <a:endParaRPr lang="de-DE" sz="10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 rot="16200000">
            <a:off x="3670324" y="1453795"/>
            <a:ext cx="11422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latin typeface="Verdana" panose="020B0604030504040204" pitchFamily="34" charset="0"/>
                <a:ea typeface="Verdana" panose="020B0604030504040204" pitchFamily="34" charset="0"/>
              </a:rPr>
              <a:t>Ventilsystem</a:t>
            </a:r>
            <a:endParaRPr lang="de-DE" sz="10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 rot="16200000">
            <a:off x="4323767" y="1079952"/>
            <a:ext cx="114228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latin typeface="Verdana" panose="020B0604030504040204" pitchFamily="34" charset="0"/>
                <a:ea typeface="Verdana" panose="020B0604030504040204" pitchFamily="34" charset="0"/>
              </a:rPr>
              <a:t>1 Akku on </a:t>
            </a:r>
            <a:r>
              <a:rPr lang="de-DE" sz="105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board</a:t>
            </a:r>
            <a:endParaRPr lang="de-DE" sz="105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DE" sz="105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DE" sz="1050" dirty="0" smtClean="0">
                <a:latin typeface="Verdana" panose="020B0604030504040204" pitchFamily="34" charset="0"/>
                <a:ea typeface="Verdana" panose="020B0604030504040204" pitchFamily="34" charset="0"/>
              </a:rPr>
              <a:t>Anzeige Restkapazität</a:t>
            </a:r>
            <a:endParaRPr lang="de-DE" sz="10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 rot="16200000">
            <a:off x="5078919" y="1429927"/>
            <a:ext cx="11422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>
                <a:latin typeface="Verdana" panose="020B0604030504040204" pitchFamily="34" charset="0"/>
                <a:ea typeface="Verdana" panose="020B0604030504040204" pitchFamily="34" charset="0"/>
              </a:rPr>
              <a:t>Fehlermeldung</a:t>
            </a:r>
            <a:endParaRPr lang="de-DE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1" name="Textfeld 30"/>
          <p:cNvSpPr txBox="1"/>
          <p:nvPr/>
        </p:nvSpPr>
        <p:spPr>
          <a:xfrm rot="16200000">
            <a:off x="8113184" y="1310546"/>
            <a:ext cx="11422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latin typeface="Verdana" panose="020B0604030504040204" pitchFamily="34" charset="0"/>
                <a:ea typeface="Verdana" panose="020B0604030504040204" pitchFamily="34" charset="0"/>
              </a:rPr>
              <a:t>Datum Uhrzeit</a:t>
            </a:r>
            <a:endParaRPr lang="de-DE" sz="10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 rot="16200000">
            <a:off x="9098563" y="1361659"/>
            <a:ext cx="11422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latin typeface="Verdana" panose="020B0604030504040204" pitchFamily="34" charset="0"/>
                <a:ea typeface="Verdana" panose="020B0604030504040204" pitchFamily="34" charset="0"/>
              </a:rPr>
              <a:t>Alarm unterdrückt</a:t>
            </a:r>
            <a:endParaRPr lang="de-DE" sz="10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0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0000" y="1548000"/>
            <a:ext cx="7668000" cy="479250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9655" y="1428499"/>
            <a:ext cx="733425" cy="752475"/>
          </a:xfrm>
          <a:prstGeom prst="rect">
            <a:avLst/>
          </a:prstGeom>
        </p:spPr>
      </p:pic>
      <p:sp>
        <p:nvSpPr>
          <p:cNvPr id="6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1800" dirty="0" smtClean="0"/>
              <a:t>Display und Konzept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41430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DE" sz="1800" dirty="0" smtClean="0"/>
              <a:t>Überblick</a:t>
            </a:r>
            <a:endParaRPr lang="de-DE" sz="18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246" y="1693638"/>
            <a:ext cx="5065245" cy="312837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176191" y="2904326"/>
            <a:ext cx="21844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b="1" dirty="0" smtClean="0"/>
              <a:t>Taster 1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 smtClean="0"/>
              <a:t>An/Aus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 smtClean="0"/>
              <a:t>Beatmung starten/</a:t>
            </a:r>
          </a:p>
          <a:p>
            <a:pPr>
              <a:lnSpc>
                <a:spcPct val="150000"/>
              </a:lnSpc>
              <a:tabLst>
                <a:tab pos="268288" algn="l"/>
              </a:tabLst>
            </a:pPr>
            <a:r>
              <a:rPr lang="de-DE" sz="1600" dirty="0" smtClean="0"/>
              <a:t>    	stoppen</a:t>
            </a:r>
            <a:endParaRPr lang="de-DE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8902154" y="4118383"/>
            <a:ext cx="2439226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b="1" dirty="0" smtClean="0"/>
              <a:t>Taster 2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 smtClean="0"/>
              <a:t>Alarm-Quittierung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 err="1" smtClean="0"/>
              <a:t>Pre</a:t>
            </a:r>
            <a:r>
              <a:rPr lang="de-DE" sz="1600" dirty="0" smtClean="0"/>
              <a:t>-Mute-Funktion</a:t>
            </a:r>
            <a:endParaRPr lang="de-DE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8830848" y="2223282"/>
            <a:ext cx="2581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b="1" dirty="0"/>
              <a:t>10“ Touch </a:t>
            </a:r>
            <a:r>
              <a:rPr lang="de-DE" b="1" dirty="0" smtClean="0"/>
              <a:t>Display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 smtClean="0"/>
              <a:t>3,8 Kg</a:t>
            </a:r>
          </a:p>
        </p:txBody>
      </p:sp>
      <p:cxnSp>
        <p:nvCxnSpPr>
          <p:cNvPr id="3" name="Gerader Verbinder 2"/>
          <p:cNvCxnSpPr/>
          <p:nvPr/>
        </p:nvCxnSpPr>
        <p:spPr>
          <a:xfrm>
            <a:off x="2196353" y="3146612"/>
            <a:ext cx="1389529" cy="1434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29" y="3980322"/>
            <a:ext cx="2529284" cy="27612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29" y="2178485"/>
            <a:ext cx="2529284" cy="2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7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5424" y="1558951"/>
            <a:ext cx="7677151" cy="4781550"/>
          </a:xfrm>
          <a:prstGeom prst="rect">
            <a:avLst/>
          </a:prstGeom>
        </p:spPr>
      </p:pic>
      <p:sp>
        <p:nvSpPr>
          <p:cNvPr id="7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 smtClean="0"/>
              <a:t>Display und Konzept</a:t>
            </a:r>
            <a:endParaRPr lang="de-DE" sz="1800" dirty="0"/>
          </a:p>
        </p:txBody>
      </p:sp>
      <p:cxnSp>
        <p:nvCxnSpPr>
          <p:cNvPr id="4" name="Gerader Verbinder 3"/>
          <p:cNvCxnSpPr/>
          <p:nvPr/>
        </p:nvCxnSpPr>
        <p:spPr>
          <a:xfrm>
            <a:off x="1440423" y="6027779"/>
            <a:ext cx="1476492" cy="3172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/>
          <p:cNvCxnSpPr/>
          <p:nvPr/>
        </p:nvCxnSpPr>
        <p:spPr>
          <a:xfrm>
            <a:off x="1440423" y="2830411"/>
            <a:ext cx="1476492" cy="3172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>
            <a:off x="1558866" y="2837122"/>
            <a:ext cx="0" cy="3190657"/>
          </a:xfrm>
          <a:prstGeom prst="straightConnector1">
            <a:avLst/>
          </a:prstGeom>
          <a:ln w="31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247410" y="4052611"/>
            <a:ext cx="1475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Messwerte</a:t>
            </a:r>
            <a:endParaRPr lang="de-DE" b="1" dirty="0"/>
          </a:p>
        </p:txBody>
      </p:sp>
      <p:cxnSp>
        <p:nvCxnSpPr>
          <p:cNvPr id="10" name="Gerader Verbinder 9"/>
          <p:cNvCxnSpPr/>
          <p:nvPr/>
        </p:nvCxnSpPr>
        <p:spPr>
          <a:xfrm>
            <a:off x="9087990" y="5683564"/>
            <a:ext cx="1476492" cy="3172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>
            <a:off x="9087990" y="2224886"/>
            <a:ext cx="1476492" cy="3172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H="1">
            <a:off x="10429132" y="2245481"/>
            <a:ext cx="6350" cy="3438083"/>
          </a:xfrm>
          <a:prstGeom prst="straightConnector1">
            <a:avLst/>
          </a:prstGeom>
          <a:ln w="31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10426900" y="3389930"/>
            <a:ext cx="1139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Menü</a:t>
            </a:r>
          </a:p>
        </p:txBody>
      </p:sp>
    </p:spTree>
    <p:extLst>
      <p:ext uri="{BB962C8B-B14F-4D97-AF65-F5344CB8AC3E}">
        <p14:creationId xmlns:p14="http://schemas.microsoft.com/office/powerpoint/2010/main" val="204042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405" y="1654773"/>
            <a:ext cx="9730015" cy="4761096"/>
          </a:xfrm>
          <a:prstGeom prst="rect">
            <a:avLst/>
          </a:prstGeom>
          <a:blipFill dpi="0" rotWithShape="1">
            <a:blip r:embed="rId4">
              <a:lum bright="70000" contrast="-70000"/>
            </a:blip>
            <a:srcRect/>
            <a:tile tx="0" ty="0" sx="100000" sy="100000" flip="none" algn="tl"/>
          </a:blipFill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405" y="1509280"/>
            <a:ext cx="9730015" cy="658422"/>
          </a:xfrm>
          <a:prstGeom prst="rect">
            <a:avLst/>
          </a:prstGeom>
        </p:spPr>
      </p:pic>
      <p:grpSp>
        <p:nvGrpSpPr>
          <p:cNvPr id="6" name="Gruppieren 5"/>
          <p:cNvGrpSpPr/>
          <p:nvPr/>
        </p:nvGrpSpPr>
        <p:grpSpPr>
          <a:xfrm>
            <a:off x="288259" y="2799193"/>
            <a:ext cx="2511222" cy="695325"/>
            <a:chOff x="8866419" y="1673749"/>
            <a:chExt cx="2511222" cy="695325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66419" y="1673749"/>
              <a:ext cx="744292" cy="695325"/>
            </a:xfrm>
            <a:prstGeom prst="rect">
              <a:avLst/>
            </a:prstGeom>
          </p:spPr>
        </p:pic>
        <p:sp>
          <p:nvSpPr>
            <p:cNvPr id="9" name="Textfeld 8"/>
            <p:cNvSpPr txBox="1"/>
            <p:nvPr/>
          </p:nvSpPr>
          <p:spPr>
            <a:xfrm>
              <a:off x="9604072" y="1890606"/>
              <a:ext cx="17735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/>
                <a:t>Inspiration</a:t>
              </a:r>
              <a:endParaRPr lang="de-DE" sz="1400" dirty="0"/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288259" y="3603864"/>
            <a:ext cx="2511223" cy="695325"/>
            <a:chOff x="8866419" y="1673749"/>
            <a:chExt cx="2511223" cy="695325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66419" y="1673749"/>
              <a:ext cx="744292" cy="695325"/>
            </a:xfrm>
            <a:prstGeom prst="rect">
              <a:avLst/>
            </a:prstGeom>
          </p:spPr>
        </p:pic>
        <p:sp>
          <p:nvSpPr>
            <p:cNvPr id="12" name="Textfeld 11"/>
            <p:cNvSpPr txBox="1"/>
            <p:nvPr/>
          </p:nvSpPr>
          <p:spPr>
            <a:xfrm>
              <a:off x="9604073" y="1890606"/>
              <a:ext cx="17735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/>
                <a:t>Exspiration</a:t>
              </a:r>
              <a:endParaRPr lang="de-DE" sz="1400" dirty="0"/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2102369" y="2793363"/>
            <a:ext cx="2531384" cy="695325"/>
            <a:chOff x="8574525" y="3411167"/>
            <a:chExt cx="2531384" cy="695325"/>
          </a:xfrm>
        </p:grpSpPr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74525" y="3411167"/>
              <a:ext cx="752475" cy="695325"/>
            </a:xfrm>
            <a:prstGeom prst="rect">
              <a:avLst/>
            </a:prstGeom>
          </p:spPr>
        </p:pic>
        <p:sp>
          <p:nvSpPr>
            <p:cNvPr id="15" name="Textfeld 14"/>
            <p:cNvSpPr txBox="1"/>
            <p:nvPr/>
          </p:nvSpPr>
          <p:spPr>
            <a:xfrm>
              <a:off x="9332340" y="3659639"/>
              <a:ext cx="17735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/>
                <a:t>Erwachsener</a:t>
              </a:r>
              <a:r>
                <a:rPr lang="de-DE" sz="1100" dirty="0" smtClean="0"/>
                <a:t> </a:t>
              </a:r>
            </a:p>
          </p:txBody>
        </p:sp>
      </p:grpSp>
      <p:grpSp>
        <p:nvGrpSpPr>
          <p:cNvPr id="16" name="Gruppieren 15"/>
          <p:cNvGrpSpPr/>
          <p:nvPr/>
        </p:nvGrpSpPr>
        <p:grpSpPr>
          <a:xfrm>
            <a:off x="2087452" y="3676171"/>
            <a:ext cx="2564411" cy="644979"/>
            <a:chOff x="8511984" y="4306302"/>
            <a:chExt cx="2564411" cy="644979"/>
          </a:xfrm>
        </p:grpSpPr>
        <p:sp>
          <p:nvSpPr>
            <p:cNvPr id="17" name="Textfeld 16"/>
            <p:cNvSpPr txBox="1"/>
            <p:nvPr/>
          </p:nvSpPr>
          <p:spPr>
            <a:xfrm>
              <a:off x="9302826" y="4477964"/>
              <a:ext cx="17735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/>
                <a:t>Kind </a:t>
              </a:r>
            </a:p>
          </p:txBody>
        </p:sp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11984" y="4306302"/>
              <a:ext cx="752476" cy="644979"/>
            </a:xfrm>
            <a:prstGeom prst="rect">
              <a:avLst/>
            </a:prstGeom>
          </p:spPr>
        </p:pic>
      </p:grpSp>
      <p:grpSp>
        <p:nvGrpSpPr>
          <p:cNvPr id="19" name="Gruppieren 18"/>
          <p:cNvGrpSpPr/>
          <p:nvPr/>
        </p:nvGrpSpPr>
        <p:grpSpPr>
          <a:xfrm>
            <a:off x="4129251" y="2793379"/>
            <a:ext cx="2378810" cy="703986"/>
            <a:chOff x="8551385" y="1673749"/>
            <a:chExt cx="2378810" cy="703986"/>
          </a:xfrm>
        </p:grpSpPr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551385" y="1673749"/>
              <a:ext cx="723542" cy="703986"/>
            </a:xfrm>
            <a:prstGeom prst="rect">
              <a:avLst/>
            </a:prstGeom>
          </p:spPr>
        </p:pic>
        <p:sp>
          <p:nvSpPr>
            <p:cNvPr id="21" name="Textfeld 20"/>
            <p:cNvSpPr txBox="1"/>
            <p:nvPr/>
          </p:nvSpPr>
          <p:spPr>
            <a:xfrm>
              <a:off x="9316936" y="1900711"/>
              <a:ext cx="16132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/>
                <a:t>Leckageschlauch</a:t>
              </a:r>
              <a:endParaRPr lang="de-DE" sz="1400" dirty="0"/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4147178" y="3687659"/>
            <a:ext cx="2563671" cy="695325"/>
            <a:chOff x="8569133" y="1673749"/>
            <a:chExt cx="2563671" cy="695325"/>
          </a:xfrm>
        </p:grpSpPr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69133" y="1673749"/>
              <a:ext cx="742950" cy="695325"/>
            </a:xfrm>
            <a:prstGeom prst="rect">
              <a:avLst/>
            </a:prstGeom>
          </p:spPr>
        </p:pic>
        <p:sp>
          <p:nvSpPr>
            <p:cNvPr id="24" name="Textfeld 23"/>
            <p:cNvSpPr txBox="1"/>
            <p:nvPr/>
          </p:nvSpPr>
          <p:spPr>
            <a:xfrm>
              <a:off x="9359235" y="1897547"/>
              <a:ext cx="17735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/>
                <a:t>Einschlauch</a:t>
              </a:r>
              <a:r>
                <a:rPr lang="de-DE" sz="1400" dirty="0" smtClean="0"/>
                <a:t>-Ventil</a:t>
              </a:r>
              <a:endParaRPr lang="de-DE" sz="1400" dirty="0"/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4177290" y="4564313"/>
            <a:ext cx="2548827" cy="695326"/>
            <a:chOff x="8559608" y="3428808"/>
            <a:chExt cx="2548827" cy="695326"/>
          </a:xfrm>
        </p:grpSpPr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59608" y="3428808"/>
              <a:ext cx="733246" cy="695326"/>
            </a:xfrm>
            <a:prstGeom prst="rect">
              <a:avLst/>
            </a:prstGeom>
          </p:spPr>
        </p:pic>
        <p:sp>
          <p:nvSpPr>
            <p:cNvPr id="27" name="Textfeld 26"/>
            <p:cNvSpPr txBox="1"/>
            <p:nvPr/>
          </p:nvSpPr>
          <p:spPr>
            <a:xfrm>
              <a:off x="9334866" y="3621983"/>
              <a:ext cx="17735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/>
                <a:t>Doppelschlauch</a:t>
              </a:r>
              <a:endParaRPr lang="de-DE" sz="1400" dirty="0"/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6508061" y="2799193"/>
            <a:ext cx="3018102" cy="758521"/>
            <a:chOff x="9318668" y="5607059"/>
            <a:chExt cx="3018102" cy="758521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18668" y="5607059"/>
              <a:ext cx="1010204" cy="716540"/>
            </a:xfrm>
            <a:prstGeom prst="rect">
              <a:avLst/>
            </a:prstGeom>
          </p:spPr>
        </p:pic>
        <p:sp>
          <p:nvSpPr>
            <p:cNvPr id="28" name="Textfeld 27"/>
            <p:cNvSpPr txBox="1"/>
            <p:nvPr/>
          </p:nvSpPr>
          <p:spPr>
            <a:xfrm>
              <a:off x="10398534" y="5626916"/>
              <a:ext cx="19382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/>
                <a:t>Interne Batterie</a:t>
              </a:r>
            </a:p>
            <a:p>
              <a:r>
                <a:rPr lang="de-DE" sz="1400" dirty="0" smtClean="0"/>
                <a:t>Externe Batterie 1</a:t>
              </a:r>
            </a:p>
            <a:p>
              <a:r>
                <a:rPr lang="de-DE" sz="1400" dirty="0" smtClean="0"/>
                <a:t>Externe Batterie 2</a:t>
              </a:r>
              <a:endParaRPr lang="de-DE" sz="1400" dirty="0"/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9264337" y="2799193"/>
            <a:ext cx="3012473" cy="1814234"/>
            <a:chOff x="9264337" y="3211573"/>
            <a:chExt cx="3012473" cy="1814234"/>
          </a:xfrm>
        </p:grpSpPr>
        <p:pic>
          <p:nvPicPr>
            <p:cNvPr id="31" name="Grafik 30"/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264337" y="3211573"/>
              <a:ext cx="1034375" cy="501126"/>
            </a:xfrm>
            <a:prstGeom prst="rect">
              <a:avLst/>
            </a:prstGeom>
          </p:spPr>
        </p:pic>
        <p:pic>
          <p:nvPicPr>
            <p:cNvPr id="32" name="Grafik 3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9273113" y="4007058"/>
              <a:ext cx="1025599" cy="506309"/>
            </a:xfrm>
            <a:prstGeom prst="rect">
              <a:avLst/>
            </a:prstGeom>
          </p:spPr>
        </p:pic>
        <p:sp>
          <p:nvSpPr>
            <p:cNvPr id="33" name="Textfeld 32"/>
            <p:cNvSpPr txBox="1"/>
            <p:nvPr/>
          </p:nvSpPr>
          <p:spPr>
            <a:xfrm>
              <a:off x="10352533" y="3355603"/>
              <a:ext cx="15419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/>
                <a:t>Alarmquittierung</a:t>
              </a:r>
              <a:endParaRPr lang="de-DE" sz="1400" dirty="0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10361890" y="3963978"/>
              <a:ext cx="191492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e-DE" sz="1400" dirty="0" err="1" smtClean="0"/>
                <a:t>Pre</a:t>
              </a:r>
              <a:r>
                <a:rPr lang="de-DE" sz="1400" dirty="0" smtClean="0"/>
                <a:t>-Mute-Funktion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de-DE" sz="1400" dirty="0" smtClean="0"/>
                <a:t>Kann abgebrochen werden</a:t>
              </a:r>
              <a:endParaRPr lang="de-DE" sz="1400" dirty="0"/>
            </a:p>
          </p:txBody>
        </p:sp>
      </p:grpSp>
      <p:sp>
        <p:nvSpPr>
          <p:cNvPr id="35" name="Textfeld 34"/>
          <p:cNvSpPr txBox="1"/>
          <p:nvPr/>
        </p:nvSpPr>
        <p:spPr>
          <a:xfrm>
            <a:off x="251128" y="4709253"/>
            <a:ext cx="17735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 smtClean="0"/>
              <a:t>S</a:t>
            </a:r>
            <a:r>
              <a:rPr lang="de-DE" sz="1100" dirty="0" smtClean="0"/>
              <a:t> = </a:t>
            </a:r>
            <a:r>
              <a:rPr lang="de-DE" sz="1100" dirty="0" err="1" smtClean="0"/>
              <a:t>spontaneous</a:t>
            </a:r>
            <a:endParaRPr lang="de-DE" sz="1100" dirty="0" smtClean="0"/>
          </a:p>
          <a:p>
            <a:endParaRPr lang="de-DE" sz="1100" dirty="0"/>
          </a:p>
          <a:p>
            <a:r>
              <a:rPr lang="de-DE" sz="1100" b="1" dirty="0" smtClean="0"/>
              <a:t>T</a:t>
            </a:r>
            <a:r>
              <a:rPr lang="de-DE" sz="1100" dirty="0" smtClean="0"/>
              <a:t> = </a:t>
            </a:r>
            <a:r>
              <a:rPr lang="de-DE" sz="1100" dirty="0" err="1" smtClean="0"/>
              <a:t>timed</a:t>
            </a:r>
            <a:endParaRPr lang="de-DE" sz="1100" dirty="0"/>
          </a:p>
        </p:txBody>
      </p:sp>
      <p:sp>
        <p:nvSpPr>
          <p:cNvPr id="36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 smtClean="0"/>
              <a:t>Display: Statuszeile</a:t>
            </a:r>
            <a:endParaRPr lang="de-DE" sz="1800" dirty="0"/>
          </a:p>
        </p:txBody>
      </p:sp>
      <p:cxnSp>
        <p:nvCxnSpPr>
          <p:cNvPr id="30" name="Gerader Verbinder 29"/>
          <p:cNvCxnSpPr/>
          <p:nvPr/>
        </p:nvCxnSpPr>
        <p:spPr>
          <a:xfrm flipH="1" flipV="1">
            <a:off x="2302902" y="2147291"/>
            <a:ext cx="413404" cy="62566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/>
          <p:cNvCxnSpPr/>
          <p:nvPr/>
        </p:nvCxnSpPr>
        <p:spPr>
          <a:xfrm flipV="1">
            <a:off x="668764" y="2167702"/>
            <a:ext cx="905435" cy="62566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/>
          <p:cNvCxnSpPr>
            <a:stCxn id="20" idx="0"/>
          </p:cNvCxnSpPr>
          <p:nvPr/>
        </p:nvCxnSpPr>
        <p:spPr>
          <a:xfrm flipH="1" flipV="1">
            <a:off x="2854844" y="2122797"/>
            <a:ext cx="1636178" cy="670582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 flipH="1" flipV="1">
            <a:off x="3419829" y="2129123"/>
            <a:ext cx="3187160" cy="66424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 flipV="1">
            <a:off x="9526163" y="2118729"/>
            <a:ext cx="343978" cy="70032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50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/>
          <p:cNvGrpSpPr/>
          <p:nvPr/>
        </p:nvGrpSpPr>
        <p:grpSpPr>
          <a:xfrm>
            <a:off x="586531" y="1471025"/>
            <a:ext cx="5034340" cy="4522964"/>
            <a:chOff x="823928" y="1635484"/>
            <a:chExt cx="5034340" cy="4522964"/>
          </a:xfrm>
        </p:grpSpPr>
        <p:sp>
          <p:nvSpPr>
            <p:cNvPr id="15" name="Textfeld 14"/>
            <p:cNvSpPr txBox="1"/>
            <p:nvPr/>
          </p:nvSpPr>
          <p:spPr>
            <a:xfrm>
              <a:off x="823928" y="2280463"/>
              <a:ext cx="5034340" cy="3877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de-DE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Tidalvolumen: 30 – </a:t>
              </a:r>
              <a:r>
                <a:rPr lang="de-DE" sz="16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400ml</a:t>
              </a:r>
              <a:endParaRPr lang="de-DE" sz="16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de-DE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Frequenz max.: </a:t>
              </a:r>
              <a:r>
                <a:rPr lang="de-DE" sz="16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80/min</a:t>
              </a:r>
              <a:endParaRPr lang="de-DE" sz="16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de-DE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HFT-</a:t>
              </a:r>
              <a:r>
                <a:rPr lang="de-DE" sz="1600" dirty="0" err="1">
                  <a:latin typeface="Verdana" panose="020B0604030504040204" pitchFamily="34" charset="0"/>
                  <a:ea typeface="Verdana" panose="020B0604030504040204" pitchFamily="34" charset="0"/>
                </a:rPr>
                <a:t>Flowbereich</a:t>
              </a:r>
              <a:r>
                <a:rPr lang="de-DE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: 5 l/min – 25 </a:t>
              </a:r>
              <a:r>
                <a:rPr lang="de-DE" sz="16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l/min</a:t>
              </a:r>
              <a:endParaRPr lang="de-DE" sz="16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de-DE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Druckanstiegs-/</a:t>
              </a:r>
              <a:r>
                <a:rPr lang="de-DE" sz="1600" dirty="0" err="1" smtClean="0">
                  <a:latin typeface="Verdana" panose="020B0604030504040204" pitchFamily="34" charset="0"/>
                  <a:ea typeface="Verdana" panose="020B0604030504040204" pitchFamily="34" charset="0"/>
                </a:rPr>
                <a:t>abfallgeschwindigkeit</a:t>
              </a:r>
              <a:r>
                <a:rPr lang="de-DE" sz="16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: </a:t>
              </a:r>
              <a:endParaRPr lang="de-DE" sz="16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indent="268288">
                <a:lnSpc>
                  <a:spcPct val="150000"/>
                </a:lnSpc>
              </a:pPr>
              <a:r>
                <a:rPr lang="de-DE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Stufe 1 : 135 hPa/s</a:t>
              </a:r>
            </a:p>
            <a:p>
              <a:pPr indent="268288">
                <a:lnSpc>
                  <a:spcPct val="150000"/>
                </a:lnSpc>
              </a:pPr>
              <a:r>
                <a:rPr lang="de-DE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Stufe 2 : 100 hPa/s</a:t>
              </a:r>
            </a:p>
            <a:p>
              <a:pPr indent="268288">
                <a:lnSpc>
                  <a:spcPct val="150000"/>
                </a:lnSpc>
              </a:pPr>
              <a:r>
                <a:rPr lang="de-DE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Stufe 3 : 80 hPa/s</a:t>
              </a:r>
            </a:p>
            <a:p>
              <a:pPr indent="268288">
                <a:lnSpc>
                  <a:spcPct val="150000"/>
                </a:lnSpc>
              </a:pPr>
              <a:r>
                <a:rPr lang="de-DE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Stufe 4 : 50 </a:t>
              </a:r>
              <a:r>
                <a:rPr lang="de-DE" sz="16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hPa/s</a:t>
              </a:r>
              <a:endParaRPr lang="de-DE" sz="16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de-DE" sz="16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Triggersensitivität</a:t>
              </a:r>
              <a:endParaRPr lang="de-DE" sz="16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de-DE" sz="1600" dirty="0" err="1">
                  <a:latin typeface="Verdana" panose="020B0604030504040204" pitchFamily="34" charset="0"/>
                  <a:ea typeface="Verdana" panose="020B0604030504040204" pitchFamily="34" charset="0"/>
                </a:rPr>
                <a:t>Ti</a:t>
              </a:r>
              <a:r>
                <a:rPr lang="de-DE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 min: 0,2s</a:t>
              </a:r>
            </a:p>
          </p:txBody>
        </p:sp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7676" y="1635484"/>
              <a:ext cx="752476" cy="644979"/>
            </a:xfrm>
            <a:prstGeom prst="rect">
              <a:avLst/>
            </a:prstGeom>
          </p:spPr>
        </p:pic>
      </p:grpSp>
      <p:grpSp>
        <p:nvGrpSpPr>
          <p:cNvPr id="6" name="Gruppieren 5"/>
          <p:cNvGrpSpPr/>
          <p:nvPr/>
        </p:nvGrpSpPr>
        <p:grpSpPr>
          <a:xfrm>
            <a:off x="5961566" y="1471025"/>
            <a:ext cx="5889775" cy="4522964"/>
            <a:chOff x="6784334" y="1375507"/>
            <a:chExt cx="5671623" cy="4522964"/>
          </a:xfrm>
        </p:grpSpPr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84334" y="1375507"/>
              <a:ext cx="724604" cy="669570"/>
            </a:xfrm>
            <a:prstGeom prst="rect">
              <a:avLst/>
            </a:prstGeom>
          </p:spPr>
        </p:pic>
        <p:sp>
          <p:nvSpPr>
            <p:cNvPr id="22" name="Textfeld 21"/>
            <p:cNvSpPr txBox="1"/>
            <p:nvPr/>
          </p:nvSpPr>
          <p:spPr>
            <a:xfrm>
              <a:off x="6784334" y="2112819"/>
              <a:ext cx="5671623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  <a:defRPr sz="1600"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</a:lstStyle>
            <a:p>
              <a:r>
                <a:rPr lang="de-DE" dirty="0"/>
                <a:t>Tidalvolumen: 300 – 3.000ml</a:t>
              </a:r>
            </a:p>
            <a:p>
              <a:r>
                <a:rPr lang="de-DE" dirty="0"/>
                <a:t>Frequenz max.: 60/min</a:t>
              </a:r>
            </a:p>
            <a:p>
              <a:r>
                <a:rPr lang="de-DE" dirty="0"/>
                <a:t>HFT-</a:t>
              </a:r>
              <a:r>
                <a:rPr lang="de-DE" dirty="0" err="1"/>
                <a:t>Flowbereich</a:t>
              </a:r>
              <a:r>
                <a:rPr lang="de-DE" dirty="0"/>
                <a:t>: 5 l/min – 60 l/min</a:t>
              </a:r>
            </a:p>
            <a:p>
              <a:r>
                <a:rPr lang="de-DE" dirty="0"/>
                <a:t>Druckanstiegs-/</a:t>
              </a:r>
              <a:r>
                <a:rPr lang="de-DE" dirty="0" err="1" smtClean="0"/>
                <a:t>abfallgeschwindigkeit</a:t>
              </a:r>
              <a:r>
                <a:rPr lang="de-DE" dirty="0" smtClean="0"/>
                <a:t>: </a:t>
              </a:r>
              <a:endParaRPr lang="de-DE" dirty="0"/>
            </a:p>
            <a:p>
              <a:r>
                <a:rPr lang="de-DE" dirty="0"/>
                <a:t>Stufe 1 : 100 hPa/s</a:t>
              </a:r>
            </a:p>
            <a:p>
              <a:r>
                <a:rPr lang="de-DE" dirty="0"/>
                <a:t>Stufe 2 : 80 hPa/s</a:t>
              </a:r>
            </a:p>
            <a:p>
              <a:r>
                <a:rPr lang="de-DE" dirty="0"/>
                <a:t>Stufe 3 : 50 hPa/s</a:t>
              </a:r>
            </a:p>
            <a:p>
              <a:r>
                <a:rPr lang="de-DE" dirty="0"/>
                <a:t>Stufe 4 : 20 hPa/s</a:t>
              </a:r>
            </a:p>
            <a:p>
              <a:r>
                <a:rPr lang="de-DE" dirty="0" smtClean="0"/>
                <a:t>Triggersensitivität</a:t>
              </a:r>
              <a:endParaRPr lang="de-DE" dirty="0"/>
            </a:p>
            <a:p>
              <a:r>
                <a:rPr lang="de-DE" dirty="0" err="1"/>
                <a:t>Ti</a:t>
              </a:r>
              <a:r>
                <a:rPr lang="de-DE" dirty="0"/>
                <a:t> min: 0,5s</a:t>
              </a:r>
            </a:p>
          </p:txBody>
        </p:sp>
      </p:grpSp>
      <p:sp>
        <p:nvSpPr>
          <p:cNvPr id="10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 fontScale="92500"/>
          </a:bodyPr>
          <a:lstStyle/>
          <a:p>
            <a:r>
              <a:rPr lang="de-DE" sz="1800" dirty="0" smtClean="0"/>
              <a:t>Display: Unterschiede Patiententypen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43539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0213042" y="2221009"/>
            <a:ext cx="155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Home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0000" y="1548000"/>
            <a:ext cx="7668000" cy="476399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1745" y="2010388"/>
            <a:ext cx="1504950" cy="790575"/>
          </a:xfrm>
          <a:prstGeom prst="rect">
            <a:avLst/>
          </a:prstGeom>
        </p:spPr>
      </p:pic>
      <p:sp>
        <p:nvSpPr>
          <p:cNvPr id="7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 smtClean="0"/>
              <a:t>Display: </a:t>
            </a:r>
            <a:r>
              <a:rPr lang="de-DE" sz="1800" dirty="0" err="1" smtClean="0"/>
              <a:t>Homescreen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401983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5424" y="1558951"/>
            <a:ext cx="7696256" cy="480638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23132" y="2704161"/>
            <a:ext cx="1513865" cy="766763"/>
          </a:xfrm>
          <a:prstGeom prst="rect">
            <a:avLst/>
          </a:prstGeom>
        </p:spPr>
      </p:pic>
      <p:sp>
        <p:nvSpPr>
          <p:cNvPr id="6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Konzept: Ventilationsmenü</a:t>
            </a:r>
          </a:p>
        </p:txBody>
      </p:sp>
    </p:spTree>
    <p:extLst>
      <p:ext uri="{BB962C8B-B14F-4D97-AF65-F5344CB8AC3E}">
        <p14:creationId xmlns:p14="http://schemas.microsoft.com/office/powerpoint/2010/main" val="121183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424" y="1558950"/>
            <a:ext cx="7720787" cy="4817191"/>
          </a:xfrm>
          <a:prstGeom prst="rect">
            <a:avLst/>
          </a:prstGeom>
        </p:spPr>
      </p:pic>
      <p:sp>
        <p:nvSpPr>
          <p:cNvPr id="4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Konzept: </a:t>
            </a:r>
            <a:r>
              <a:rPr lang="de-DE" sz="1800" dirty="0" smtClean="0"/>
              <a:t>Auswahl Patiententyp</a:t>
            </a:r>
            <a:endParaRPr lang="de-DE" sz="18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29500" y="2087095"/>
            <a:ext cx="677676" cy="62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187146" y="1573298"/>
            <a:ext cx="7146582" cy="4470821"/>
          </a:xfrm>
          <a:prstGeom prst="rect">
            <a:avLst/>
          </a:prstGeom>
          <a:blipFill dpi="0" rotWithShape="1">
            <a:blip r:embed="rId3">
              <a:lum bright="70000" contrast="-70000"/>
            </a:blip>
            <a:srcRect/>
            <a:tile tx="0" ty="0" sx="100000" sy="100000" flip="none" algn="tl"/>
          </a:blipFill>
        </p:spPr>
      </p:pic>
      <p:sp>
        <p:nvSpPr>
          <p:cNvPr id="8" name="Textfeld 7"/>
          <p:cNvSpPr txBox="1"/>
          <p:nvPr/>
        </p:nvSpPr>
        <p:spPr>
          <a:xfrm>
            <a:off x="9724867" y="2605548"/>
            <a:ext cx="2001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dirty="0" smtClean="0"/>
              <a:t>300ml – 3.000ml</a:t>
            </a:r>
            <a:endParaRPr lang="de-DE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9724866" y="3067213"/>
            <a:ext cx="20017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b="1" dirty="0" smtClean="0"/>
              <a:t>30ml</a:t>
            </a:r>
            <a:r>
              <a:rPr lang="de-DE" sz="1600" dirty="0" smtClean="0"/>
              <a:t> – 400ml</a:t>
            </a:r>
            <a:endParaRPr lang="de-DE" sz="16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611" y="2143837"/>
            <a:ext cx="5291117" cy="3308157"/>
          </a:xfrm>
          <a:prstGeom prst="rect">
            <a:avLst/>
          </a:prstGeom>
        </p:spPr>
      </p:pic>
      <p:sp>
        <p:nvSpPr>
          <p:cNvPr id="7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1800" dirty="0"/>
              <a:t>Konzept: </a:t>
            </a:r>
            <a:r>
              <a:rPr lang="de-DE" sz="1800" dirty="0" smtClean="0"/>
              <a:t>Auswahl Patiententyp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95087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425" y="1558950"/>
            <a:ext cx="7734134" cy="4845189"/>
          </a:xfrm>
          <a:prstGeom prst="rect">
            <a:avLst/>
          </a:prstGeom>
        </p:spPr>
      </p:pic>
      <p:sp>
        <p:nvSpPr>
          <p:cNvPr id="4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1800" dirty="0"/>
              <a:t>Konzept: </a:t>
            </a:r>
            <a:r>
              <a:rPr lang="de-DE" sz="1800" dirty="0" smtClean="0"/>
              <a:t>Auswahl Schlauchtyp</a:t>
            </a:r>
            <a:endParaRPr lang="de-DE" sz="18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5384" y="2077009"/>
            <a:ext cx="663514" cy="67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1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160000" y="1548000"/>
            <a:ext cx="7668000" cy="4794000"/>
          </a:xfrm>
          <a:prstGeom prst="rect">
            <a:avLst/>
          </a:prstGeom>
          <a:blipFill dpi="0" rotWithShape="1">
            <a:blip r:embed="rId3">
              <a:lum bright="70000" contrast="-70000"/>
            </a:blip>
            <a:srcRect/>
            <a:tile tx="0" ty="0" sx="100000" sy="100000" flip="none" algn="tl"/>
          </a:blipFill>
        </p:spPr>
      </p:pic>
      <p:sp>
        <p:nvSpPr>
          <p:cNvPr id="7" name="Textfeld 6"/>
          <p:cNvSpPr txBox="1"/>
          <p:nvPr/>
        </p:nvSpPr>
        <p:spPr>
          <a:xfrm>
            <a:off x="1202704" y="1243856"/>
            <a:ext cx="2106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 smtClean="0"/>
              <a:t>15mm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 smtClean="0"/>
              <a:t>22mm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/>
              <a:t>a</a:t>
            </a:r>
            <a:r>
              <a:rPr lang="de-DE" sz="1600" dirty="0" smtClean="0"/>
              <a:t>uch invasiv</a:t>
            </a:r>
            <a:endParaRPr lang="de-DE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1190080" y="2926604"/>
            <a:ext cx="1235675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 smtClean="0"/>
              <a:t>15mm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 smtClean="0"/>
              <a:t>22mm</a:t>
            </a:r>
            <a:endParaRPr lang="de-DE" sz="1600" dirty="0"/>
          </a:p>
        </p:txBody>
      </p:sp>
      <p:sp>
        <p:nvSpPr>
          <p:cNvPr id="11" name="Textfeld 10"/>
          <p:cNvSpPr txBox="1"/>
          <p:nvPr/>
        </p:nvSpPr>
        <p:spPr>
          <a:xfrm>
            <a:off x="1078165" y="4194367"/>
            <a:ext cx="2355476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 smtClean="0"/>
              <a:t>10mm (bis 50ml VT)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 smtClean="0"/>
              <a:t>15mm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 smtClean="0"/>
              <a:t>22mm</a:t>
            </a:r>
            <a:endParaRPr lang="de-DE" sz="16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3580" y="2718775"/>
            <a:ext cx="2714625" cy="158115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1094" y="2168544"/>
            <a:ext cx="6492844" cy="3522393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223" y="1548000"/>
            <a:ext cx="533400" cy="4953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129" y="3056866"/>
            <a:ext cx="535493" cy="545791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128" y="4544121"/>
            <a:ext cx="535493" cy="455169"/>
          </a:xfrm>
          <a:prstGeom prst="rect">
            <a:avLst/>
          </a:prstGeom>
        </p:spPr>
      </p:pic>
      <p:sp>
        <p:nvSpPr>
          <p:cNvPr id="1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1800" dirty="0"/>
              <a:t>Konzept: </a:t>
            </a:r>
            <a:r>
              <a:rPr lang="de-DE" sz="1800" dirty="0" smtClean="0"/>
              <a:t>Auswahl Schlauchtyp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56734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424" y="1558948"/>
            <a:ext cx="7755942" cy="4845189"/>
          </a:xfrm>
          <a:prstGeom prst="rect">
            <a:avLst/>
          </a:prstGeom>
        </p:spPr>
      </p:pic>
      <p:sp>
        <p:nvSpPr>
          <p:cNvPr id="4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1800" dirty="0"/>
              <a:t>Konzept: </a:t>
            </a:r>
            <a:r>
              <a:rPr lang="de-DE" sz="1800" dirty="0" smtClean="0"/>
              <a:t>Auswahl Modus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87962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482" y="3387659"/>
            <a:ext cx="3696398" cy="322229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538" y="3818002"/>
            <a:ext cx="3598354" cy="2361610"/>
          </a:xfrm>
          <a:prstGeom prst="rect">
            <a:avLst/>
          </a:prstGeom>
        </p:spPr>
      </p:pic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DE" sz="1800" dirty="0" smtClean="0"/>
              <a:t>Überblick</a:t>
            </a:r>
            <a:r>
              <a:rPr lang="de-DE" sz="1800" dirty="0"/>
              <a:t>: z</a:t>
            </a:r>
            <a:r>
              <a:rPr lang="de-DE" sz="1800" dirty="0" smtClean="0"/>
              <a:t>wei </a:t>
            </a:r>
            <a:r>
              <a:rPr lang="de-DE" sz="1800" dirty="0"/>
              <a:t>Positionen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685150" y="2787495"/>
            <a:ext cx="2414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Horizontal:</a:t>
            </a:r>
          </a:p>
          <a:p>
            <a:endParaRPr lang="de-DE" dirty="0" smtClean="0"/>
          </a:p>
          <a:p>
            <a:r>
              <a:rPr lang="de-DE" dirty="0" smtClean="0"/>
              <a:t>Patientenanschlüsse rechts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595436" y="2787495"/>
            <a:ext cx="23180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Vertikal:</a:t>
            </a:r>
          </a:p>
          <a:p>
            <a:endParaRPr lang="de-DE" dirty="0"/>
          </a:p>
          <a:p>
            <a:r>
              <a:rPr lang="de-DE" dirty="0" smtClean="0"/>
              <a:t>Patientenanschlüsse links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823928" y="1501559"/>
            <a:ext cx="60878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Displaydrehung automatisch anpassend! Damit besteht die Möglichkeit, je nach Bedarf die Patientenanschlüsse rechts oder links zu führen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58640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323048" y="1649506"/>
            <a:ext cx="7504952" cy="4672231"/>
          </a:xfrm>
          <a:prstGeom prst="rect">
            <a:avLst/>
          </a:prstGeom>
          <a:blipFill dpi="0" rotWithShape="1">
            <a:blip r:embed="rId3">
              <a:lum bright="70000" contrast="-70000"/>
            </a:blip>
            <a:srcRect/>
            <a:tile tx="0" ty="0" sx="100000" sy="100000" flip="none" algn="tl"/>
          </a:blipFill>
        </p:spPr>
      </p:pic>
      <p:sp>
        <p:nvSpPr>
          <p:cNvPr id="6" name="Textfeld 5"/>
          <p:cNvSpPr txBox="1"/>
          <p:nvPr/>
        </p:nvSpPr>
        <p:spPr>
          <a:xfrm>
            <a:off x="823928" y="1234407"/>
            <a:ext cx="1635516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400" b="1" dirty="0" err="1" smtClean="0"/>
              <a:t>Leckagesystem</a:t>
            </a:r>
            <a:r>
              <a:rPr lang="de-DE" sz="1400" dirty="0" smtClean="0"/>
              <a:t>: </a:t>
            </a:r>
          </a:p>
          <a:p>
            <a:pPr>
              <a:lnSpc>
                <a:spcPct val="150000"/>
              </a:lnSpc>
            </a:pPr>
            <a:endParaRPr lang="de-DE" sz="14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400" dirty="0" smtClean="0"/>
              <a:t>CPAP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400" dirty="0" smtClean="0"/>
              <a:t>HFT</a:t>
            </a:r>
            <a:endParaRPr lang="de-DE" sz="14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400" dirty="0" smtClean="0"/>
              <a:t>S,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400" dirty="0" smtClean="0"/>
              <a:t>ST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400" dirty="0" smtClean="0"/>
              <a:t>T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400" dirty="0" err="1" smtClean="0"/>
              <a:t>autoST</a:t>
            </a:r>
            <a:endParaRPr lang="de-DE" sz="1400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400" dirty="0" smtClean="0"/>
              <a:t>PSV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400" dirty="0" err="1" smtClean="0"/>
              <a:t>aPCV</a:t>
            </a:r>
            <a:r>
              <a:rPr lang="de-DE" sz="1400" dirty="0" smtClean="0"/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400" dirty="0" smtClean="0"/>
              <a:t>PCV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b="1" dirty="0" smtClean="0"/>
              <a:t>P-SIMV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b="1" dirty="0" smtClean="0"/>
              <a:t>V-SIMV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400" dirty="0" err="1" smtClean="0"/>
              <a:t>MPVp</a:t>
            </a:r>
            <a:r>
              <a:rPr lang="de-DE" sz="1400" dirty="0" smtClean="0"/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400" dirty="0" err="1" smtClean="0"/>
              <a:t>MPVv</a:t>
            </a:r>
            <a:r>
              <a:rPr lang="de-DE" sz="1400" dirty="0" smtClean="0"/>
              <a:t> </a:t>
            </a:r>
            <a:endParaRPr lang="de-DE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9924254" y="1299368"/>
            <a:ext cx="1828476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400" b="1" dirty="0" smtClean="0"/>
              <a:t>Ventilsysteme</a:t>
            </a:r>
          </a:p>
          <a:p>
            <a:pPr>
              <a:lnSpc>
                <a:spcPct val="150000"/>
              </a:lnSpc>
            </a:pPr>
            <a:endParaRPr lang="de-DE" sz="14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b="1" dirty="0" smtClean="0"/>
              <a:t>CPAP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b="1" dirty="0" smtClean="0"/>
              <a:t>HFT</a:t>
            </a:r>
            <a:endParaRPr lang="de-DE" b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400" dirty="0" smtClean="0"/>
              <a:t>PSV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400" dirty="0" err="1" smtClean="0"/>
              <a:t>aPCV</a:t>
            </a:r>
            <a:r>
              <a:rPr lang="de-DE" sz="1400" dirty="0" smtClean="0"/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400" dirty="0" smtClean="0"/>
              <a:t>PCV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400" dirty="0" err="1" smtClean="0"/>
              <a:t>aVCV</a:t>
            </a:r>
            <a:endParaRPr lang="de-DE" sz="1400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400" dirty="0" smtClean="0"/>
              <a:t>VCV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400" dirty="0" smtClean="0"/>
              <a:t>P-SIMV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400" dirty="0" smtClean="0"/>
              <a:t>V-SIMV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400" dirty="0" err="1" smtClean="0"/>
              <a:t>MPVp</a:t>
            </a:r>
            <a:r>
              <a:rPr lang="de-DE" sz="1400" dirty="0" smtClean="0"/>
              <a:t>,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400" dirty="0" err="1" smtClean="0"/>
              <a:t>MPVv</a:t>
            </a:r>
            <a:r>
              <a:rPr lang="de-DE" sz="1400" dirty="0" smtClean="0"/>
              <a:t> </a:t>
            </a:r>
            <a:endParaRPr lang="de-DE" sz="14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1006" y="2276399"/>
            <a:ext cx="4806994" cy="3402506"/>
          </a:xfrm>
          <a:prstGeom prst="rect">
            <a:avLst/>
          </a:prstGeom>
        </p:spPr>
      </p:pic>
      <p:sp>
        <p:nvSpPr>
          <p:cNvPr id="9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 fontScale="92500"/>
          </a:bodyPr>
          <a:lstStyle/>
          <a:p>
            <a:r>
              <a:rPr lang="de-DE" sz="1800" dirty="0"/>
              <a:t>Konzept: </a:t>
            </a:r>
            <a:r>
              <a:rPr lang="de-DE" sz="1800" dirty="0" smtClean="0"/>
              <a:t>zur Verfügung stehende Modi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68402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424" y="1558948"/>
            <a:ext cx="7740190" cy="4845189"/>
          </a:xfrm>
          <a:prstGeom prst="rect">
            <a:avLst/>
          </a:prstGeom>
        </p:spPr>
      </p:pic>
      <p:sp>
        <p:nvSpPr>
          <p:cNvPr id="4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Konzept: </a:t>
            </a:r>
            <a:r>
              <a:rPr lang="de-DE" sz="1800" dirty="0" smtClean="0"/>
              <a:t>Beatmungseinstellungen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56147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424" y="1558947"/>
            <a:ext cx="7777804" cy="4845189"/>
          </a:xfrm>
          <a:prstGeom prst="rect">
            <a:avLst/>
          </a:prstGeom>
        </p:spPr>
      </p:pic>
      <p:sp>
        <p:nvSpPr>
          <p:cNvPr id="4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Konzept: </a:t>
            </a:r>
            <a:r>
              <a:rPr lang="de-DE" sz="1800" dirty="0" smtClean="0"/>
              <a:t>Beatmungseinstellungen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46000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424" y="1558946"/>
            <a:ext cx="7777804" cy="4850477"/>
          </a:xfrm>
          <a:prstGeom prst="rect">
            <a:avLst/>
          </a:prstGeom>
        </p:spPr>
      </p:pic>
      <p:sp>
        <p:nvSpPr>
          <p:cNvPr id="4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Konzept: </a:t>
            </a:r>
            <a:r>
              <a:rPr lang="de-DE" sz="1800" dirty="0" smtClean="0"/>
              <a:t>Beatmungseinstellungen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83855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424" y="1558946"/>
            <a:ext cx="7777804" cy="4866457"/>
          </a:xfrm>
          <a:prstGeom prst="rect">
            <a:avLst/>
          </a:prstGeom>
        </p:spPr>
      </p:pic>
      <p:sp>
        <p:nvSpPr>
          <p:cNvPr id="4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Konzept: </a:t>
            </a:r>
            <a:r>
              <a:rPr lang="de-DE" sz="1800" dirty="0" smtClean="0"/>
              <a:t>Beatmungseinstellungen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02194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424" y="1558945"/>
            <a:ext cx="7799747" cy="486645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6283" y="3238182"/>
            <a:ext cx="1514475" cy="800100"/>
          </a:xfrm>
          <a:prstGeom prst="rect">
            <a:avLst/>
          </a:prstGeom>
        </p:spPr>
      </p:pic>
      <p:sp>
        <p:nvSpPr>
          <p:cNvPr id="6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Konzept: </a:t>
            </a:r>
            <a:r>
              <a:rPr lang="de-DE" sz="1800" dirty="0" smtClean="0"/>
              <a:t>Alarmmenü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78427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424" y="1558945"/>
            <a:ext cx="7799747" cy="4886294"/>
          </a:xfrm>
          <a:prstGeom prst="rect">
            <a:avLst/>
          </a:prstGeom>
        </p:spPr>
      </p:pic>
      <p:sp>
        <p:nvSpPr>
          <p:cNvPr id="6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Konzept: </a:t>
            </a:r>
            <a:r>
              <a:rPr lang="de-DE" sz="1800" dirty="0" smtClean="0"/>
              <a:t>Alarmmenü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2826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155424" y="1558945"/>
            <a:ext cx="7799747" cy="4886294"/>
          </a:xfrm>
          <a:prstGeom prst="rect">
            <a:avLst/>
          </a:prstGeom>
          <a:blipFill dpi="0" rotWithShape="1">
            <a:blip r:embed="rId3">
              <a:lum bright="70000" contrast="-70000"/>
            </a:blip>
            <a:srcRect/>
            <a:tile tx="0" ty="0" sx="100000" sy="100000" flip="none" algn="tl"/>
          </a:blipFill>
        </p:spPr>
      </p:pic>
      <p:sp>
        <p:nvSpPr>
          <p:cNvPr id="8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1800" dirty="0"/>
              <a:t>Konzept: </a:t>
            </a:r>
            <a:r>
              <a:rPr lang="de-DE" sz="1800" dirty="0" smtClean="0"/>
              <a:t>zweite Alarmsprache</a:t>
            </a:r>
            <a:endParaRPr lang="de-DE" sz="18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048" y="1558945"/>
            <a:ext cx="7290063" cy="14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424" y="1558945"/>
            <a:ext cx="7799747" cy="4878653"/>
          </a:xfrm>
          <a:prstGeom prst="rect">
            <a:avLst/>
          </a:prstGeom>
        </p:spPr>
      </p:pic>
      <p:sp>
        <p:nvSpPr>
          <p:cNvPr id="4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Konzept: </a:t>
            </a:r>
            <a:r>
              <a:rPr lang="de-DE" sz="1800" dirty="0" smtClean="0"/>
              <a:t>Alarmmenü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53741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106704" y="1586753"/>
            <a:ext cx="7187077" cy="4491923"/>
          </a:xfrm>
          <a:prstGeom prst="rect">
            <a:avLst/>
          </a:prstGeom>
          <a:blipFill dpi="0" rotWithShape="1">
            <a:blip r:embed="rId3">
              <a:lum bright="70000" contrast="-70000"/>
            </a:blip>
            <a:srcRect/>
            <a:tile tx="0" ty="0" sx="100000" sy="100000" flip="none" algn="tl"/>
          </a:blipFill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5551" y="2678960"/>
            <a:ext cx="4811923" cy="2286443"/>
          </a:xfrm>
          <a:prstGeom prst="rect">
            <a:avLst/>
          </a:prstGeom>
        </p:spPr>
      </p:pic>
      <p:sp>
        <p:nvSpPr>
          <p:cNvPr id="5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Konzept: </a:t>
            </a:r>
            <a:r>
              <a:rPr lang="de-DE" sz="1800" dirty="0" smtClean="0"/>
              <a:t>Alarmmenü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38785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4805140" y="1272956"/>
            <a:ext cx="6435215" cy="4371921"/>
            <a:chOff x="4306457" y="881709"/>
            <a:chExt cx="6435215" cy="4371921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06457" y="2870583"/>
              <a:ext cx="3424379" cy="2383047"/>
            </a:xfrm>
            <a:prstGeom prst="rect">
              <a:avLst/>
            </a:prstGeom>
          </p:spPr>
        </p:pic>
        <p:sp>
          <p:nvSpPr>
            <p:cNvPr id="9" name="Gleichschenkliges Dreieck 8"/>
            <p:cNvSpPr/>
            <p:nvPr/>
          </p:nvSpPr>
          <p:spPr>
            <a:xfrm rot="11454434">
              <a:off x="6000601" y="2398807"/>
              <a:ext cx="328082" cy="1559963"/>
            </a:xfrm>
            <a:prstGeom prst="triangle">
              <a:avLst>
                <a:gd name="adj" fmla="val 45492"/>
              </a:avLst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leichschenkliges Dreieck 9"/>
            <p:cNvSpPr/>
            <p:nvPr/>
          </p:nvSpPr>
          <p:spPr>
            <a:xfrm rot="9570000">
              <a:off x="5066092" y="2129876"/>
              <a:ext cx="328082" cy="1819355"/>
            </a:xfrm>
            <a:prstGeom prst="triangle">
              <a:avLst>
                <a:gd name="adj" fmla="val 45856"/>
              </a:avLst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6457" y="1574104"/>
              <a:ext cx="1242289" cy="1111841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8" name="Grafik 7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5977" y="1359183"/>
              <a:ext cx="1220207" cy="1087407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2" name="Grafik 11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5445" y="881709"/>
              <a:ext cx="3276227" cy="2836637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13" name="Textfeld 12"/>
          <p:cNvSpPr txBox="1"/>
          <p:nvPr/>
        </p:nvSpPr>
        <p:spPr>
          <a:xfrm>
            <a:off x="389175" y="1963181"/>
            <a:ext cx="46305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Externe </a:t>
            </a:r>
            <a:r>
              <a:rPr lang="de-DE" dirty="0" smtClean="0"/>
              <a:t>Batterie LMT </a:t>
            </a:r>
            <a:r>
              <a:rPr lang="de-DE" dirty="0"/>
              <a:t>31540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Maximal 2 Stck. gleichzeitig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Laufzeit: Jeweils 6h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Externes Ladegerät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Ladezeit: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539750" indent="-269875">
              <a:buFont typeface="Wingdings" panose="05000000000000000000" pitchFamily="2" charset="2"/>
              <a:buChar char="§"/>
            </a:pPr>
            <a:r>
              <a:rPr lang="de-DE" dirty="0" smtClean="0"/>
              <a:t>  80%: &lt; 5h</a:t>
            </a:r>
          </a:p>
          <a:p>
            <a:pPr marL="539750" indent="-269875">
              <a:buFont typeface="Wingdings" panose="05000000000000000000" pitchFamily="2" charset="2"/>
              <a:buChar char="§"/>
            </a:pPr>
            <a:r>
              <a:rPr lang="de-DE" dirty="0" smtClean="0"/>
              <a:t>100%: &lt; </a:t>
            </a:r>
            <a:r>
              <a:rPr lang="de-DE" dirty="0" err="1" smtClean="0"/>
              <a:t>6h</a:t>
            </a:r>
            <a:endParaRPr lang="de-DE" dirty="0" smtClean="0"/>
          </a:p>
          <a:p>
            <a:pPr marL="555625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de-DE" dirty="0" smtClean="0"/>
              <a:t> Ladegerät </a:t>
            </a:r>
            <a:r>
              <a:rPr lang="de-DE" dirty="0"/>
              <a:t>für externe </a:t>
            </a:r>
            <a:r>
              <a:rPr lang="de-DE" dirty="0" smtClean="0"/>
              <a:t>Batterie LMT 31594</a:t>
            </a:r>
            <a:endParaRPr lang="de-DE" dirty="0"/>
          </a:p>
          <a:p>
            <a:pPr>
              <a:buFont typeface="Wingdings" panose="05000000000000000000" pitchFamily="2" charset="2"/>
              <a:buChar char="§"/>
            </a:pPr>
            <a:endParaRPr lang="de-DE" dirty="0" smtClean="0"/>
          </a:p>
        </p:txBody>
      </p:sp>
      <p:sp>
        <p:nvSpPr>
          <p:cNvPr id="11" name="Inhaltsplatzhalter 3"/>
          <p:cNvSpPr>
            <a:spLocks noGrp="1"/>
          </p:cNvSpPr>
          <p:nvPr>
            <p:ph idx="1"/>
          </p:nvPr>
        </p:nvSpPr>
        <p:spPr>
          <a:xfrm>
            <a:off x="389175" y="788822"/>
            <a:ext cx="4926287" cy="442464"/>
          </a:xfrm>
        </p:spPr>
        <p:txBody>
          <a:bodyPr>
            <a:normAutofit/>
          </a:bodyPr>
          <a:lstStyle/>
          <a:p>
            <a:r>
              <a:rPr lang="de-DE" sz="1800" dirty="0" smtClean="0"/>
              <a:t>Überblick: Schnittstellen</a:t>
            </a:r>
            <a:endParaRPr lang="de-DE" sz="1800" dirty="0"/>
          </a:p>
        </p:txBody>
      </p:sp>
      <p:pic>
        <p:nvPicPr>
          <p:cNvPr id="14" name="Grafik 1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247" y="4472821"/>
            <a:ext cx="2429189" cy="189278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Grafik 14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" t="18520" r="10028" b="16693"/>
          <a:stretch/>
        </p:blipFill>
        <p:spPr bwMode="auto">
          <a:xfrm>
            <a:off x="9192499" y="2380789"/>
            <a:ext cx="2814918" cy="183776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Rechteck 2"/>
          <p:cNvSpPr/>
          <p:nvPr/>
        </p:nvSpPr>
        <p:spPr>
          <a:xfrm>
            <a:off x="389175" y="1310258"/>
            <a:ext cx="209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b="1" dirty="0">
                <a:solidFill>
                  <a:prstClr val="black"/>
                </a:solidFill>
              </a:rPr>
              <a:t>Externe Batterien</a:t>
            </a:r>
          </a:p>
        </p:txBody>
      </p:sp>
    </p:spTree>
    <p:extLst>
      <p:ext uri="{BB962C8B-B14F-4D97-AF65-F5344CB8AC3E}">
        <p14:creationId xmlns:p14="http://schemas.microsoft.com/office/powerpoint/2010/main" val="247343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106704" y="1586753"/>
            <a:ext cx="7187077" cy="4491923"/>
          </a:xfrm>
          <a:prstGeom prst="rect">
            <a:avLst/>
          </a:prstGeom>
          <a:blipFill dpi="0" rotWithShape="1">
            <a:blip r:embed="rId3">
              <a:lum bright="70000" contrast="-70000"/>
            </a:blip>
            <a:srcRect/>
            <a:tile tx="0" ty="0" sx="100000" sy="100000" flip="none" algn="tl"/>
          </a:blipFill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5550" y="2678960"/>
            <a:ext cx="4780009" cy="2286443"/>
          </a:xfrm>
          <a:prstGeom prst="rect">
            <a:avLst/>
          </a:prstGeom>
        </p:spPr>
      </p:pic>
      <p:sp>
        <p:nvSpPr>
          <p:cNvPr id="6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Konzept: </a:t>
            </a:r>
            <a:r>
              <a:rPr lang="de-DE" sz="1800" dirty="0" smtClean="0"/>
              <a:t>Alarmmenü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08418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424" y="1441981"/>
            <a:ext cx="7797297" cy="4878653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3070" y="3777710"/>
            <a:ext cx="1466852" cy="790576"/>
          </a:xfrm>
          <a:prstGeom prst="rect">
            <a:avLst/>
          </a:prstGeom>
        </p:spPr>
      </p:pic>
      <p:sp>
        <p:nvSpPr>
          <p:cNvPr id="6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Konzept: </a:t>
            </a:r>
            <a:r>
              <a:rPr lang="de-DE" sz="1800" dirty="0" smtClean="0"/>
              <a:t>Ansichten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22970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5424" y="1441980"/>
            <a:ext cx="7797297" cy="4882535"/>
          </a:xfrm>
          <a:prstGeom prst="rect">
            <a:avLst/>
          </a:prstGeom>
        </p:spPr>
      </p:pic>
      <p:sp>
        <p:nvSpPr>
          <p:cNvPr id="4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Konzept: </a:t>
            </a:r>
            <a:r>
              <a:rPr lang="de-DE" sz="1800" dirty="0" smtClean="0"/>
              <a:t>Dokumentationsansicht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18749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5424" y="1441979"/>
            <a:ext cx="7822670" cy="4882535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3070" y="3758661"/>
            <a:ext cx="1514475" cy="809625"/>
          </a:xfrm>
          <a:prstGeom prst="rect">
            <a:avLst/>
          </a:prstGeom>
        </p:spPr>
      </p:pic>
      <p:sp>
        <p:nvSpPr>
          <p:cNvPr id="6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Konzept: </a:t>
            </a:r>
            <a:r>
              <a:rPr lang="de-DE" sz="1800" dirty="0" smtClean="0"/>
              <a:t>Kurvenansicht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01075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5423" y="1441979"/>
            <a:ext cx="7830481" cy="488253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0221" y="3777710"/>
            <a:ext cx="1449701" cy="790576"/>
          </a:xfrm>
          <a:prstGeom prst="rect">
            <a:avLst/>
          </a:prstGeom>
        </p:spPr>
      </p:pic>
      <p:sp>
        <p:nvSpPr>
          <p:cNvPr id="6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Konzept: </a:t>
            </a:r>
            <a:r>
              <a:rPr lang="de-DE" sz="1800" dirty="0" smtClean="0"/>
              <a:t>Mobilitäts-/Batterieansicht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418709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423" y="1441978"/>
            <a:ext cx="7819398" cy="4882535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8697" y="4423806"/>
            <a:ext cx="1466850" cy="790576"/>
          </a:xfrm>
          <a:prstGeom prst="rect">
            <a:avLst/>
          </a:prstGeom>
        </p:spPr>
      </p:pic>
      <p:sp>
        <p:nvSpPr>
          <p:cNvPr id="6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Konzept: </a:t>
            </a:r>
            <a:r>
              <a:rPr lang="de-DE" sz="1800" dirty="0" smtClean="0"/>
              <a:t>Reportmenü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28028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422" y="1441978"/>
            <a:ext cx="7790111" cy="4882535"/>
          </a:xfrm>
          <a:prstGeom prst="rect">
            <a:avLst/>
          </a:prstGeom>
        </p:spPr>
      </p:pic>
      <p:sp>
        <p:nvSpPr>
          <p:cNvPr id="4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Konzept: </a:t>
            </a:r>
            <a:r>
              <a:rPr lang="de-DE" sz="1800" dirty="0" smtClean="0"/>
              <a:t>Reportmenü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36956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423" y="1441979"/>
            <a:ext cx="7825516" cy="4882535"/>
          </a:xfrm>
          <a:prstGeom prst="rect">
            <a:avLst/>
          </a:prstGeom>
        </p:spPr>
      </p:pic>
      <p:sp>
        <p:nvSpPr>
          <p:cNvPr id="4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1800" dirty="0"/>
              <a:t>Konzept: </a:t>
            </a:r>
            <a:r>
              <a:rPr lang="de-DE" sz="1800" dirty="0" smtClean="0"/>
              <a:t>Reportmenü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57984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423" y="1441979"/>
            <a:ext cx="7813281" cy="488253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8514" y="5016090"/>
            <a:ext cx="1449701" cy="790577"/>
          </a:xfrm>
          <a:prstGeom prst="rect">
            <a:avLst/>
          </a:prstGeom>
        </p:spPr>
      </p:pic>
      <p:sp>
        <p:nvSpPr>
          <p:cNvPr id="5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1800" dirty="0"/>
              <a:t>Konzept: </a:t>
            </a:r>
            <a:r>
              <a:rPr lang="de-DE" sz="1800" dirty="0" smtClean="0"/>
              <a:t>Systemmenü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81236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5422" y="1441978"/>
            <a:ext cx="7814509" cy="4882535"/>
          </a:xfrm>
          <a:prstGeom prst="rect">
            <a:avLst/>
          </a:prstGeom>
        </p:spPr>
      </p:pic>
      <p:sp>
        <p:nvSpPr>
          <p:cNvPr id="7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Konzept: </a:t>
            </a:r>
            <a:r>
              <a:rPr lang="de-DE" sz="1800" dirty="0" smtClean="0"/>
              <a:t>Programmeinstellungen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36236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7237008" y="1788823"/>
            <a:ext cx="4222079" cy="4298283"/>
            <a:chOff x="6034893" y="1676490"/>
            <a:chExt cx="4222079" cy="4298283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4893" y="3036601"/>
              <a:ext cx="4222079" cy="2938172"/>
            </a:xfrm>
            <a:prstGeom prst="rect">
              <a:avLst/>
            </a:prstGeom>
          </p:spPr>
        </p:pic>
        <p:sp>
          <p:nvSpPr>
            <p:cNvPr id="10" name="Gleichschenkliges Dreieck 9"/>
            <p:cNvSpPr/>
            <p:nvPr/>
          </p:nvSpPr>
          <p:spPr>
            <a:xfrm rot="11194555">
              <a:off x="8409656" y="2590404"/>
              <a:ext cx="328082" cy="1819355"/>
            </a:xfrm>
            <a:prstGeom prst="triangle">
              <a:avLst>
                <a:gd name="adj" fmla="val 45856"/>
              </a:avLst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1" name="Grafik 10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0319" y="1676490"/>
              <a:ext cx="1294130" cy="1276985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12" name="Textfeld 11"/>
          <p:cNvSpPr txBox="1"/>
          <p:nvPr/>
        </p:nvSpPr>
        <p:spPr>
          <a:xfrm>
            <a:off x="752197" y="1925690"/>
            <a:ext cx="52109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LMT-Schnittstelle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Monitoranbindung Philips </a:t>
            </a:r>
            <a:r>
              <a:rPr lang="de-DE" dirty="0" err="1" smtClean="0"/>
              <a:t>IntelliVue</a:t>
            </a:r>
            <a:r>
              <a:rPr lang="de-DE" dirty="0" smtClean="0"/>
              <a:t>-Monitore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Schlaflabornetzwerk über </a:t>
            </a:r>
            <a:r>
              <a:rPr lang="de-DE" dirty="0" err="1" smtClean="0"/>
              <a:t>prisma</a:t>
            </a:r>
            <a:r>
              <a:rPr lang="de-DE" dirty="0" smtClean="0"/>
              <a:t> Hub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(PDMS)</a:t>
            </a:r>
          </a:p>
        </p:txBody>
      </p:sp>
      <p:sp>
        <p:nvSpPr>
          <p:cNvPr id="7" name="Inhaltsplatzhalter 3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 smtClean="0"/>
              <a:t>Überblick</a:t>
            </a:r>
            <a:r>
              <a:rPr lang="de-DE" sz="1800" dirty="0"/>
              <a:t>: </a:t>
            </a:r>
            <a:r>
              <a:rPr lang="de-DE" sz="1800" dirty="0" smtClean="0"/>
              <a:t>Schnittstellen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4324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5421" y="1441978"/>
            <a:ext cx="7816957" cy="4882535"/>
          </a:xfrm>
          <a:prstGeom prst="rect">
            <a:avLst/>
          </a:prstGeom>
        </p:spPr>
      </p:pic>
      <p:sp>
        <p:nvSpPr>
          <p:cNvPr id="5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Konzept: </a:t>
            </a:r>
            <a:r>
              <a:rPr lang="de-DE" sz="1800" dirty="0" smtClean="0"/>
              <a:t>Programmeinstellungen</a:t>
            </a:r>
            <a:endParaRPr lang="de-DE" sz="18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0654" y="2663358"/>
            <a:ext cx="709855" cy="69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422" y="1441978"/>
            <a:ext cx="7841508" cy="4884069"/>
          </a:xfrm>
          <a:prstGeom prst="rect">
            <a:avLst/>
          </a:prstGeom>
        </p:spPr>
      </p:pic>
      <p:sp>
        <p:nvSpPr>
          <p:cNvPr id="4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Konzept: </a:t>
            </a:r>
            <a:r>
              <a:rPr lang="de-DE" sz="1800" dirty="0" smtClean="0"/>
              <a:t>Programmeinstellungen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49347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5422" y="1441977"/>
            <a:ext cx="7891075" cy="4884069"/>
          </a:xfrm>
          <a:prstGeom prst="rect">
            <a:avLst/>
          </a:prstGeom>
        </p:spPr>
      </p:pic>
      <p:sp>
        <p:nvSpPr>
          <p:cNvPr id="4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Konzept: </a:t>
            </a:r>
            <a:r>
              <a:rPr lang="de-DE" sz="1800" dirty="0" smtClean="0"/>
              <a:t>Programmeinstellungen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78056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244200" y="1470213"/>
            <a:ext cx="7357907" cy="4554072"/>
          </a:xfrm>
          <a:prstGeom prst="rect">
            <a:avLst/>
          </a:prstGeom>
          <a:blipFill dpi="0" rotWithShape="1">
            <a:blip r:embed="rId3">
              <a:lum bright="70000" contrast="-70000"/>
            </a:blip>
            <a:srcRect/>
            <a:tile tx="0" ty="0" sx="100000" sy="100000" flip="none" algn="tl"/>
          </a:blipFill>
        </p:spPr>
      </p:pic>
      <p:sp>
        <p:nvSpPr>
          <p:cNvPr id="12" name="Textfeld 11"/>
          <p:cNvSpPr txBox="1"/>
          <p:nvPr/>
        </p:nvSpPr>
        <p:spPr>
          <a:xfrm>
            <a:off x="3805193" y="1927150"/>
            <a:ext cx="3020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Programme sind editierbar, bis zu 8 Zeichen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8032130" y="2698865"/>
            <a:ext cx="4025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zusätzliches Programm ist angewählt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8032130" y="4120965"/>
            <a:ext cx="4025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zusätzliches Programm ist anwählbar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5071506" y="5585607"/>
            <a:ext cx="300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3 Programme sind nutzbar</a:t>
            </a:r>
            <a:endParaRPr lang="de-DE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5458" y="5516261"/>
            <a:ext cx="1016048" cy="508024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9647" y="2680935"/>
            <a:ext cx="1085850" cy="447675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7291" y="2643769"/>
            <a:ext cx="506424" cy="522006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7291" y="4048462"/>
            <a:ext cx="506424" cy="514337"/>
          </a:xfrm>
          <a:prstGeom prst="rect">
            <a:avLst/>
          </a:prstGeom>
        </p:spPr>
      </p:pic>
      <p:sp>
        <p:nvSpPr>
          <p:cNvPr id="17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Konzept: </a:t>
            </a:r>
            <a:r>
              <a:rPr lang="de-DE" sz="1800" dirty="0" smtClean="0"/>
              <a:t>Programmeinstellungen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9218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037625" y="1458289"/>
            <a:ext cx="7531358" cy="4700464"/>
          </a:xfrm>
          <a:prstGeom prst="rect">
            <a:avLst/>
          </a:prstGeom>
          <a:blipFill dpi="0" rotWithShape="1">
            <a:blip r:embed="rId3">
              <a:lum bright="70000" contrast="-70000"/>
            </a:blip>
            <a:srcRect/>
            <a:tile tx="0" ty="0" sx="100000" sy="100000" flip="none" algn="tl"/>
          </a:blipFill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6394" y="5663453"/>
            <a:ext cx="942975" cy="4953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4008" y="2082852"/>
            <a:ext cx="5514975" cy="3467100"/>
          </a:xfrm>
          <a:prstGeom prst="rect">
            <a:avLst/>
          </a:prstGeom>
        </p:spPr>
      </p:pic>
      <p:sp>
        <p:nvSpPr>
          <p:cNvPr id="6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Konzept: </a:t>
            </a:r>
            <a:r>
              <a:rPr lang="de-DE" sz="1800" dirty="0" smtClean="0"/>
              <a:t>Programmeinstellungen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22682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062" y="1456765"/>
            <a:ext cx="7727030" cy="4834688"/>
          </a:xfrm>
          <a:prstGeom prst="rect">
            <a:avLst/>
          </a:prstGeom>
        </p:spPr>
      </p:pic>
      <p:sp>
        <p:nvSpPr>
          <p:cNvPr id="4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Konzept: </a:t>
            </a:r>
            <a:r>
              <a:rPr lang="de-DE" sz="1800" dirty="0" smtClean="0"/>
              <a:t>Schlauchtest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68452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062" y="1456765"/>
            <a:ext cx="7752485" cy="4834688"/>
          </a:xfrm>
          <a:prstGeom prst="rect">
            <a:avLst/>
          </a:prstGeom>
        </p:spPr>
      </p:pic>
      <p:sp>
        <p:nvSpPr>
          <p:cNvPr id="4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Konzept: </a:t>
            </a:r>
            <a:r>
              <a:rPr lang="de-DE" sz="1800" dirty="0" smtClean="0"/>
              <a:t>Schlauchtest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60938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062" y="1456765"/>
            <a:ext cx="7752485" cy="4852886"/>
          </a:xfrm>
          <a:prstGeom prst="rect">
            <a:avLst/>
          </a:prstGeom>
        </p:spPr>
      </p:pic>
      <p:sp>
        <p:nvSpPr>
          <p:cNvPr id="4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Konzept: </a:t>
            </a:r>
            <a:r>
              <a:rPr lang="de-DE" sz="1800" dirty="0" smtClean="0"/>
              <a:t>Schlauchtest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90330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958" y="1456765"/>
            <a:ext cx="7771916" cy="4852886"/>
          </a:xfrm>
          <a:prstGeom prst="rect">
            <a:avLst/>
          </a:prstGeom>
        </p:spPr>
      </p:pic>
      <p:sp>
        <p:nvSpPr>
          <p:cNvPr id="6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Konzept: </a:t>
            </a:r>
            <a:r>
              <a:rPr lang="de-DE" sz="1800" dirty="0" smtClean="0"/>
              <a:t>FiO2-Messung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41640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958" y="1456764"/>
            <a:ext cx="7771916" cy="4865049"/>
          </a:xfrm>
          <a:prstGeom prst="rect">
            <a:avLst/>
          </a:prstGeom>
        </p:spPr>
      </p:pic>
      <p:sp>
        <p:nvSpPr>
          <p:cNvPr id="6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Konzept: </a:t>
            </a:r>
            <a:r>
              <a:rPr lang="de-DE" sz="1800" dirty="0" smtClean="0"/>
              <a:t>FiO2-Messung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9696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6492144" y="1788078"/>
            <a:ext cx="4222079" cy="4443269"/>
            <a:chOff x="823928" y="1583459"/>
            <a:chExt cx="4222079" cy="4443269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3928" y="3088556"/>
              <a:ext cx="4222079" cy="2938172"/>
            </a:xfrm>
            <a:prstGeom prst="rect">
              <a:avLst/>
            </a:prstGeom>
          </p:spPr>
        </p:pic>
        <p:sp>
          <p:nvSpPr>
            <p:cNvPr id="10" name="Gleichschenkliges Dreieck 9"/>
            <p:cNvSpPr/>
            <p:nvPr/>
          </p:nvSpPr>
          <p:spPr>
            <a:xfrm rot="11194555">
              <a:off x="3515893" y="2725486"/>
              <a:ext cx="328082" cy="1819355"/>
            </a:xfrm>
            <a:prstGeom prst="triangle">
              <a:avLst>
                <a:gd name="adj" fmla="val 45856"/>
              </a:avLst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Grafik 7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5542" y="1583459"/>
              <a:ext cx="2450465" cy="1612900"/>
            </a:xfrm>
            <a:prstGeom prst="ellipse">
              <a:avLst/>
            </a:prstGeom>
            <a:ln w="63500" cap="rnd">
              <a:solidFill>
                <a:schemeClr val="bg1"/>
              </a:solidFill>
            </a:ln>
            <a:effectLst>
              <a:outerShdw blurRad="381000" dist="292100" dir="5400000" sx="-80000" sy="-18000" rotWithShape="0">
                <a:schemeClr val="tx1">
                  <a:alpha val="22000"/>
                </a:scheme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3" name="Gruppieren 2"/>
          <p:cNvGrpSpPr/>
          <p:nvPr/>
        </p:nvGrpSpPr>
        <p:grpSpPr>
          <a:xfrm>
            <a:off x="375607" y="1886744"/>
            <a:ext cx="5542659" cy="4161152"/>
            <a:chOff x="6111459" y="1966432"/>
            <a:chExt cx="5542659" cy="4161152"/>
          </a:xfrm>
        </p:grpSpPr>
        <p:sp>
          <p:nvSpPr>
            <p:cNvPr id="12" name="Textfeld 11"/>
            <p:cNvSpPr txBox="1"/>
            <p:nvPr/>
          </p:nvSpPr>
          <p:spPr>
            <a:xfrm>
              <a:off x="6111459" y="1966432"/>
              <a:ext cx="414436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 smtClean="0"/>
                <a:t>USB-C</a:t>
              </a:r>
            </a:p>
            <a:p>
              <a:endParaRPr lang="de-DE" dirty="0"/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de-DE" dirty="0" smtClean="0"/>
                <a:t>Auslesen der Therapiedaten</a:t>
              </a:r>
            </a:p>
            <a:p>
              <a:endParaRPr lang="de-DE" dirty="0"/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de-DE" dirty="0" smtClean="0"/>
                <a:t>Geräteupdate</a:t>
              </a:r>
            </a:p>
          </p:txBody>
        </p:sp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75728" y="4621148"/>
              <a:ext cx="1458053" cy="1141086"/>
            </a:xfrm>
            <a:prstGeom prst="rect">
              <a:avLst/>
            </a:prstGeom>
          </p:spPr>
        </p:pic>
        <p:sp>
          <p:nvSpPr>
            <p:cNvPr id="14" name="Rechteck 13"/>
            <p:cNvSpPr/>
            <p:nvPr/>
          </p:nvSpPr>
          <p:spPr>
            <a:xfrm>
              <a:off x="8333781" y="3957759"/>
              <a:ext cx="3320337" cy="2169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e-DE" b="1" dirty="0"/>
                <a:t>Stick  </a:t>
              </a:r>
              <a:r>
                <a:rPr lang="de-DE" b="1" dirty="0" err="1"/>
                <a:t>lmt</a:t>
              </a:r>
              <a:r>
                <a:rPr lang="de-DE" b="1" dirty="0"/>
                <a:t> 31414</a:t>
              </a:r>
              <a:endParaRPr lang="de-DE" b="1" dirty="0" smtClean="0"/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de-DE" dirty="0"/>
                <a:t>i</a:t>
              </a:r>
              <a:r>
                <a:rPr lang="de-DE" dirty="0" smtClean="0"/>
                <a:t>m Lieferumfang enthalten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de-DE" dirty="0" smtClean="0"/>
                <a:t>Adapter </a:t>
              </a:r>
              <a:r>
                <a:rPr lang="de-DE" dirty="0"/>
                <a:t>USB-C auf </a:t>
              </a:r>
              <a:r>
                <a:rPr lang="de-DE" dirty="0" smtClean="0"/>
                <a:t>USB-A 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de-DE" dirty="0" smtClean="0"/>
                <a:t>Auslieferung ohne schwarze Abdeckung</a:t>
              </a:r>
              <a:endParaRPr lang="de-DE" dirty="0"/>
            </a:p>
          </p:txBody>
        </p:sp>
      </p:grpSp>
      <p:sp>
        <p:nvSpPr>
          <p:cNvPr id="11" name="Inhaltsplatzhalter 3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 smtClean="0"/>
              <a:t>Überblick</a:t>
            </a:r>
            <a:r>
              <a:rPr lang="de-DE" sz="1800" dirty="0"/>
              <a:t>: Schnittstellen</a:t>
            </a:r>
          </a:p>
        </p:txBody>
      </p:sp>
    </p:spTree>
    <p:extLst>
      <p:ext uri="{BB962C8B-B14F-4D97-AF65-F5344CB8AC3E}">
        <p14:creationId xmlns:p14="http://schemas.microsoft.com/office/powerpoint/2010/main" val="97014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958" y="1456764"/>
            <a:ext cx="7802438" cy="4865049"/>
          </a:xfrm>
          <a:prstGeom prst="rect">
            <a:avLst/>
          </a:prstGeom>
        </p:spPr>
      </p:pic>
      <p:sp>
        <p:nvSpPr>
          <p:cNvPr id="6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Konzept: </a:t>
            </a:r>
            <a:r>
              <a:rPr lang="de-DE" sz="1800" dirty="0" smtClean="0"/>
              <a:t>FiO2-Messung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84313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874" y="1456764"/>
            <a:ext cx="7817083" cy="4865049"/>
          </a:xfrm>
          <a:prstGeom prst="rect">
            <a:avLst/>
          </a:prstGeom>
        </p:spPr>
      </p:pic>
      <p:sp>
        <p:nvSpPr>
          <p:cNvPr id="6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Konzept: </a:t>
            </a:r>
            <a:r>
              <a:rPr lang="de-DE" sz="1800" dirty="0" smtClean="0"/>
              <a:t>FiO2-Messung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9982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295655" y="1602099"/>
            <a:ext cx="6988816" cy="4368010"/>
          </a:xfrm>
          <a:prstGeom prst="rect">
            <a:avLst/>
          </a:prstGeom>
          <a:blipFill dpi="0" rotWithShape="1">
            <a:blip r:embed="rId3">
              <a:lum bright="70000" contrast="-70000"/>
            </a:blip>
            <a:srcRect/>
            <a:tile tx="0" ty="0" sx="100000" sy="100000" flip="none" algn="tl"/>
          </a:blipFill>
        </p:spPr>
      </p:pic>
      <p:sp>
        <p:nvSpPr>
          <p:cNvPr id="3" name="Textfeld 2"/>
          <p:cNvSpPr txBox="1"/>
          <p:nvPr/>
        </p:nvSpPr>
        <p:spPr>
          <a:xfrm>
            <a:off x="509834" y="3041277"/>
            <a:ext cx="39265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 smtClean="0"/>
              <a:t>Kalibrierung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 smtClean="0"/>
              <a:t>Intervall: Alle 6 Wochen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 smtClean="0"/>
              <a:t>immer bei 21%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/>
              <a:t>a</a:t>
            </a:r>
            <a:r>
              <a:rPr lang="de-DE" dirty="0" smtClean="0"/>
              <a:t>uch im Patientenmenü möglich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6375" y="2160086"/>
            <a:ext cx="4483704" cy="3252036"/>
          </a:xfrm>
          <a:prstGeom prst="rect">
            <a:avLst/>
          </a:prstGeom>
        </p:spPr>
      </p:pic>
      <p:sp>
        <p:nvSpPr>
          <p:cNvPr id="8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Konzept: </a:t>
            </a:r>
            <a:r>
              <a:rPr lang="de-DE" sz="1800" dirty="0" smtClean="0"/>
              <a:t>FiO2-Messung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80016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469057" y="1628993"/>
            <a:ext cx="6988815" cy="4368010"/>
          </a:xfrm>
          <a:prstGeom prst="rect">
            <a:avLst/>
          </a:prstGeom>
          <a:blipFill dpi="0" rotWithShape="1">
            <a:blip r:embed="rId3">
              <a:lum bright="70000" contrast="-70000"/>
            </a:blip>
            <a:srcRect/>
            <a:tile tx="0" ty="0" sx="100000" sy="100000" flip="none" algn="tl"/>
          </a:blipFill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477" y="4012825"/>
            <a:ext cx="2255970" cy="1464609"/>
          </a:xfrm>
          <a:prstGeom prst="rect">
            <a:avLst/>
          </a:prstGeom>
        </p:spPr>
      </p:pic>
      <p:sp>
        <p:nvSpPr>
          <p:cNvPr id="7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Konzept: </a:t>
            </a:r>
            <a:r>
              <a:rPr lang="de-DE" sz="1800" dirty="0" smtClean="0"/>
              <a:t>FiO2-Messung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09826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874" y="1456764"/>
            <a:ext cx="7817083" cy="4885677"/>
          </a:xfrm>
          <a:prstGeom prst="rect">
            <a:avLst/>
          </a:prstGeom>
        </p:spPr>
      </p:pic>
      <p:sp>
        <p:nvSpPr>
          <p:cNvPr id="5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 smtClean="0"/>
              <a:t>Display: Sperren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53436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874" y="1456764"/>
            <a:ext cx="7817083" cy="4885677"/>
          </a:xfrm>
          <a:prstGeom prst="rect">
            <a:avLst/>
          </a:prstGeom>
        </p:spPr>
      </p:pic>
      <p:sp>
        <p:nvSpPr>
          <p:cNvPr id="5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 smtClean="0"/>
              <a:t>Display: Sperren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68755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874" y="1456763"/>
            <a:ext cx="7823229" cy="4885677"/>
          </a:xfrm>
          <a:prstGeom prst="rect">
            <a:avLst/>
          </a:prstGeom>
        </p:spPr>
      </p:pic>
      <p:sp>
        <p:nvSpPr>
          <p:cNvPr id="4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 smtClean="0"/>
              <a:t>Display: Helligkeit</a:t>
            </a:r>
            <a:endParaRPr lang="de-DE" sz="18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9505" y="5721724"/>
            <a:ext cx="70485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9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348752" y="1658472"/>
            <a:ext cx="6803809" cy="4249040"/>
          </a:xfrm>
          <a:prstGeom prst="rect">
            <a:avLst/>
          </a:prstGeom>
          <a:blipFill dpi="0" rotWithShape="1">
            <a:blip r:embed="rId3">
              <a:lum bright="70000" contrast="-70000"/>
            </a:blip>
            <a:srcRect/>
            <a:tile tx="0" ty="0" sx="100000" sy="100000" flip="none" algn="tl"/>
          </a:blipFill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0258" y="5309347"/>
            <a:ext cx="704850" cy="6858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7377" y="1358154"/>
            <a:ext cx="4670611" cy="291913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325" y="2554941"/>
            <a:ext cx="5100770" cy="317798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9152561" y="4288180"/>
            <a:ext cx="2079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</a:t>
            </a:r>
            <a:r>
              <a:rPr lang="de-DE" dirty="0" smtClean="0"/>
              <a:t>urzer Druck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609196" y="5766664"/>
            <a:ext cx="2079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langer Druck</a:t>
            </a:r>
            <a:endParaRPr lang="de-DE" dirty="0"/>
          </a:p>
        </p:txBody>
      </p:sp>
      <p:sp>
        <p:nvSpPr>
          <p:cNvPr id="9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1800" dirty="0" smtClean="0"/>
              <a:t>Display: Helligkeit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8106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873" y="1456762"/>
            <a:ext cx="7831815" cy="4885677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1800" dirty="0"/>
              <a:t>Display: </a:t>
            </a:r>
            <a:r>
              <a:rPr lang="de-DE" sz="1800" dirty="0" err="1"/>
              <a:t>Notifications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55062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116872" y="1456761"/>
            <a:ext cx="7831815" cy="4885677"/>
          </a:xfrm>
          <a:prstGeom prst="rect">
            <a:avLst/>
          </a:prstGeom>
          <a:blipFill dpi="0" rotWithShape="1">
            <a:blip r:embed="rId3">
              <a:lum bright="70000" contrast="-70000"/>
            </a:blip>
            <a:srcRect/>
            <a:tile tx="0" ty="0" sx="100000" sy="100000" flip="none" algn="tl"/>
          </a:blipFill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6872" y="5196849"/>
            <a:ext cx="3198590" cy="52070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475490" y="2612975"/>
            <a:ext cx="413625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/>
              <a:t>b</a:t>
            </a:r>
            <a:r>
              <a:rPr lang="de-DE" dirty="0" smtClean="0"/>
              <a:t>leiben 10 Sekunden sichtbar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/>
              <a:t>k</a:t>
            </a:r>
            <a:r>
              <a:rPr lang="de-DE" dirty="0" smtClean="0"/>
              <a:t>önnen jederzeit bestätigt werden</a:t>
            </a:r>
            <a:endParaRPr lang="de-DE" dirty="0"/>
          </a:p>
        </p:txBody>
      </p:sp>
      <p:sp>
        <p:nvSpPr>
          <p:cNvPr id="7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Display: </a:t>
            </a:r>
            <a:r>
              <a:rPr lang="de-DE" sz="1800" dirty="0" err="1"/>
              <a:t>Notifications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25343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6853348" y="1659548"/>
            <a:ext cx="4222079" cy="4374108"/>
            <a:chOff x="942653" y="1507148"/>
            <a:chExt cx="4222079" cy="4374108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2653" y="2943084"/>
              <a:ext cx="4222079" cy="2938172"/>
            </a:xfrm>
            <a:prstGeom prst="rect">
              <a:avLst/>
            </a:prstGeom>
          </p:spPr>
        </p:pic>
        <p:sp>
          <p:nvSpPr>
            <p:cNvPr id="10" name="Gleichschenkliges Dreieck 9"/>
            <p:cNvSpPr/>
            <p:nvPr/>
          </p:nvSpPr>
          <p:spPr>
            <a:xfrm rot="11194555">
              <a:off x="3915173" y="2613163"/>
              <a:ext cx="328082" cy="1819355"/>
            </a:xfrm>
            <a:prstGeom prst="triangle">
              <a:avLst>
                <a:gd name="adj" fmla="val 45856"/>
              </a:avLst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3759" y="1507148"/>
              <a:ext cx="1121410" cy="1276985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11" name="Textfeld 10"/>
          <p:cNvSpPr txBox="1"/>
          <p:nvPr/>
        </p:nvSpPr>
        <p:spPr>
          <a:xfrm>
            <a:off x="319197" y="1509341"/>
            <a:ext cx="58244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Pflegeruf</a:t>
            </a:r>
            <a:r>
              <a:rPr lang="de-DE" dirty="0" smtClean="0"/>
              <a:t> :</a:t>
            </a:r>
          </a:p>
          <a:p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§"/>
              <a:tabLst>
                <a:tab pos="268288" algn="l"/>
              </a:tabLst>
            </a:pPr>
            <a:r>
              <a:rPr lang="de-DE" dirty="0" smtClean="0"/>
              <a:t>Leitung </a:t>
            </a:r>
            <a:r>
              <a:rPr lang="de-DE" dirty="0"/>
              <a:t>für </a:t>
            </a:r>
            <a:r>
              <a:rPr lang="de-DE" dirty="0" smtClean="0"/>
              <a:t>Pflegeruf, </a:t>
            </a:r>
            <a:r>
              <a:rPr lang="de-DE" dirty="0" err="1" smtClean="0"/>
              <a:t>10m</a:t>
            </a:r>
            <a:r>
              <a:rPr lang="de-DE" dirty="0" smtClean="0"/>
              <a:t> 	LMT </a:t>
            </a:r>
            <a:r>
              <a:rPr lang="de-DE" dirty="0"/>
              <a:t>31510</a:t>
            </a:r>
          </a:p>
          <a:p>
            <a:pPr>
              <a:tabLst>
                <a:tab pos="268288" algn="l"/>
              </a:tabLst>
            </a:pPr>
            <a:endParaRPr lang="de-DE" dirty="0" smtClean="0"/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  <a:tabLst>
                <a:tab pos="268288" algn="l"/>
                <a:tab pos="358775" algn="l"/>
              </a:tabLst>
            </a:pPr>
            <a:r>
              <a:rPr lang="de-DE" dirty="0" smtClean="0"/>
              <a:t>Leitung für Pflegeruf, </a:t>
            </a:r>
            <a:r>
              <a:rPr lang="de-DE" dirty="0" err="1" smtClean="0"/>
              <a:t>30m</a:t>
            </a:r>
            <a:r>
              <a:rPr lang="de-DE" dirty="0" smtClean="0"/>
              <a:t> 	LMT 31520</a:t>
            </a:r>
          </a:p>
          <a:p>
            <a:pPr>
              <a:tabLst>
                <a:tab pos="268288" algn="l"/>
                <a:tab pos="358775" algn="l"/>
              </a:tabLst>
            </a:pPr>
            <a:endParaRPr lang="de-DE" dirty="0"/>
          </a:p>
          <a:p>
            <a:pPr>
              <a:tabLst>
                <a:tab pos="268288" algn="l"/>
                <a:tab pos="358775" algn="l"/>
              </a:tabLst>
            </a:pPr>
            <a:r>
              <a:rPr lang="de-DE" b="1" dirty="0" smtClean="0"/>
              <a:t>Fernalarm : </a:t>
            </a:r>
            <a:r>
              <a:rPr lang="de-DE" b="1" dirty="0" err="1" smtClean="0"/>
              <a:t>VENTIremote</a:t>
            </a:r>
            <a:endParaRPr lang="de-DE" b="1" dirty="0" smtClean="0"/>
          </a:p>
          <a:p>
            <a:pPr>
              <a:tabLst>
                <a:tab pos="268288" algn="l"/>
                <a:tab pos="358775" algn="l"/>
              </a:tabLst>
            </a:pP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§"/>
              <a:tabLst>
                <a:tab pos="268288" algn="l"/>
                <a:tab pos="358775" algn="l"/>
              </a:tabLst>
            </a:pPr>
            <a:r>
              <a:rPr lang="de-DE" dirty="0"/>
              <a:t>Verbindungsleitung </a:t>
            </a:r>
            <a:r>
              <a:rPr lang="de-DE" dirty="0" err="1" smtClean="0"/>
              <a:t>10m</a:t>
            </a:r>
            <a:r>
              <a:rPr lang="de-DE" dirty="0" smtClean="0"/>
              <a:t> 	LMT 31560</a:t>
            </a:r>
          </a:p>
          <a:p>
            <a:pPr>
              <a:tabLst>
                <a:tab pos="268288" algn="l"/>
                <a:tab pos="358775" algn="l"/>
              </a:tabLst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  <a:tabLst>
                <a:tab pos="268288" algn="l"/>
                <a:tab pos="358775" algn="l"/>
              </a:tabLst>
            </a:pPr>
            <a:r>
              <a:rPr lang="de-DE" dirty="0"/>
              <a:t>Verbindungsleitung </a:t>
            </a:r>
            <a:r>
              <a:rPr lang="de-DE" dirty="0" err="1" smtClean="0"/>
              <a:t>30m</a:t>
            </a:r>
            <a:r>
              <a:rPr lang="de-DE" dirty="0" smtClean="0"/>
              <a:t> 	LMT </a:t>
            </a:r>
            <a:r>
              <a:rPr lang="de-DE" dirty="0"/>
              <a:t>31570 </a:t>
            </a:r>
            <a:endParaRPr lang="de-DE" dirty="0" smtClean="0"/>
          </a:p>
        </p:txBody>
      </p:sp>
      <p:sp>
        <p:nvSpPr>
          <p:cNvPr id="8" name="Inhaltsplatzhalter 3"/>
          <p:cNvSpPr>
            <a:spLocks noGrp="1"/>
          </p:cNvSpPr>
          <p:nvPr>
            <p:ph idx="1"/>
          </p:nvPr>
        </p:nvSpPr>
        <p:spPr>
          <a:xfrm>
            <a:off x="395398" y="788822"/>
            <a:ext cx="4920064" cy="442464"/>
          </a:xfrm>
        </p:spPr>
        <p:txBody>
          <a:bodyPr/>
          <a:lstStyle/>
          <a:p>
            <a:r>
              <a:rPr lang="de-DE" dirty="0"/>
              <a:t>Überblick: </a:t>
            </a:r>
            <a:r>
              <a:rPr lang="de-DE" dirty="0" smtClean="0"/>
              <a:t>Schnittstellen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487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1800" dirty="0"/>
              <a:t>Zubehör: LUISA App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142" y="1471158"/>
            <a:ext cx="2260219" cy="463380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8731" y="1471159"/>
            <a:ext cx="2278461" cy="463380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87" y="3308505"/>
            <a:ext cx="3747248" cy="248579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757" y="3202271"/>
            <a:ext cx="838200" cy="117157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861232" y="1485065"/>
            <a:ext cx="15545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 smtClean="0"/>
              <a:t>iOS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 smtClean="0"/>
              <a:t>Android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 smtClean="0"/>
              <a:t>Schwarz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 smtClean="0"/>
              <a:t>weiß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50201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8732" y="1471158"/>
            <a:ext cx="2278460" cy="461943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142" y="1471158"/>
            <a:ext cx="2260219" cy="4726560"/>
          </a:xfrm>
          <a:prstGeom prst="rect">
            <a:avLst/>
          </a:prstGeom>
        </p:spPr>
      </p:pic>
      <p:sp>
        <p:nvSpPr>
          <p:cNvPr id="5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Zubehör: LUISA App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87" y="3308505"/>
            <a:ext cx="3747248" cy="248579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757" y="3202271"/>
            <a:ext cx="838200" cy="1171575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861232" y="1485065"/>
            <a:ext cx="15545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 smtClean="0"/>
              <a:t>iOS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 smtClean="0"/>
              <a:t>Android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 smtClean="0"/>
              <a:t>Schwarz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 smtClean="0"/>
              <a:t>weiß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99934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017" y="1424937"/>
            <a:ext cx="3430297" cy="280120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3452" y="3990981"/>
            <a:ext cx="1762565" cy="83955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2780" y="4830531"/>
            <a:ext cx="2120672" cy="858448"/>
          </a:xfrm>
          <a:prstGeom prst="rect">
            <a:avLst/>
          </a:prstGeom>
        </p:spPr>
      </p:pic>
      <p:sp>
        <p:nvSpPr>
          <p:cNvPr id="13" name="Inhaltsplatzhalter 1"/>
          <p:cNvSpPr>
            <a:spLocks noGrp="1"/>
          </p:cNvSpPr>
          <p:nvPr>
            <p:ph idx="1"/>
          </p:nvPr>
        </p:nvSpPr>
        <p:spPr>
          <a:xfrm>
            <a:off x="823928" y="788822"/>
            <a:ext cx="4491534" cy="442464"/>
          </a:xfrm>
        </p:spPr>
        <p:txBody>
          <a:bodyPr>
            <a:normAutofit/>
          </a:bodyPr>
          <a:lstStyle/>
          <a:p>
            <a:r>
              <a:rPr lang="de-DE" sz="1800" dirty="0"/>
              <a:t>Zubehör: Mobilitätstasche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43769" y="2051989"/>
            <a:ext cx="39534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b="1" dirty="0" err="1" smtClean="0"/>
              <a:t>lmt</a:t>
            </a:r>
            <a:r>
              <a:rPr lang="de-DE" sz="1600" b="1" dirty="0" smtClean="0"/>
              <a:t> </a:t>
            </a:r>
            <a:r>
              <a:rPr lang="de-DE" sz="1600" b="1" dirty="0"/>
              <a:t>31585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Mobilitätstasche, beinhaltet: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 smtClean="0"/>
              <a:t>Mobilitätstasche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 smtClean="0"/>
              <a:t>Schultergurt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 smtClean="0"/>
              <a:t>Befestigungsgurte (4x)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73656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1800" dirty="0"/>
              <a:t>Zubehör: Fahrgestell 2.0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0352" y="1381509"/>
            <a:ext cx="2186029" cy="2103906"/>
          </a:xfrm>
          <a:prstGeom prst="rect">
            <a:avLst/>
          </a:prstGeom>
        </p:spPr>
      </p:pic>
      <p:pic>
        <p:nvPicPr>
          <p:cNvPr id="5" name="Grafik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747" y="3485415"/>
            <a:ext cx="2774634" cy="248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7705" y="3058226"/>
            <a:ext cx="826284" cy="151666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168" y="1258251"/>
            <a:ext cx="1838589" cy="408705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874956" y="4623802"/>
            <a:ext cx="232185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1400" b="1" dirty="0" err="1"/>
              <a:t>lmt</a:t>
            </a:r>
            <a:r>
              <a:rPr lang="de-DE" sz="1400" b="1" dirty="0"/>
              <a:t> </a:t>
            </a:r>
            <a:r>
              <a:rPr lang="de-DE" sz="1400" b="1" dirty="0" smtClean="0"/>
              <a:t>31368</a:t>
            </a:r>
          </a:p>
          <a:p>
            <a:pPr algn="ctr">
              <a:lnSpc>
                <a:spcPct val="150000"/>
              </a:lnSpc>
            </a:pPr>
            <a:r>
              <a:rPr lang="de-DE" sz="1400" dirty="0" smtClean="0"/>
              <a:t>Wandhalterung </a:t>
            </a:r>
            <a:r>
              <a:rPr lang="de-DE" sz="1400" dirty="0"/>
              <a:t>für Normschiene</a:t>
            </a:r>
            <a:endParaRPr lang="de-DE" sz="1400" dirty="0" smtClean="0"/>
          </a:p>
        </p:txBody>
      </p:sp>
      <p:sp>
        <p:nvSpPr>
          <p:cNvPr id="8" name="Textfeld 7"/>
          <p:cNvSpPr txBox="1"/>
          <p:nvPr/>
        </p:nvSpPr>
        <p:spPr>
          <a:xfrm>
            <a:off x="1754087" y="5282555"/>
            <a:ext cx="211567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1400" b="1" dirty="0" err="1"/>
              <a:t>lmt</a:t>
            </a:r>
            <a:r>
              <a:rPr lang="de-DE" sz="1400" b="1" dirty="0"/>
              <a:t> 31360</a:t>
            </a:r>
          </a:p>
          <a:p>
            <a:pPr algn="ctr">
              <a:lnSpc>
                <a:spcPct val="150000"/>
              </a:lnSpc>
            </a:pPr>
            <a:r>
              <a:rPr lang="de-DE" sz="1400" dirty="0" smtClean="0"/>
              <a:t>Fahrgestell </a:t>
            </a:r>
            <a:r>
              <a:rPr lang="de-DE" sz="1400" dirty="0"/>
              <a:t>2.0 für LUISA </a:t>
            </a:r>
            <a:r>
              <a:rPr lang="de-DE" sz="1400" dirty="0" err="1"/>
              <a:t>Homecare</a:t>
            </a:r>
            <a:endParaRPr lang="de-DE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7680603" y="1265016"/>
            <a:ext cx="211567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1400" b="1" dirty="0" err="1"/>
              <a:t>lmt</a:t>
            </a:r>
            <a:r>
              <a:rPr lang="de-DE" sz="1400" b="1" dirty="0"/>
              <a:t> </a:t>
            </a:r>
            <a:r>
              <a:rPr lang="de-DE" sz="1400" b="1" dirty="0" smtClean="0"/>
              <a:t>31359</a:t>
            </a:r>
          </a:p>
          <a:p>
            <a:pPr algn="ctr">
              <a:lnSpc>
                <a:spcPct val="150000"/>
              </a:lnSpc>
            </a:pPr>
            <a:r>
              <a:rPr lang="de-DE" sz="1400" dirty="0" smtClean="0"/>
              <a:t>Set</a:t>
            </a:r>
            <a:r>
              <a:rPr lang="de-DE" sz="1400" dirty="0"/>
              <a:t>, LUISA Geräteplatte Fahrgestell 2.0</a:t>
            </a:r>
          </a:p>
        </p:txBody>
      </p:sp>
      <p:sp>
        <p:nvSpPr>
          <p:cNvPr id="10" name="Rechteck 9"/>
          <p:cNvSpPr/>
          <p:nvPr/>
        </p:nvSpPr>
        <p:spPr>
          <a:xfrm>
            <a:off x="6074624" y="2974473"/>
            <a:ext cx="1835759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1400" b="1" dirty="0" err="1"/>
              <a:t>lmt</a:t>
            </a:r>
            <a:r>
              <a:rPr lang="de-DE" sz="1400" b="1" dirty="0"/>
              <a:t> 31351</a:t>
            </a:r>
          </a:p>
          <a:p>
            <a:pPr algn="ctr">
              <a:lnSpc>
                <a:spcPct val="150000"/>
              </a:lnSpc>
            </a:pPr>
            <a:r>
              <a:rPr lang="de-DE" sz="1400" dirty="0" smtClean="0"/>
              <a:t>Netzteilhalterung </a:t>
            </a:r>
            <a:r>
              <a:rPr lang="de-DE" sz="1400" dirty="0"/>
              <a:t>für </a:t>
            </a:r>
            <a:endParaRPr lang="de-DE" sz="1400" dirty="0" smtClean="0"/>
          </a:p>
          <a:p>
            <a:pPr algn="ctr">
              <a:lnSpc>
                <a:spcPct val="150000"/>
              </a:lnSpc>
            </a:pPr>
            <a:r>
              <a:rPr lang="de-DE" sz="1400" dirty="0" smtClean="0"/>
              <a:t>Fahrgestell </a:t>
            </a:r>
            <a:r>
              <a:rPr lang="de-DE" sz="1400" dirty="0"/>
              <a:t>2.0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3917" y="1578778"/>
            <a:ext cx="942383" cy="1351069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3762241" y="1543835"/>
            <a:ext cx="1677061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1400" b="1" dirty="0" err="1"/>
              <a:t>lmt</a:t>
            </a:r>
            <a:r>
              <a:rPr lang="de-DE" sz="1400" b="1" dirty="0"/>
              <a:t> 31354</a:t>
            </a:r>
          </a:p>
          <a:p>
            <a:pPr algn="ctr">
              <a:lnSpc>
                <a:spcPct val="150000"/>
              </a:lnSpc>
            </a:pPr>
            <a:r>
              <a:rPr lang="de-DE" sz="1400" dirty="0" smtClean="0"/>
              <a:t>Schlauchhalter </a:t>
            </a:r>
            <a:r>
              <a:rPr lang="de-DE" sz="1400" dirty="0"/>
              <a:t>für </a:t>
            </a:r>
            <a:endParaRPr lang="de-DE" sz="1400" dirty="0" smtClean="0"/>
          </a:p>
          <a:p>
            <a:pPr algn="ctr">
              <a:lnSpc>
                <a:spcPct val="150000"/>
              </a:lnSpc>
            </a:pPr>
            <a:r>
              <a:rPr lang="de-DE" sz="1400" dirty="0" smtClean="0"/>
              <a:t>Fahrgestell </a:t>
            </a:r>
            <a:r>
              <a:rPr lang="de-DE" sz="1400" dirty="0"/>
              <a:t>2.0</a:t>
            </a:r>
          </a:p>
        </p:txBody>
      </p:sp>
      <p:sp>
        <p:nvSpPr>
          <p:cNvPr id="13" name="Rechteck 12"/>
          <p:cNvSpPr/>
          <p:nvPr/>
        </p:nvSpPr>
        <p:spPr>
          <a:xfrm>
            <a:off x="565847" y="1755985"/>
            <a:ext cx="1838708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1400" b="1" dirty="0" err="1" smtClean="0"/>
              <a:t>lmt</a:t>
            </a:r>
            <a:r>
              <a:rPr lang="de-DE" sz="1400" b="1" dirty="0" smtClean="0"/>
              <a:t> </a:t>
            </a:r>
            <a:r>
              <a:rPr lang="de-DE" sz="1400" b="1" dirty="0"/>
              <a:t>31353 </a:t>
            </a:r>
          </a:p>
          <a:p>
            <a:pPr algn="ctr">
              <a:lnSpc>
                <a:spcPct val="150000"/>
              </a:lnSpc>
            </a:pPr>
            <a:r>
              <a:rPr lang="de-DE" sz="1400" dirty="0" smtClean="0"/>
              <a:t>Wasserhalterung </a:t>
            </a:r>
            <a:r>
              <a:rPr lang="de-DE" sz="1400" dirty="0"/>
              <a:t>für </a:t>
            </a:r>
            <a:endParaRPr lang="de-DE" sz="1400" dirty="0" smtClean="0"/>
          </a:p>
          <a:p>
            <a:pPr algn="ctr">
              <a:lnSpc>
                <a:spcPct val="150000"/>
              </a:lnSpc>
            </a:pPr>
            <a:r>
              <a:rPr lang="de-DE" sz="1400" dirty="0" smtClean="0"/>
              <a:t>Fahrgestell </a:t>
            </a:r>
            <a:r>
              <a:rPr lang="de-DE" sz="1400" dirty="0"/>
              <a:t>2.0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7507" y="4154020"/>
            <a:ext cx="978947" cy="1480359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7167840" y="5634379"/>
            <a:ext cx="200407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err="1"/>
              <a:t>lmt</a:t>
            </a:r>
            <a:r>
              <a:rPr lang="de-DE" sz="1400" b="1" dirty="0"/>
              <a:t> 31352</a:t>
            </a:r>
          </a:p>
          <a:p>
            <a:r>
              <a:rPr lang="de-DE" sz="1400" dirty="0" smtClean="0"/>
              <a:t>O2-Flaschenhalterung </a:t>
            </a:r>
          </a:p>
          <a:p>
            <a:r>
              <a:rPr lang="de-DE" sz="1400" dirty="0" smtClean="0"/>
              <a:t>für </a:t>
            </a:r>
            <a:r>
              <a:rPr lang="de-DE" sz="1400" dirty="0"/>
              <a:t>Fahrgestell 2.0</a:t>
            </a:r>
          </a:p>
        </p:txBody>
      </p:sp>
      <p:sp>
        <p:nvSpPr>
          <p:cNvPr id="16" name="Rechteck 15"/>
          <p:cNvSpPr/>
          <p:nvPr/>
        </p:nvSpPr>
        <p:spPr>
          <a:xfrm>
            <a:off x="141829" y="3322145"/>
            <a:ext cx="229261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b="1" dirty="0" err="1"/>
              <a:t>lmt</a:t>
            </a:r>
            <a:r>
              <a:rPr lang="de-DE" sz="1400" b="1" dirty="0"/>
              <a:t> 31371</a:t>
            </a:r>
          </a:p>
          <a:p>
            <a:pPr algn="ctr"/>
            <a:r>
              <a:rPr lang="de-DE" sz="1400" dirty="0" smtClean="0"/>
              <a:t>Set</a:t>
            </a:r>
            <a:r>
              <a:rPr lang="de-DE" sz="1400" dirty="0"/>
              <a:t>, LUISA </a:t>
            </a:r>
            <a:endParaRPr lang="de-DE" sz="1400" dirty="0" smtClean="0"/>
          </a:p>
          <a:p>
            <a:pPr algn="ctr"/>
            <a:r>
              <a:rPr lang="de-DE" sz="1400" dirty="0" smtClean="0"/>
              <a:t>Fahrgestellplatte 2.0 (</a:t>
            </a:r>
            <a:r>
              <a:rPr lang="de-DE" sz="1400" dirty="0" err="1" smtClean="0"/>
              <a:t>o.A.</a:t>
            </a:r>
            <a:r>
              <a:rPr lang="de-DE" sz="1400" dirty="0" smtClean="0"/>
              <a:t>)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58042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1800" dirty="0"/>
              <a:t>Service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823928" y="1520632"/>
            <a:ext cx="48230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Tauschteile nach 4 Jahren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Interne Batterie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Membrane im Exspirationsmodul</a:t>
            </a:r>
            <a:endParaRPr lang="de-DE" dirty="0"/>
          </a:p>
          <a:p>
            <a:endParaRPr lang="de-DE" dirty="0" smtClean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6940" y="3054707"/>
            <a:ext cx="2390775" cy="191452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6384" y="1860991"/>
            <a:ext cx="3389704" cy="2093533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2832822" y="4494576"/>
            <a:ext cx="33601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/>
              <a:t>Service-Intervall Gebläse</a:t>
            </a:r>
          </a:p>
          <a:p>
            <a:endParaRPr lang="de-DE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/>
              <a:t>35.000 Std.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/>
              <a:t>keine zeitliche Begrenzung</a:t>
            </a:r>
          </a:p>
        </p:txBody>
      </p:sp>
    </p:spTree>
    <p:extLst>
      <p:ext uri="{BB962C8B-B14F-4D97-AF65-F5344CB8AC3E}">
        <p14:creationId xmlns:p14="http://schemas.microsoft.com/office/powerpoint/2010/main" val="329847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1800" dirty="0"/>
              <a:t>Marketingmaterial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823928" y="1750778"/>
            <a:ext cx="465268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Produktdatenblatt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Zubehörkatalog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Anwenderfilme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Produktlinienpräsentation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Flyer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>
                <a:hlinkClick r:id="rId2" action="ppaction://hlinkfile"/>
              </a:rPr>
              <a:t>Film</a:t>
            </a:r>
            <a:r>
              <a:rPr lang="de-DE" dirty="0" smtClean="0"/>
              <a:t> Lars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>
                <a:hlinkClick r:id="rId3"/>
              </a:rPr>
              <a:t>https://ueberalldurchatmen.de</a:t>
            </a:r>
            <a:r>
              <a:rPr lang="de-DE" dirty="0" smtClean="0">
                <a:hlinkClick r:id="rId3"/>
              </a:rPr>
              <a:t>/</a:t>
            </a:r>
            <a:endParaRPr lang="de-DE" dirty="0" smtClean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5869" y="1161564"/>
            <a:ext cx="2241558" cy="31132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7279" y="1748281"/>
            <a:ext cx="2179751" cy="311118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431661" y="2728152"/>
            <a:ext cx="2942253" cy="208159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1538" y="3454087"/>
            <a:ext cx="2787013" cy="164150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5872" y="4083810"/>
            <a:ext cx="2422768" cy="202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78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695" y="1976191"/>
            <a:ext cx="5731510" cy="353949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2844655" y="1533727"/>
            <a:ext cx="6003925" cy="412305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1800" dirty="0"/>
              <a:t>LUISA </a:t>
            </a:r>
            <a:r>
              <a:rPr lang="de-DE" sz="1800" dirty="0" smtClean="0"/>
              <a:t>Verkaufsvorteile</a:t>
            </a:r>
            <a:endParaRPr lang="de-DE" sz="1800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6332367" y="600195"/>
            <a:ext cx="1584666" cy="2020792"/>
            <a:chOff x="6228458" y="1899059"/>
            <a:chExt cx="1584666" cy="2020792"/>
          </a:xfrm>
        </p:grpSpPr>
        <p:grpSp>
          <p:nvGrpSpPr>
            <p:cNvPr id="7" name="Gruppieren 6"/>
            <p:cNvGrpSpPr/>
            <p:nvPr/>
          </p:nvGrpSpPr>
          <p:grpSpPr>
            <a:xfrm>
              <a:off x="6331187" y="1899059"/>
              <a:ext cx="1481937" cy="1481937"/>
              <a:chOff x="5805723" y="488636"/>
              <a:chExt cx="1481937" cy="1481937"/>
            </a:xfrm>
          </p:grpSpPr>
          <p:sp>
            <p:nvSpPr>
              <p:cNvPr id="13" name="Ellipse 12"/>
              <p:cNvSpPr/>
              <p:nvPr/>
            </p:nvSpPr>
            <p:spPr>
              <a:xfrm>
                <a:off x="5805723" y="488636"/>
                <a:ext cx="1481937" cy="1481937"/>
              </a:xfrm>
              <a:prstGeom prst="ellipse">
                <a:avLst/>
              </a:prstGeom>
              <a:solidFill>
                <a:srgbClr val="92D050">
                  <a:alpha val="50000"/>
                </a:srgbClr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Ellipse 4"/>
              <p:cNvSpPr txBox="1"/>
              <p:nvPr/>
            </p:nvSpPr>
            <p:spPr>
              <a:xfrm>
                <a:off x="6022748" y="705661"/>
                <a:ext cx="1047887" cy="104788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7780" tIns="17780" rIns="17780" bIns="17780" numCol="1" spcCol="1270" anchor="ctr" anchorCtr="0">
                <a:noAutofit/>
              </a:bodyPr>
              <a:lstStyle/>
              <a:p>
                <a:pPr lvl="0" algn="ctr" defTabSz="6223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kumimoji="0" lang="de-DE" sz="1400" b="1" i="0" u="none" strike="noStrike" kern="1200" cap="none" spc="0" normalizeH="0" baseline="0" noProof="0" dirty="0" smtClean="0">
                    <a:ln/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10" Touch Display</a:t>
                </a:r>
                <a:endParaRPr lang="de-DE" sz="1400" b="1" kern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" name="Gruppieren 7"/>
            <p:cNvGrpSpPr/>
            <p:nvPr/>
          </p:nvGrpSpPr>
          <p:grpSpPr>
            <a:xfrm>
              <a:off x="6228458" y="3413950"/>
              <a:ext cx="500153" cy="505901"/>
              <a:chOff x="5702994" y="2003527"/>
              <a:chExt cx="500153" cy="505901"/>
            </a:xfrm>
          </p:grpSpPr>
          <p:sp>
            <p:nvSpPr>
              <p:cNvPr id="11" name="Pfeil nach rechts 10"/>
              <p:cNvSpPr/>
              <p:nvPr/>
            </p:nvSpPr>
            <p:spPr>
              <a:xfrm rot="7427514">
                <a:off x="5700120" y="2006401"/>
                <a:ext cx="505901" cy="500153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rgbClr val="92D050">
                  <a:alpha val="50000"/>
                </a:srgbClr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" name="Pfeil nach rechts 6"/>
              <p:cNvSpPr txBox="1"/>
              <p:nvPr/>
            </p:nvSpPr>
            <p:spPr>
              <a:xfrm rot="7427514">
                <a:off x="5816869" y="2044083"/>
                <a:ext cx="355855" cy="30009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689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de-DE" sz="3800" kern="1200"/>
              </a:p>
            </p:txBody>
          </p:sp>
        </p:grpSp>
      </p:grpSp>
      <p:grpSp>
        <p:nvGrpSpPr>
          <p:cNvPr id="15" name="Gruppieren 14"/>
          <p:cNvGrpSpPr/>
          <p:nvPr/>
        </p:nvGrpSpPr>
        <p:grpSpPr>
          <a:xfrm>
            <a:off x="6858548" y="2667249"/>
            <a:ext cx="2354357" cy="1481937"/>
            <a:chOff x="6910502" y="3467349"/>
            <a:chExt cx="2354357" cy="1481937"/>
          </a:xfrm>
        </p:grpSpPr>
        <p:grpSp>
          <p:nvGrpSpPr>
            <p:cNvPr id="16" name="Gruppieren 15"/>
            <p:cNvGrpSpPr/>
            <p:nvPr/>
          </p:nvGrpSpPr>
          <p:grpSpPr>
            <a:xfrm>
              <a:off x="7782922" y="3467349"/>
              <a:ext cx="1481937" cy="1481937"/>
              <a:chOff x="7090051" y="2559115"/>
              <a:chExt cx="1481937" cy="1481937"/>
            </a:xfrm>
          </p:grpSpPr>
          <p:sp>
            <p:nvSpPr>
              <p:cNvPr id="20" name="Ellipse 19"/>
              <p:cNvSpPr/>
              <p:nvPr/>
            </p:nvSpPr>
            <p:spPr>
              <a:xfrm>
                <a:off x="7090051" y="2559115"/>
                <a:ext cx="1481937" cy="1481937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70000"/>
                </a:schemeClr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1" name="Ellipse 4"/>
              <p:cNvSpPr txBox="1"/>
              <p:nvPr/>
            </p:nvSpPr>
            <p:spPr>
              <a:xfrm>
                <a:off x="7307076" y="2776140"/>
                <a:ext cx="1047887" cy="104788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7780" tIns="17780" rIns="17780" bIns="17780" numCol="1" spcCol="1270" anchor="ctr" anchorCtr="0">
                <a:noAutofit/>
              </a:bodyPr>
              <a:lstStyle/>
              <a:p>
                <a:pPr lvl="0" algn="ctr" defTabSz="6223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kumimoji="0" lang="de-DE" sz="1400" b="1" i="0" u="none" strike="noStrike" kern="1200" cap="none" spc="0" normalizeH="0" baseline="0" noProof="0" dirty="0" smtClean="0">
                    <a:ln/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CPAP u. HFT in allen Schlauch-systemen</a:t>
                </a:r>
                <a:endParaRPr lang="de-DE" sz="1400" b="1" kern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7" name="Gruppieren 16"/>
            <p:cNvGrpSpPr/>
            <p:nvPr/>
          </p:nvGrpSpPr>
          <p:grpSpPr>
            <a:xfrm>
              <a:off x="6910502" y="3978381"/>
              <a:ext cx="479907" cy="500153"/>
              <a:chOff x="6217631" y="3070147"/>
              <a:chExt cx="479907" cy="500153"/>
            </a:xfrm>
          </p:grpSpPr>
          <p:sp>
            <p:nvSpPr>
              <p:cNvPr id="18" name="Pfeil nach rechts 17"/>
              <p:cNvSpPr/>
              <p:nvPr/>
            </p:nvSpPr>
            <p:spPr>
              <a:xfrm rot="10800000">
                <a:off x="6217631" y="3070147"/>
                <a:ext cx="479907" cy="500153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chemeClr val="accent5">
                  <a:lumMod val="40000"/>
                  <a:lumOff val="60000"/>
                  <a:alpha val="70000"/>
                </a:schemeClr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Pfeil nach rechts 6"/>
              <p:cNvSpPr txBox="1"/>
              <p:nvPr/>
            </p:nvSpPr>
            <p:spPr>
              <a:xfrm rot="21600000">
                <a:off x="6361603" y="3170178"/>
                <a:ext cx="335935" cy="30009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689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de-DE" sz="3800" kern="1200"/>
              </a:p>
            </p:txBody>
          </p:sp>
        </p:grpSp>
      </p:grpSp>
      <p:grpSp>
        <p:nvGrpSpPr>
          <p:cNvPr id="22" name="Gruppieren 21"/>
          <p:cNvGrpSpPr/>
          <p:nvPr/>
        </p:nvGrpSpPr>
        <p:grpSpPr>
          <a:xfrm>
            <a:off x="6377469" y="4162356"/>
            <a:ext cx="1789051" cy="2131099"/>
            <a:chOff x="4538278" y="3684374"/>
            <a:chExt cx="1789051" cy="2131099"/>
          </a:xfrm>
        </p:grpSpPr>
        <p:grpSp>
          <p:nvGrpSpPr>
            <p:cNvPr id="23" name="Gruppieren 22"/>
            <p:cNvGrpSpPr/>
            <p:nvPr/>
          </p:nvGrpSpPr>
          <p:grpSpPr>
            <a:xfrm>
              <a:off x="4845392" y="4333536"/>
              <a:ext cx="1481937" cy="1481937"/>
              <a:chOff x="6050041" y="4708108"/>
              <a:chExt cx="1481937" cy="1481937"/>
            </a:xfrm>
          </p:grpSpPr>
          <p:sp>
            <p:nvSpPr>
              <p:cNvPr id="27" name="Ellipse 26"/>
              <p:cNvSpPr/>
              <p:nvPr/>
            </p:nvSpPr>
            <p:spPr>
              <a:xfrm>
                <a:off x="6050041" y="4708108"/>
                <a:ext cx="1481937" cy="1481937"/>
              </a:xfrm>
              <a:prstGeom prst="ellipse">
                <a:avLst/>
              </a:prstGeom>
              <a:solidFill>
                <a:srgbClr val="F040BE">
                  <a:alpha val="50000"/>
                </a:srgbClr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8" name="Ellipse 4"/>
              <p:cNvSpPr txBox="1"/>
              <p:nvPr/>
            </p:nvSpPr>
            <p:spPr>
              <a:xfrm>
                <a:off x="6267066" y="4925133"/>
                <a:ext cx="1047887" cy="104788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7780" tIns="17780" rIns="17780" bIns="17780" numCol="1" spcCol="127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400" b="1" i="0" u="none" strike="noStrike" kern="1200" cap="none" spc="0" normalizeH="0" baseline="0" noProof="0" dirty="0" smtClean="0">
                    <a:ln/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keine Adapter</a:t>
                </a:r>
                <a:endParaRPr lang="de-DE" sz="1400" b="1" kern="1200" dirty="0" smtClean="0">
                  <a:solidFill>
                    <a:schemeClr val="bg1"/>
                  </a:solidFill>
                </a:endParaRPr>
              </a:p>
              <a:p>
                <a:pPr lvl="0" algn="ctr" defTabSz="28892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de-DE" sz="1200" kern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4" name="Gruppieren 23"/>
            <p:cNvGrpSpPr/>
            <p:nvPr/>
          </p:nvGrpSpPr>
          <p:grpSpPr>
            <a:xfrm>
              <a:off x="4538278" y="3684374"/>
              <a:ext cx="500153" cy="542887"/>
              <a:chOff x="5742927" y="4058946"/>
              <a:chExt cx="500153" cy="542887"/>
            </a:xfrm>
          </p:grpSpPr>
          <p:sp>
            <p:nvSpPr>
              <p:cNvPr id="25" name="Pfeil nach rechts 24"/>
              <p:cNvSpPr/>
              <p:nvPr/>
            </p:nvSpPr>
            <p:spPr>
              <a:xfrm rot="14180239">
                <a:off x="5721560" y="4080313"/>
                <a:ext cx="542887" cy="500153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rgbClr val="F040BE">
                  <a:alpha val="50000"/>
                </a:srgbClr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" name="Pfeil nach rechts 6"/>
              <p:cNvSpPr txBox="1"/>
              <p:nvPr/>
            </p:nvSpPr>
            <p:spPr>
              <a:xfrm rot="24980239">
                <a:off x="5838168" y="4242787"/>
                <a:ext cx="392841" cy="30009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689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de-DE" sz="3800" kern="1200"/>
              </a:p>
            </p:txBody>
          </p:sp>
        </p:grpSp>
      </p:grpSp>
      <p:grpSp>
        <p:nvGrpSpPr>
          <p:cNvPr id="29" name="Gruppieren 28"/>
          <p:cNvGrpSpPr/>
          <p:nvPr/>
        </p:nvGrpSpPr>
        <p:grpSpPr>
          <a:xfrm>
            <a:off x="3924355" y="4255607"/>
            <a:ext cx="1544578" cy="2209984"/>
            <a:chOff x="1929300" y="3163971"/>
            <a:chExt cx="1544578" cy="2209984"/>
          </a:xfrm>
        </p:grpSpPr>
        <p:grpSp>
          <p:nvGrpSpPr>
            <p:cNvPr id="30" name="Gruppieren 29"/>
            <p:cNvGrpSpPr/>
            <p:nvPr/>
          </p:nvGrpSpPr>
          <p:grpSpPr>
            <a:xfrm>
              <a:off x="1929300" y="3892018"/>
              <a:ext cx="1544578" cy="1481937"/>
              <a:chOff x="3286933" y="4853330"/>
              <a:chExt cx="1544578" cy="1481937"/>
            </a:xfrm>
          </p:grpSpPr>
          <p:sp>
            <p:nvSpPr>
              <p:cNvPr id="34" name="Ellipse 33"/>
              <p:cNvSpPr/>
              <p:nvPr/>
            </p:nvSpPr>
            <p:spPr>
              <a:xfrm>
                <a:off x="3286933" y="4853330"/>
                <a:ext cx="1544578" cy="1481937"/>
              </a:xfrm>
              <a:prstGeom prst="ellipse">
                <a:avLst/>
              </a:prstGeom>
              <a:solidFill>
                <a:schemeClr val="accent2">
                  <a:alpha val="50000"/>
                </a:schemeClr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5" name="Ellipse 4"/>
              <p:cNvSpPr txBox="1"/>
              <p:nvPr/>
            </p:nvSpPr>
            <p:spPr>
              <a:xfrm>
                <a:off x="3513131" y="5070355"/>
                <a:ext cx="1092182" cy="104788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7780" tIns="17780" rIns="17780" bIns="17780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kumimoji="0" lang="de-DE" sz="1400" b="1" i="0" u="none" strike="noStrike" kern="1200" cap="none" spc="0" normalizeH="0" baseline="0" noProof="0" dirty="0" smtClean="0">
                    <a:ln/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zweite Alarm-sprache</a:t>
                </a:r>
                <a:endParaRPr lang="de-DE" sz="1400" b="1" kern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1" name="Gruppieren 30"/>
            <p:cNvGrpSpPr/>
            <p:nvPr/>
          </p:nvGrpSpPr>
          <p:grpSpPr>
            <a:xfrm>
              <a:off x="2917034" y="3163971"/>
              <a:ext cx="500153" cy="571455"/>
              <a:chOff x="4274667" y="4125283"/>
              <a:chExt cx="500153" cy="571455"/>
            </a:xfrm>
          </p:grpSpPr>
          <p:sp>
            <p:nvSpPr>
              <p:cNvPr id="32" name="Pfeil nach rechts 31"/>
              <p:cNvSpPr/>
              <p:nvPr/>
            </p:nvSpPr>
            <p:spPr>
              <a:xfrm rot="18019783">
                <a:off x="4239016" y="4160934"/>
                <a:ext cx="571455" cy="500153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chemeClr val="accent2">
                  <a:alpha val="50000"/>
                </a:schemeClr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3" name="Pfeil nach rechts 6"/>
              <p:cNvSpPr txBox="1"/>
              <p:nvPr/>
            </p:nvSpPr>
            <p:spPr>
              <a:xfrm rot="28819783">
                <a:off x="4276154" y="4325720"/>
                <a:ext cx="421409" cy="30009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689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de-DE" sz="3800" kern="1200"/>
              </a:p>
            </p:txBody>
          </p:sp>
        </p:grpSp>
      </p:grpSp>
      <p:grpSp>
        <p:nvGrpSpPr>
          <p:cNvPr id="36" name="Gruppieren 35"/>
          <p:cNvGrpSpPr/>
          <p:nvPr/>
        </p:nvGrpSpPr>
        <p:grpSpPr>
          <a:xfrm>
            <a:off x="2514599" y="2805545"/>
            <a:ext cx="2369755" cy="1472054"/>
            <a:chOff x="592283" y="1589809"/>
            <a:chExt cx="2400926" cy="1616495"/>
          </a:xfrm>
        </p:grpSpPr>
        <p:grpSp>
          <p:nvGrpSpPr>
            <p:cNvPr id="37" name="Gruppieren 36"/>
            <p:cNvGrpSpPr/>
            <p:nvPr/>
          </p:nvGrpSpPr>
          <p:grpSpPr>
            <a:xfrm>
              <a:off x="592283" y="1589809"/>
              <a:ext cx="1563216" cy="1616495"/>
              <a:chOff x="1923782" y="2695754"/>
              <a:chExt cx="1481937" cy="1481937"/>
            </a:xfrm>
          </p:grpSpPr>
          <p:sp>
            <p:nvSpPr>
              <p:cNvPr id="41" name="Ellipse 40"/>
              <p:cNvSpPr/>
              <p:nvPr/>
            </p:nvSpPr>
            <p:spPr>
              <a:xfrm>
                <a:off x="1923782" y="2695754"/>
                <a:ext cx="1481937" cy="1481937"/>
              </a:xfrm>
              <a:prstGeom prst="ellipse">
                <a:avLst/>
              </a:prstGeom>
              <a:solidFill>
                <a:srgbClr val="7030A0">
                  <a:alpha val="50000"/>
                </a:srgbClr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2" name="Ellipse 4"/>
              <p:cNvSpPr txBox="1"/>
              <p:nvPr/>
            </p:nvSpPr>
            <p:spPr>
              <a:xfrm>
                <a:off x="2140807" y="2912779"/>
                <a:ext cx="1047887" cy="104788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7780" tIns="17780" rIns="17780" bIns="17780" numCol="1" spcCol="1270" anchor="ctr" anchorCtr="0">
                <a:noAutofit/>
              </a:bodyPr>
              <a:lstStyle/>
              <a:p>
                <a:pPr lvl="0" algn="ctr" defTabSz="6223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kumimoji="0" lang="de-DE" sz="1400" b="1" i="0" u="none" strike="noStrike" kern="1200" cap="none" spc="0" normalizeH="0" baseline="0" noProof="0" dirty="0" smtClean="0">
                    <a:ln/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30ml VT ohne zusätzlichen </a:t>
                </a:r>
                <a:r>
                  <a:rPr kumimoji="0" lang="de-DE" sz="1400" b="1" i="0" u="none" strike="noStrike" kern="1200" cap="none" spc="0" normalizeH="0" baseline="0" noProof="0" dirty="0" err="1" smtClean="0">
                    <a:ln/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Flowsensor</a:t>
                </a:r>
                <a:endParaRPr lang="de-DE" sz="1400" b="1" kern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" name="Gruppieren 37"/>
            <p:cNvGrpSpPr/>
            <p:nvPr/>
          </p:nvGrpSpPr>
          <p:grpSpPr>
            <a:xfrm>
              <a:off x="2399486" y="2135743"/>
              <a:ext cx="593723" cy="500153"/>
              <a:chOff x="3649707" y="3107130"/>
              <a:chExt cx="593723" cy="500153"/>
            </a:xfrm>
          </p:grpSpPr>
          <p:sp>
            <p:nvSpPr>
              <p:cNvPr id="39" name="Pfeil nach rechts 38"/>
              <p:cNvSpPr/>
              <p:nvPr/>
            </p:nvSpPr>
            <p:spPr>
              <a:xfrm rot="21387017">
                <a:off x="3649707" y="3107130"/>
                <a:ext cx="593723" cy="500153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rgbClr val="7030A0">
                  <a:alpha val="50000"/>
                </a:srgbClr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0" name="Pfeil nach rechts 6"/>
              <p:cNvSpPr txBox="1"/>
              <p:nvPr/>
            </p:nvSpPr>
            <p:spPr>
              <a:xfrm rot="21387017">
                <a:off x="3649851" y="3211806"/>
                <a:ext cx="443677" cy="30009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689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de-DE" sz="3800" kern="1200"/>
              </a:p>
            </p:txBody>
          </p:sp>
        </p:grpSp>
      </p:grpSp>
      <p:grpSp>
        <p:nvGrpSpPr>
          <p:cNvPr id="50" name="Gruppieren 49"/>
          <p:cNvGrpSpPr/>
          <p:nvPr/>
        </p:nvGrpSpPr>
        <p:grpSpPr>
          <a:xfrm>
            <a:off x="5157602" y="2650713"/>
            <a:ext cx="1481937" cy="1481937"/>
            <a:chOff x="4520959" y="2534641"/>
            <a:chExt cx="1481937" cy="1481937"/>
          </a:xfrm>
        </p:grpSpPr>
        <p:sp>
          <p:nvSpPr>
            <p:cNvPr id="51" name="Ellipse 50"/>
            <p:cNvSpPr/>
            <p:nvPr/>
          </p:nvSpPr>
          <p:spPr>
            <a:xfrm>
              <a:off x="4520959" y="2534641"/>
              <a:ext cx="1481937" cy="1481937"/>
            </a:xfrm>
            <a:prstGeom prst="ellipse">
              <a:avLst/>
            </a:prstGeom>
            <a:solidFill>
              <a:srgbClr val="FF3399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Ellipse 4"/>
            <p:cNvSpPr txBox="1"/>
            <p:nvPr/>
          </p:nvSpPr>
          <p:spPr>
            <a:xfrm>
              <a:off x="4737984" y="2751666"/>
              <a:ext cx="1047887" cy="10478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0" lang="de-DE" sz="1200" b="1" i="0" u="none" strike="noStrike" kern="1200" cap="none" spc="0" normalizeH="0" baseline="0" noProof="0" dirty="0" smtClean="0">
                  <a:ln/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kein Gerät ist einfacher zu nutzen</a:t>
              </a:r>
              <a:endParaRPr lang="de-DE" sz="1200" b="1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3" name="Gruppieren 52"/>
          <p:cNvGrpSpPr/>
          <p:nvPr/>
        </p:nvGrpSpPr>
        <p:grpSpPr>
          <a:xfrm>
            <a:off x="3509513" y="705494"/>
            <a:ext cx="1862661" cy="1969190"/>
            <a:chOff x="3519904" y="913314"/>
            <a:chExt cx="1862661" cy="1969190"/>
          </a:xfrm>
        </p:grpSpPr>
        <p:grpSp>
          <p:nvGrpSpPr>
            <p:cNvPr id="54" name="Gruppieren 53"/>
            <p:cNvGrpSpPr/>
            <p:nvPr/>
          </p:nvGrpSpPr>
          <p:grpSpPr>
            <a:xfrm>
              <a:off x="3519904" y="913314"/>
              <a:ext cx="1481937" cy="1481937"/>
              <a:chOff x="2862465" y="602578"/>
              <a:chExt cx="1481937" cy="1481937"/>
            </a:xfrm>
          </p:grpSpPr>
          <p:sp>
            <p:nvSpPr>
              <p:cNvPr id="58" name="Ellipse 57"/>
              <p:cNvSpPr/>
              <p:nvPr/>
            </p:nvSpPr>
            <p:spPr>
              <a:xfrm>
                <a:off x="2862465" y="602578"/>
                <a:ext cx="1481937" cy="1481937"/>
              </a:xfrm>
              <a:prstGeom prst="ellipse">
                <a:avLst/>
              </a:prstGeom>
              <a:solidFill>
                <a:schemeClr val="bg1">
                  <a:alpha val="50000"/>
                </a:schemeClr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9" name="Ellipse 4"/>
              <p:cNvSpPr txBox="1"/>
              <p:nvPr/>
            </p:nvSpPr>
            <p:spPr>
              <a:xfrm>
                <a:off x="3079490" y="819603"/>
                <a:ext cx="1047887" cy="104788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7780" tIns="17780" rIns="17780" bIns="17780" numCol="1" spcCol="1270" anchor="ctr" anchorCtr="0">
                <a:noAutofit/>
              </a:bodyPr>
              <a:lstStyle/>
              <a:p>
                <a:pPr lvl="0" algn="ctr" defTabSz="6223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kumimoji="0" lang="de-DE" sz="1400" b="1" i="0" u="none" strike="noStrike" kern="1200" cap="none" spc="0" normalizeH="0" baseline="0" noProof="0" dirty="0" smtClean="0">
                    <a:ln/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2 Positionen: vertikal und horizontal</a:t>
                </a:r>
                <a:endParaRPr lang="de-DE" sz="1400" b="1" kern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5" name="Gruppieren 54"/>
            <p:cNvGrpSpPr/>
            <p:nvPr/>
          </p:nvGrpSpPr>
          <p:grpSpPr>
            <a:xfrm>
              <a:off x="4818471" y="2382351"/>
              <a:ext cx="564094" cy="500153"/>
              <a:chOff x="4161032" y="2071615"/>
              <a:chExt cx="564094" cy="500153"/>
            </a:xfrm>
          </p:grpSpPr>
          <p:sp>
            <p:nvSpPr>
              <p:cNvPr id="56" name="Pfeil nach rechts 55"/>
              <p:cNvSpPr/>
              <p:nvPr/>
            </p:nvSpPr>
            <p:spPr>
              <a:xfrm rot="2609239">
                <a:off x="4161032" y="2071615"/>
                <a:ext cx="564094" cy="500153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7" name="Pfeil nach rechts 6"/>
              <p:cNvSpPr txBox="1"/>
              <p:nvPr/>
            </p:nvSpPr>
            <p:spPr>
              <a:xfrm rot="13409239">
                <a:off x="4181624" y="2120016"/>
                <a:ext cx="414048" cy="30009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689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de-DE" sz="3800" kern="12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228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1800" dirty="0" smtClean="0"/>
              <a:t>Preis/Performance-Ratio</a:t>
            </a:r>
            <a:endParaRPr lang="de-DE" sz="1800" dirty="0"/>
          </a:p>
        </p:txBody>
      </p:sp>
      <p:cxnSp>
        <p:nvCxnSpPr>
          <p:cNvPr id="13" name="Gerade Verbindung mit Pfeil 12"/>
          <p:cNvCxnSpPr/>
          <p:nvPr/>
        </p:nvCxnSpPr>
        <p:spPr>
          <a:xfrm>
            <a:off x="1078725" y="6453336"/>
            <a:ext cx="8050699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/>
        </p:nvSpPr>
        <p:spPr>
          <a:xfrm>
            <a:off x="9302519" y="6093330"/>
            <a:ext cx="1657923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 smtClean="0"/>
              <a:t>Performance</a:t>
            </a:r>
            <a:endParaRPr lang="de-DE" dirty="0"/>
          </a:p>
        </p:txBody>
      </p:sp>
      <p:cxnSp>
        <p:nvCxnSpPr>
          <p:cNvPr id="15" name="Gerade Verbindung mit Pfeil 14"/>
          <p:cNvCxnSpPr/>
          <p:nvPr/>
        </p:nvCxnSpPr>
        <p:spPr>
          <a:xfrm flipV="1">
            <a:off x="1075161" y="1772816"/>
            <a:ext cx="0" cy="468052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68305" y="1329148"/>
            <a:ext cx="2276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Händlerabgabepreis</a:t>
            </a:r>
            <a:endParaRPr lang="de-DE" dirty="0"/>
          </a:p>
        </p:txBody>
      </p:sp>
      <p:grpSp>
        <p:nvGrpSpPr>
          <p:cNvPr id="20" name="Gruppieren 19"/>
          <p:cNvGrpSpPr/>
          <p:nvPr/>
        </p:nvGrpSpPr>
        <p:grpSpPr>
          <a:xfrm>
            <a:off x="2129008" y="3594276"/>
            <a:ext cx="1483659" cy="1640147"/>
            <a:chOff x="2858732" y="3543399"/>
            <a:chExt cx="1483659" cy="1640147"/>
          </a:xfrm>
        </p:grpSpPr>
        <p:sp>
          <p:nvSpPr>
            <p:cNvPr id="7" name="Rechteck 6"/>
            <p:cNvSpPr/>
            <p:nvPr/>
          </p:nvSpPr>
          <p:spPr>
            <a:xfrm>
              <a:off x="3074095" y="4767535"/>
              <a:ext cx="1268296" cy="4160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e-DE" sz="1600" dirty="0" smtClean="0"/>
                <a:t>VIVO 45 LS</a:t>
              </a:r>
              <a:endParaRPr lang="de-DE" sz="1600" dirty="0"/>
            </a:p>
          </p:txBody>
        </p:sp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8732" y="3543399"/>
              <a:ext cx="1455209" cy="1222375"/>
            </a:xfrm>
            <a:prstGeom prst="rect">
              <a:avLst/>
            </a:prstGeom>
          </p:spPr>
        </p:pic>
      </p:grpSp>
      <p:grpSp>
        <p:nvGrpSpPr>
          <p:cNvPr id="22" name="Gruppieren 21"/>
          <p:cNvGrpSpPr/>
          <p:nvPr/>
        </p:nvGrpSpPr>
        <p:grpSpPr>
          <a:xfrm>
            <a:off x="4195278" y="3543296"/>
            <a:ext cx="1662281" cy="1648493"/>
            <a:chOff x="4484321" y="2988606"/>
            <a:chExt cx="1662281" cy="1648493"/>
          </a:xfrm>
        </p:grpSpPr>
        <p:sp>
          <p:nvSpPr>
            <p:cNvPr id="8" name="Rechteck 7"/>
            <p:cNvSpPr/>
            <p:nvPr/>
          </p:nvSpPr>
          <p:spPr>
            <a:xfrm>
              <a:off x="4747569" y="4221088"/>
              <a:ext cx="1107996" cy="4160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e-DE" sz="1600" dirty="0" smtClean="0"/>
                <a:t>Astral 150</a:t>
              </a:r>
              <a:endParaRPr lang="de-DE" sz="1600" dirty="0"/>
            </a:p>
          </p:txBody>
        </p:sp>
        <p:pic>
          <p:nvPicPr>
            <p:cNvPr id="21" name="Grafik 2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4321" y="2988606"/>
              <a:ext cx="1662281" cy="1363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uppieren 23"/>
          <p:cNvGrpSpPr/>
          <p:nvPr/>
        </p:nvGrpSpPr>
        <p:grpSpPr>
          <a:xfrm>
            <a:off x="5850121" y="1970523"/>
            <a:ext cx="1467953" cy="1629744"/>
            <a:chOff x="7158708" y="3693387"/>
            <a:chExt cx="1467953" cy="1629744"/>
          </a:xfrm>
        </p:grpSpPr>
        <p:sp>
          <p:nvSpPr>
            <p:cNvPr id="9" name="Rechteck 8"/>
            <p:cNvSpPr/>
            <p:nvPr/>
          </p:nvSpPr>
          <p:spPr>
            <a:xfrm>
              <a:off x="7358228" y="4907120"/>
              <a:ext cx="1201355" cy="4160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e-DE" sz="1600" dirty="0" err="1" smtClean="0"/>
                <a:t>Trilogy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Evo</a:t>
              </a:r>
              <a:endParaRPr lang="de-DE" sz="1600" dirty="0"/>
            </a:p>
          </p:txBody>
        </p:sp>
        <p:pic>
          <p:nvPicPr>
            <p:cNvPr id="23" name="Grafik 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8708" y="3693387"/>
              <a:ext cx="1467953" cy="1297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Grafik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2510" y="2942965"/>
            <a:ext cx="1827837" cy="1128900"/>
          </a:xfrm>
          <a:prstGeom prst="rect">
            <a:avLst/>
          </a:prstGeom>
        </p:spPr>
      </p:pic>
      <p:cxnSp>
        <p:nvCxnSpPr>
          <p:cNvPr id="27" name="Gerader Verbinder 26"/>
          <p:cNvCxnSpPr/>
          <p:nvPr/>
        </p:nvCxnSpPr>
        <p:spPr>
          <a:xfrm flipV="1">
            <a:off x="1075161" y="1884026"/>
            <a:ext cx="8054263" cy="456931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/>
        </p:nvSpPr>
        <p:spPr>
          <a:xfrm>
            <a:off x="7637047" y="4113076"/>
            <a:ext cx="1198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LUISA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21997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800" dirty="0" smtClean="0"/>
              <a:t>1. Ausbaustufe: </a:t>
            </a:r>
            <a:r>
              <a:rPr lang="de-DE" sz="1800" dirty="0" err="1" smtClean="0"/>
              <a:t>Telemonitoring</a:t>
            </a:r>
            <a:endParaRPr lang="de-DE" sz="1800" dirty="0"/>
          </a:p>
        </p:txBody>
      </p:sp>
      <p:sp>
        <p:nvSpPr>
          <p:cNvPr id="4" name="Textfeld 3"/>
          <p:cNvSpPr txBox="1"/>
          <p:nvPr/>
        </p:nvSpPr>
        <p:spPr>
          <a:xfrm>
            <a:off x="417102" y="3431498"/>
            <a:ext cx="3514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</p:txBody>
      </p:sp>
      <p:sp>
        <p:nvSpPr>
          <p:cNvPr id="6" name="AutoShape 2" descr="HAGER WLAN Steckdosen-Adapter TKH181"/>
          <p:cNvSpPr>
            <a:spLocks noChangeAspect="1" noChangeArrowheads="1"/>
          </p:cNvSpPr>
          <p:nvPr/>
        </p:nvSpPr>
        <p:spPr bwMode="auto">
          <a:xfrm>
            <a:off x="63500" y="-136525"/>
            <a:ext cx="1381125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595" y="3007031"/>
            <a:ext cx="950543" cy="1246375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7485" y="2297590"/>
            <a:ext cx="687810" cy="56543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428866">
            <a:off x="2097172" y="3034190"/>
            <a:ext cx="1418993" cy="944275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8686" y="4404734"/>
            <a:ext cx="3382841" cy="2089295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0060" y="4749628"/>
            <a:ext cx="523733" cy="418987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228" y="2354909"/>
            <a:ext cx="687810" cy="565439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0289" y="2950133"/>
            <a:ext cx="496475" cy="96273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621" y="2305399"/>
            <a:ext cx="687810" cy="565439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8807" y="4068197"/>
            <a:ext cx="512745" cy="410196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49" b="33978"/>
          <a:stretch/>
        </p:blipFill>
        <p:spPr>
          <a:xfrm>
            <a:off x="4012191" y="1366054"/>
            <a:ext cx="3411291" cy="674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Gerader Verbinder 8"/>
          <p:cNvCxnSpPr/>
          <p:nvPr/>
        </p:nvCxnSpPr>
        <p:spPr>
          <a:xfrm flipH="1">
            <a:off x="2637234" y="4082521"/>
            <a:ext cx="2344" cy="12606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hteck 2"/>
          <p:cNvSpPr/>
          <p:nvPr/>
        </p:nvSpPr>
        <p:spPr>
          <a:xfrm>
            <a:off x="1413540" y="3904632"/>
            <a:ext cx="12298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Kabel zu </a:t>
            </a:r>
            <a:endParaRPr lang="de-DE" sz="1400" dirty="0" smtClean="0"/>
          </a:p>
          <a:p>
            <a:r>
              <a:rPr lang="de-DE" sz="1400" dirty="0" smtClean="0"/>
              <a:t>Modem-Stick</a:t>
            </a:r>
            <a:endParaRPr lang="de-DE" sz="1400" dirty="0"/>
          </a:p>
        </p:txBody>
      </p:sp>
      <p:sp>
        <p:nvSpPr>
          <p:cNvPr id="5" name="Rechteck 4"/>
          <p:cNvSpPr/>
          <p:nvPr/>
        </p:nvSpPr>
        <p:spPr>
          <a:xfrm>
            <a:off x="7570320" y="5269938"/>
            <a:ext cx="18261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Bluetooth zu Modem</a:t>
            </a:r>
          </a:p>
        </p:txBody>
      </p:sp>
      <p:sp>
        <p:nvSpPr>
          <p:cNvPr id="8" name="Rechteck 7"/>
          <p:cNvSpPr/>
          <p:nvPr/>
        </p:nvSpPr>
        <p:spPr>
          <a:xfrm>
            <a:off x="7321552" y="3950130"/>
            <a:ext cx="9909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smtClean="0"/>
              <a:t>Bluetooth </a:t>
            </a:r>
          </a:p>
          <a:p>
            <a:r>
              <a:rPr lang="de-DE" sz="1400" dirty="0" smtClean="0"/>
              <a:t>zu Handy</a:t>
            </a:r>
            <a:endParaRPr lang="de-DE" sz="1400" dirty="0"/>
          </a:p>
        </p:txBody>
      </p:sp>
      <p:cxnSp>
        <p:nvCxnSpPr>
          <p:cNvPr id="22" name="Gerader Verbinder 21"/>
          <p:cNvCxnSpPr/>
          <p:nvPr/>
        </p:nvCxnSpPr>
        <p:spPr>
          <a:xfrm flipH="1">
            <a:off x="2637234" y="5322357"/>
            <a:ext cx="1498346" cy="253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2" descr="Hausschemaliniesymbol Stock Vektor Art und mehr Bilder von Architektur -  iStock"/>
          <p:cNvSpPr>
            <a:spLocks noChangeAspect="1" noChangeArrowheads="1"/>
          </p:cNvSpPr>
          <p:nvPr/>
        </p:nvSpPr>
        <p:spPr bwMode="auto">
          <a:xfrm>
            <a:off x="562544" y="1123434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1955" y="3028286"/>
            <a:ext cx="828675" cy="790575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560" y="2413815"/>
            <a:ext cx="687810" cy="565439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982" y="4023563"/>
            <a:ext cx="687810" cy="565439"/>
          </a:xfrm>
          <a:prstGeom prst="rect">
            <a:avLst/>
          </a:prstGeom>
        </p:spPr>
      </p:pic>
      <p:cxnSp>
        <p:nvCxnSpPr>
          <p:cNvPr id="26" name="Gerader Verbinder 25"/>
          <p:cNvCxnSpPr/>
          <p:nvPr/>
        </p:nvCxnSpPr>
        <p:spPr>
          <a:xfrm>
            <a:off x="7087910" y="4731229"/>
            <a:ext cx="2537956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/>
          <p:cNvCxnSpPr/>
          <p:nvPr/>
        </p:nvCxnSpPr>
        <p:spPr>
          <a:xfrm flipH="1" flipV="1">
            <a:off x="9597443" y="4023563"/>
            <a:ext cx="10181" cy="68926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 flipH="1" flipV="1">
            <a:off x="6780072" y="3912863"/>
            <a:ext cx="10181" cy="68926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938039" y="3266289"/>
            <a:ext cx="968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WLAN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51473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159727" y="172844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dirty="0" smtClean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Danke für Ihre Aufmerksamkeit</a:t>
            </a:r>
            <a:endParaRPr lang="de-DE" sz="4400" dirty="0">
              <a:solidFill>
                <a:schemeClr val="bg1">
                  <a:lumMod val="9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07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9506" y="2237410"/>
            <a:ext cx="4113417" cy="2777330"/>
          </a:xfrm>
          <a:prstGeom prst="rect">
            <a:avLst/>
          </a:prstGeom>
        </p:spPr>
      </p:pic>
      <p:sp>
        <p:nvSpPr>
          <p:cNvPr id="8" name="Gleichschenkliges Dreieck 7"/>
          <p:cNvSpPr/>
          <p:nvPr/>
        </p:nvSpPr>
        <p:spPr>
          <a:xfrm rot="5590311">
            <a:off x="6518429" y="2150644"/>
            <a:ext cx="328082" cy="3077915"/>
          </a:xfrm>
          <a:prstGeom prst="triangle">
            <a:avLst>
              <a:gd name="adj" fmla="val 45856"/>
            </a:avLst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97" y="2237410"/>
            <a:ext cx="4692996" cy="293185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Rechteck 9"/>
          <p:cNvSpPr/>
          <p:nvPr/>
        </p:nvSpPr>
        <p:spPr>
          <a:xfrm>
            <a:off x="438662" y="1549682"/>
            <a:ext cx="204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/>
              <a:t>Externes Netzteil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idx="1"/>
          </p:nvPr>
        </p:nvSpPr>
        <p:spPr>
          <a:xfrm>
            <a:off x="438662" y="788822"/>
            <a:ext cx="4876800" cy="442464"/>
          </a:xfrm>
        </p:spPr>
        <p:txBody>
          <a:bodyPr/>
          <a:lstStyle/>
          <a:p>
            <a:r>
              <a:rPr lang="de-DE" dirty="0"/>
              <a:t>Überblick: </a:t>
            </a:r>
            <a:r>
              <a:rPr lang="de-DE" dirty="0" smtClean="0"/>
              <a:t>Schnittstellen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2677718" y="1549682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/>
              <a:t>lmt</a:t>
            </a:r>
            <a:r>
              <a:rPr lang="de-DE" dirty="0"/>
              <a:t> 31569</a:t>
            </a:r>
          </a:p>
        </p:txBody>
      </p:sp>
    </p:spTree>
    <p:extLst>
      <p:ext uri="{BB962C8B-B14F-4D97-AF65-F5344CB8AC3E}">
        <p14:creationId xmlns:p14="http://schemas.microsoft.com/office/powerpoint/2010/main" val="80219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08_PPT LM Design" id="{46C9834A-A117-42A1-8CA4-CBCF2F7972BF}" vid="{CDB9CE5F-F135-45F4-B587-2ABF74EE5BA2}"/>
    </a:ext>
  </a:extLst>
</a:theme>
</file>

<file path=ppt/theme/theme2.xml><?xml version="1.0" encoding="utf-8"?>
<a:theme xmlns:a="http://schemas.openxmlformats.org/drawingml/2006/main" name="1_201908_PPT L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08_PPT LM Design" id="{46C9834A-A117-42A1-8CA4-CBCF2F7972BF}" vid="{CDB9CE5F-F135-45F4-B587-2ABF74EE5BA2}"/>
    </a:ext>
  </a:extLst>
</a:theme>
</file>

<file path=ppt/theme/theme3.xml><?xml version="1.0" encoding="utf-8"?>
<a:theme xmlns:a="http://schemas.openxmlformats.org/drawingml/2006/main" name="Inha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M Ems 07_2018" id="{A8BC320C-4BA1-4F83-AF67-FD5DEA73D784}" vid="{874325A5-DD46-4342-8154-D2E9EBFD0E8D}"/>
    </a:ext>
  </a:extLst>
</a:theme>
</file>

<file path=ppt/theme/theme4.xml><?xml version="1.0" encoding="utf-8"?>
<a:theme xmlns:a="http://schemas.openxmlformats.org/drawingml/2006/main" name="Schlussfoli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4DC70869BFFCB4A87EF706B9C9D2432" ma:contentTypeVersion="0" ma:contentTypeDescription="Ein neues Dokument erstellen." ma:contentTypeScope="" ma:versionID="b80b444b00ce97e680137b00f998963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299e3cb391b56e7ff0852dbe4fdcf1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25F9BB1-470B-4B35-9951-E401561840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0B5B5E0-9D00-4CAB-91A9-8D8D5B0DF36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CB5CBE2-63B4-44B2-AF88-5776AE26CDAA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201908_PPT LM Design</Template>
  <TotalTime>0</TotalTime>
  <Words>1045</Words>
  <Application>Microsoft Office PowerPoint</Application>
  <PresentationFormat>Breitbild</PresentationFormat>
  <Paragraphs>410</Paragraphs>
  <Slides>89</Slides>
  <Notes>3</Notes>
  <HiddenSlides>35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89</vt:i4>
      </vt:variant>
    </vt:vector>
  </HeadingPairs>
  <TitlesOfParts>
    <vt:vector size="100" baseType="lpstr">
      <vt:lpstr>Arial</vt:lpstr>
      <vt:lpstr>Calibri</vt:lpstr>
      <vt:lpstr>FrutigerLTPro-Light</vt:lpstr>
      <vt:lpstr>Noto Sans</vt:lpstr>
      <vt:lpstr>Noto Sans Med</vt:lpstr>
      <vt:lpstr>Verdana</vt:lpstr>
      <vt:lpstr>Wingdings</vt:lpstr>
      <vt:lpstr>Cover</vt:lpstr>
      <vt:lpstr>1_201908_PPT LM Design</vt:lpstr>
      <vt:lpstr>Inhalt</vt:lpstr>
      <vt:lpstr>Schlussfolie</vt:lpstr>
      <vt:lpstr>Luisa für die Auftragsabwicklung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Patalahina, Natalia</dc:creator>
  <cp:lastModifiedBy>Christoph_Schmitt</cp:lastModifiedBy>
  <cp:revision>319</cp:revision>
  <dcterms:created xsi:type="dcterms:W3CDTF">2019-08-22T14:19:56Z</dcterms:created>
  <dcterms:modified xsi:type="dcterms:W3CDTF">2022-01-10T14:05:55Z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0x01010064DC70869BFFCB4A87EF706B9C9D2432</vt:lpwstr>
  </property>
</Properties>
</file>