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0" r:id="rId5"/>
  </p:sldMasterIdLst>
  <p:notesMasterIdLst>
    <p:notesMasterId r:id="rId66"/>
  </p:notesMasterIdLst>
  <p:sldIdLst>
    <p:sldId id="256" r:id="rId6"/>
    <p:sldId id="258" r:id="rId7"/>
    <p:sldId id="266" r:id="rId8"/>
    <p:sldId id="331" r:id="rId9"/>
    <p:sldId id="494" r:id="rId10"/>
    <p:sldId id="495" r:id="rId11"/>
    <p:sldId id="496" r:id="rId12"/>
    <p:sldId id="497" r:id="rId13"/>
    <p:sldId id="499" r:id="rId14"/>
    <p:sldId id="527" r:id="rId15"/>
    <p:sldId id="500" r:id="rId16"/>
    <p:sldId id="541" r:id="rId17"/>
    <p:sldId id="501" r:id="rId18"/>
    <p:sldId id="502" r:id="rId19"/>
    <p:sldId id="503" r:id="rId20"/>
    <p:sldId id="542" r:id="rId21"/>
    <p:sldId id="529" r:id="rId22"/>
    <p:sldId id="504" r:id="rId23"/>
    <p:sldId id="505" r:id="rId24"/>
    <p:sldId id="506" r:id="rId25"/>
    <p:sldId id="508" r:id="rId26"/>
    <p:sldId id="509" r:id="rId27"/>
    <p:sldId id="531" r:id="rId28"/>
    <p:sldId id="511" r:id="rId29"/>
    <p:sldId id="543" r:id="rId30"/>
    <p:sldId id="510" r:id="rId31"/>
    <p:sldId id="512" r:id="rId32"/>
    <p:sldId id="539" r:id="rId33"/>
    <p:sldId id="513" r:id="rId34"/>
    <p:sldId id="540" r:id="rId35"/>
    <p:sldId id="514" r:id="rId36"/>
    <p:sldId id="535" r:id="rId37"/>
    <p:sldId id="528" r:id="rId38"/>
    <p:sldId id="515" r:id="rId39"/>
    <p:sldId id="537" r:id="rId40"/>
    <p:sldId id="516" r:id="rId41"/>
    <p:sldId id="517" r:id="rId42"/>
    <p:sldId id="518" r:id="rId43"/>
    <p:sldId id="519" r:id="rId44"/>
    <p:sldId id="520" r:id="rId45"/>
    <p:sldId id="521" r:id="rId46"/>
    <p:sldId id="522" r:id="rId47"/>
    <p:sldId id="523" r:id="rId48"/>
    <p:sldId id="524" r:id="rId49"/>
    <p:sldId id="544" r:id="rId50"/>
    <p:sldId id="525" r:id="rId51"/>
    <p:sldId id="533" r:id="rId52"/>
    <p:sldId id="526" r:id="rId53"/>
    <p:sldId id="257" r:id="rId54"/>
    <p:sldId id="326" r:id="rId55"/>
    <p:sldId id="530" r:id="rId56"/>
    <p:sldId id="327" r:id="rId57"/>
    <p:sldId id="532" r:id="rId58"/>
    <p:sldId id="328" r:id="rId59"/>
    <p:sldId id="534" r:id="rId60"/>
    <p:sldId id="329" r:id="rId61"/>
    <p:sldId id="536" r:id="rId62"/>
    <p:sldId id="330" r:id="rId63"/>
    <p:sldId id="538" r:id="rId64"/>
    <p:sldId id="261"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A12"/>
    <a:srgbClr val="FFFF99"/>
    <a:srgbClr val="00B0F0"/>
    <a:srgbClr val="FF6699"/>
    <a:srgbClr val="FFFF00"/>
    <a:srgbClr val="9ED3D7"/>
    <a:srgbClr val="DF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79" autoAdjust="0"/>
    <p:restoredTop sz="96958" autoAdjust="0"/>
  </p:normalViewPr>
  <p:slideViewPr>
    <p:cSldViewPr snapToGrid="0" showGuides="1">
      <p:cViewPr varScale="1">
        <p:scale>
          <a:sx n="66" d="100"/>
          <a:sy n="66" d="100"/>
        </p:scale>
        <p:origin x="84" y="24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65DFA-1282-409B-9897-9FF944761265}" type="datetimeFigureOut">
              <a:rPr lang="de-DE" smtClean="0"/>
              <a:t>15.08.2022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515AB5-0DAA-4F52-912C-5D52F26E2958}" type="slidenum">
              <a:rPr lang="de-DE" smtClean="0"/>
              <a:t>‹Nr.›</a:t>
            </a:fld>
            <a:endParaRPr lang="de-DE"/>
          </a:p>
        </p:txBody>
      </p:sp>
    </p:spTree>
    <p:extLst>
      <p:ext uri="{BB962C8B-B14F-4D97-AF65-F5344CB8AC3E}">
        <p14:creationId xmlns:p14="http://schemas.microsoft.com/office/powerpoint/2010/main" val="333987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tif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tif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seite 3 mit Slogan">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0" y="0"/>
            <a:ext cx="12203719" cy="4232672"/>
          </a:xfrm>
          <a:prstGeom prst="rect">
            <a:avLst/>
          </a:prstGeom>
        </p:spPr>
      </p:pic>
      <p:sp>
        <p:nvSpPr>
          <p:cNvPr id="4" name="object 4"/>
          <p:cNvSpPr txBox="1"/>
          <p:nvPr/>
        </p:nvSpPr>
        <p:spPr>
          <a:xfrm>
            <a:off x="952657" y="5664509"/>
            <a:ext cx="9094753" cy="604116"/>
          </a:xfrm>
          <a:prstGeom prst="rect">
            <a:avLst/>
          </a:prstGeom>
        </p:spPr>
        <p:txBody>
          <a:bodyPr vert="horz" wrap="square" lIns="0" tIns="8929" rIns="0" bIns="0" rtlCol="0">
            <a:spAutoFit/>
          </a:bodyPr>
          <a:lstStyle/>
          <a:p>
            <a:pPr marL="8929">
              <a:lnSpc>
                <a:spcPct val="100000"/>
              </a:lnSpc>
              <a:spcBef>
                <a:spcPts val="70"/>
              </a:spcBef>
            </a:pPr>
            <a:r>
              <a:rPr sz="3867" spc="-362" dirty="0">
                <a:solidFill>
                  <a:srgbClr val="FFFFFF"/>
                </a:solidFill>
                <a:latin typeface="Verdana" panose="020B0604030504040204" pitchFamily="34" charset="0"/>
                <a:ea typeface="Verdana" panose="020B0604030504040204" pitchFamily="34" charset="0"/>
                <a:cs typeface="Verdana" panose="020B0604030504040204" pitchFamily="34" charset="0"/>
              </a:rPr>
              <a:t>DER</a:t>
            </a:r>
            <a:r>
              <a:rPr sz="3867" spc="-6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MENSCH</a:t>
            </a:r>
            <a:r>
              <a:rPr lang="de-DE"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172" dirty="0">
                <a:solidFill>
                  <a:srgbClr val="FFFFFF"/>
                </a:solidFill>
                <a:latin typeface="Verdana" panose="020B0604030504040204" pitchFamily="34" charset="0"/>
                <a:ea typeface="Verdana" panose="020B0604030504040204" pitchFamily="34" charset="0"/>
                <a:cs typeface="Verdana" panose="020B0604030504040204" pitchFamily="34" charset="0"/>
              </a:rPr>
              <a:t>IM</a:t>
            </a:r>
            <a:r>
              <a:rPr sz="3867" spc="-35"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29" dirty="0">
                <a:solidFill>
                  <a:srgbClr val="FFFFFF"/>
                </a:solidFill>
                <a:latin typeface="Verdana" panose="020B0604030504040204" pitchFamily="34" charset="0"/>
                <a:ea typeface="Verdana" panose="020B0604030504040204" pitchFamily="34" charset="0"/>
                <a:cs typeface="Verdana" panose="020B0604030504040204" pitchFamily="34" charset="0"/>
              </a:rPr>
              <a:t>MITTELPUNKT.</a:t>
            </a:r>
            <a:endParaRPr sz="3867" dirty="0">
              <a:latin typeface="Verdana" panose="020B0604030504040204" pitchFamily="34" charset="0"/>
              <a:ea typeface="Verdana" panose="020B0604030504040204" pitchFamily="34" charset="0"/>
              <a:cs typeface="Verdana" panose="020B0604030504040204" pitchFamily="34" charset="0"/>
            </a:endParaRPr>
          </a:p>
        </p:txBody>
      </p:sp>
      <p:sp>
        <p:nvSpPr>
          <p:cNvPr id="5" name="object 5"/>
          <p:cNvSpPr txBox="1"/>
          <p:nvPr/>
        </p:nvSpPr>
        <p:spPr>
          <a:xfrm>
            <a:off x="965907" y="5206563"/>
            <a:ext cx="3582589" cy="312048"/>
          </a:xfrm>
          <a:prstGeom prst="rect">
            <a:avLst/>
          </a:prstGeom>
        </p:spPr>
        <p:txBody>
          <a:bodyPr vert="horz" wrap="square" lIns="0" tIns="8929" rIns="0" bIns="0" rtlCol="0">
            <a:spAutoFit/>
          </a:bodyPr>
          <a:lstStyle/>
          <a:p>
            <a:pPr marL="8929">
              <a:lnSpc>
                <a:spcPct val="100000"/>
              </a:lnSpc>
              <a:spcBef>
                <a:spcPts val="70"/>
              </a:spcBef>
            </a:pPr>
            <a:r>
              <a:rPr sz="1969" spc="-80" dirty="0">
                <a:solidFill>
                  <a:srgbClr val="FFFFFF"/>
                </a:solidFill>
                <a:latin typeface="Verdana" panose="020B0604030504040204" pitchFamily="34" charset="0"/>
                <a:ea typeface="Verdana" panose="020B0604030504040204" pitchFamily="34" charset="0"/>
                <a:cs typeface="Verdana" panose="020B0604030504040204" pitchFamily="34" charset="0"/>
              </a:rPr>
              <a:t>LÖWENSTEIN</a:t>
            </a:r>
            <a:r>
              <a:rPr sz="1969" spc="-28"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de-DE" sz="1969" spc="-28" dirty="0" err="1">
                <a:solidFill>
                  <a:srgbClr val="FFFFFF"/>
                </a:solidFill>
                <a:latin typeface="Verdana" panose="020B0604030504040204" pitchFamily="34" charset="0"/>
                <a:ea typeface="Verdana" panose="020B0604030504040204" pitchFamily="34" charset="0"/>
                <a:cs typeface="Verdana" panose="020B0604030504040204" pitchFamily="34" charset="0"/>
              </a:rPr>
              <a:t>medical</a:t>
            </a:r>
            <a:endParaRPr sz="1969" dirty="0">
              <a:latin typeface="Verdana" panose="020B0604030504040204" pitchFamily="34" charset="0"/>
              <a:ea typeface="Verdana" panose="020B0604030504040204" pitchFamily="34" charset="0"/>
              <a:cs typeface="Verdana" panose="020B0604030504040204" pitchFamily="34" charset="0"/>
            </a:endParaRPr>
          </a:p>
        </p:txBody>
      </p:sp>
      <p:pic>
        <p:nvPicPr>
          <p:cNvPr id="2" name="Grafik 1"/>
          <p:cNvPicPr>
            <a:picLocks noChangeAspect="1"/>
          </p:cNvPicPr>
          <p:nvPr userDrawn="1"/>
        </p:nvPicPr>
        <p:blipFill rotWithShape="1">
          <a:blip r:embed="rId3"/>
          <a:srcRect l="34433" t="40456" r="53804" b="56514"/>
          <a:stretch/>
        </p:blipFill>
        <p:spPr>
          <a:xfrm>
            <a:off x="4289988" y="1820254"/>
            <a:ext cx="1435694" cy="128187"/>
          </a:xfrm>
          <a:prstGeom prst="rect">
            <a:avLst/>
          </a:prstGeom>
        </p:spPr>
      </p:pic>
    </p:spTree>
    <p:extLst>
      <p:ext uri="{BB962C8B-B14F-4D97-AF65-F5344CB8AC3E}">
        <p14:creationId xmlns:p14="http://schemas.microsoft.com/office/powerpoint/2010/main" val="167938288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yout 4a">
    <p:spTree>
      <p:nvGrpSpPr>
        <p:cNvPr id="1" name=""/>
        <p:cNvGrpSpPr/>
        <p:nvPr/>
      </p:nvGrpSpPr>
      <p:grpSpPr>
        <a:xfrm>
          <a:off x="0" y="0"/>
          <a:ext cx="0" cy="0"/>
          <a:chOff x="0" y="0"/>
          <a:chExt cx="0" cy="0"/>
        </a:xfrm>
      </p:grpSpPr>
      <p:pic>
        <p:nvPicPr>
          <p:cNvPr id="11" name="Grafik 10"/>
          <p:cNvPicPr preferRelativeResize="0">
            <a:picLocks/>
          </p:cNvPicPr>
          <p:nvPr/>
        </p:nvPicPr>
        <p:blipFill rotWithShape="1">
          <a:blip r:embed="rId2" cstate="screen">
            <a:extLst>
              <a:ext uri="{28A0092B-C50C-407E-A947-70E740481C1C}">
                <a14:useLocalDpi xmlns:a14="http://schemas.microsoft.com/office/drawing/2010/main"/>
              </a:ext>
            </a:extLst>
          </a:blip>
          <a:srcRect r="-524"/>
          <a:stretch/>
        </p:blipFill>
        <p:spPr>
          <a:xfrm>
            <a:off x="-1429" y="0"/>
            <a:ext cx="12253041" cy="1017984"/>
          </a:xfrm>
          <a:prstGeom prst="rect">
            <a:avLst/>
          </a:prstGeom>
        </p:spPr>
      </p:pic>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884834" y="-56956"/>
            <a:ext cx="776885" cy="1139397"/>
          </a:xfrm>
          <a:prstGeom prst="rect">
            <a:avLst/>
          </a:prstGeom>
        </p:spPr>
      </p:pic>
      <p:sp>
        <p:nvSpPr>
          <p:cNvPr id="20"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21" name="Content Placeholder 2"/>
          <p:cNvSpPr>
            <a:spLocks noGrp="1"/>
          </p:cNvSpPr>
          <p:nvPr>
            <p:ph idx="1" hasCustomPrompt="1"/>
          </p:nvPr>
        </p:nvSpPr>
        <p:spPr>
          <a:xfrm>
            <a:off x="759353" y="788822"/>
            <a:ext cx="4556109"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Tree>
    <p:extLst>
      <p:ext uri="{BB962C8B-B14F-4D97-AF65-F5344CB8AC3E}">
        <p14:creationId xmlns:p14="http://schemas.microsoft.com/office/powerpoint/2010/main" val="195943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yout 1">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71" y="0"/>
            <a:ext cx="12192001" cy="1017984"/>
          </a:xfrm>
          <a:prstGeom prst="rect">
            <a:avLst/>
          </a:prstGeom>
        </p:spPr>
      </p:pic>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884834" y="-56956"/>
            <a:ext cx="776885" cy="1139397"/>
          </a:xfrm>
          <a:prstGeom prst="rect">
            <a:avLst/>
          </a:prstGeom>
        </p:spPr>
      </p:pic>
      <p:sp>
        <p:nvSpPr>
          <p:cNvPr id="13"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
        <p:nvSpPr>
          <p:cNvPr id="14" name="Content Placeholder 2"/>
          <p:cNvSpPr>
            <a:spLocks noGrp="1"/>
          </p:cNvSpPr>
          <p:nvPr>
            <p:ph idx="13"/>
          </p:nvPr>
        </p:nvSpPr>
        <p:spPr>
          <a:xfrm>
            <a:off x="759353" y="1843597"/>
            <a:ext cx="10681668" cy="4349204"/>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853049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1a">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017984"/>
          </a:xfrm>
          <a:prstGeom prst="rect">
            <a:avLst/>
          </a:prstGeom>
        </p:spPr>
      </p:pic>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6" name="Content Placeholder 2"/>
          <p:cNvSpPr>
            <a:spLocks noGrp="1"/>
          </p:cNvSpPr>
          <p:nvPr>
            <p:ph idx="1" hasCustomPrompt="1"/>
          </p:nvPr>
        </p:nvSpPr>
        <p:spPr>
          <a:xfrm>
            <a:off x="759353" y="788822"/>
            <a:ext cx="4556109" cy="431066"/>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884834" y="-56956"/>
            <a:ext cx="776885" cy="1139397"/>
          </a:xfrm>
          <a:prstGeom prst="rect">
            <a:avLst/>
          </a:prstGeom>
        </p:spPr>
      </p:pic>
    </p:spTree>
    <p:extLst>
      <p:ext uri="{BB962C8B-B14F-4D97-AF65-F5344CB8AC3E}">
        <p14:creationId xmlns:p14="http://schemas.microsoft.com/office/powerpoint/2010/main" val="346768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yout 2">
    <p:spTree>
      <p:nvGrpSpPr>
        <p:cNvPr id="1" name=""/>
        <p:cNvGrpSpPr/>
        <p:nvPr/>
      </p:nvGrpSpPr>
      <p:grpSpPr>
        <a:xfrm>
          <a:off x="0" y="0"/>
          <a:ext cx="0" cy="0"/>
          <a:chOff x="0" y="0"/>
          <a:chExt cx="0" cy="0"/>
        </a:xfrm>
      </p:grpSpPr>
      <p:sp>
        <p:nvSpPr>
          <p:cNvPr id="9" name="object 2"/>
          <p:cNvSpPr/>
          <p:nvPr/>
        </p:nvSpPr>
        <p:spPr>
          <a:xfrm>
            <a:off x="0" y="608"/>
            <a:ext cx="12192000" cy="1012500"/>
          </a:xfrm>
          <a:prstGeom prst="rect">
            <a:avLst/>
          </a:prstGeom>
          <a:blipFill>
            <a:blip r:embed="rId2" cstate="print">
              <a:extLst>
                <a:ext uri="{28A0092B-C50C-407E-A947-70E740481C1C}">
                  <a14:useLocalDpi xmlns:a14="http://schemas.microsoft.com/office/drawing/2010/main"/>
                </a:ext>
              </a:extLst>
            </a:blip>
            <a:srcRect/>
            <a:stretch>
              <a:fillRect t="-26260" b="-88940"/>
            </a:stretch>
          </a:blipFill>
        </p:spPr>
        <p:txBody>
          <a:bodyPr wrap="square" lIns="0" tIns="0" rIns="0" bIns="0" rtlCol="0"/>
          <a:lstStyle/>
          <a:p>
            <a:endParaRPr sz="1266"/>
          </a:p>
        </p:txBody>
      </p:sp>
      <p:sp>
        <p:nvSpPr>
          <p:cNvPr id="13"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
        <p:nvSpPr>
          <p:cNvPr id="14" name="Content Placeholder 2"/>
          <p:cNvSpPr>
            <a:spLocks noGrp="1"/>
          </p:cNvSpPr>
          <p:nvPr>
            <p:ph idx="13"/>
          </p:nvPr>
        </p:nvSpPr>
        <p:spPr>
          <a:xfrm>
            <a:off x="759353" y="1843597"/>
            <a:ext cx="10681668" cy="4349204"/>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884834" y="-56956"/>
            <a:ext cx="776885" cy="1139397"/>
          </a:xfrm>
          <a:prstGeom prst="rect">
            <a:avLst/>
          </a:prstGeom>
        </p:spPr>
      </p:pic>
    </p:spTree>
    <p:extLst>
      <p:ext uri="{BB962C8B-B14F-4D97-AF65-F5344CB8AC3E}">
        <p14:creationId xmlns:p14="http://schemas.microsoft.com/office/powerpoint/2010/main" val="1088985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yout 2a">
    <p:spTree>
      <p:nvGrpSpPr>
        <p:cNvPr id="1" name=""/>
        <p:cNvGrpSpPr/>
        <p:nvPr/>
      </p:nvGrpSpPr>
      <p:grpSpPr>
        <a:xfrm>
          <a:off x="0" y="0"/>
          <a:ext cx="0" cy="0"/>
          <a:chOff x="0" y="0"/>
          <a:chExt cx="0" cy="0"/>
        </a:xfrm>
      </p:grpSpPr>
      <p:sp>
        <p:nvSpPr>
          <p:cNvPr id="9" name="object 2"/>
          <p:cNvSpPr/>
          <p:nvPr/>
        </p:nvSpPr>
        <p:spPr>
          <a:xfrm>
            <a:off x="0" y="608"/>
            <a:ext cx="12192000" cy="1012500"/>
          </a:xfrm>
          <a:prstGeom prst="rect">
            <a:avLst/>
          </a:prstGeom>
          <a:blipFill>
            <a:blip r:embed="rId2" cstate="print">
              <a:extLst>
                <a:ext uri="{28A0092B-C50C-407E-A947-70E740481C1C}">
                  <a14:useLocalDpi xmlns:a14="http://schemas.microsoft.com/office/drawing/2010/main"/>
                </a:ext>
              </a:extLst>
            </a:blip>
            <a:srcRect/>
            <a:stretch>
              <a:fillRect t="-26260" b="-88940"/>
            </a:stretch>
          </a:blipFill>
        </p:spPr>
        <p:txBody>
          <a:bodyPr wrap="square" lIns="0" tIns="0" rIns="0" bIns="0" rtlCol="0"/>
          <a:lstStyle/>
          <a:p>
            <a:endParaRPr sz="1266"/>
          </a:p>
        </p:txBody>
      </p:sp>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6" name="Content Placeholder 2"/>
          <p:cNvSpPr>
            <a:spLocks noGrp="1"/>
          </p:cNvSpPr>
          <p:nvPr>
            <p:ph idx="1" hasCustomPrompt="1"/>
          </p:nvPr>
        </p:nvSpPr>
        <p:spPr>
          <a:xfrm>
            <a:off x="759353" y="788822"/>
            <a:ext cx="4556109"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884834" y="-56956"/>
            <a:ext cx="776885" cy="1139397"/>
          </a:xfrm>
          <a:prstGeom prst="rect">
            <a:avLst/>
          </a:prstGeom>
        </p:spPr>
      </p:pic>
    </p:spTree>
    <p:extLst>
      <p:ext uri="{BB962C8B-B14F-4D97-AF65-F5344CB8AC3E}">
        <p14:creationId xmlns:p14="http://schemas.microsoft.com/office/powerpoint/2010/main" val="2688448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ayout 3">
    <p:spTree>
      <p:nvGrpSpPr>
        <p:cNvPr id="1" name=""/>
        <p:cNvGrpSpPr/>
        <p:nvPr/>
      </p:nvGrpSpPr>
      <p:grpSpPr>
        <a:xfrm>
          <a:off x="0" y="0"/>
          <a:ext cx="0" cy="0"/>
          <a:chOff x="0" y="0"/>
          <a:chExt cx="0" cy="0"/>
        </a:xfrm>
      </p:grpSpPr>
      <p:sp>
        <p:nvSpPr>
          <p:cNvPr id="13" name="object 2"/>
          <p:cNvSpPr/>
          <p:nvPr/>
        </p:nvSpPr>
        <p:spPr>
          <a:xfrm>
            <a:off x="0" y="0"/>
            <a:ext cx="12192000" cy="1012500"/>
          </a:xfrm>
          <a:prstGeom prst="rect">
            <a:avLst/>
          </a:prstGeom>
          <a:blipFill>
            <a:blip r:embed="rId2" cstate="print">
              <a:extLst>
                <a:ext uri="{28A0092B-C50C-407E-A947-70E740481C1C}">
                  <a14:useLocalDpi xmlns:a14="http://schemas.microsoft.com/office/drawing/2010/main"/>
                </a:ext>
              </a:extLst>
            </a:blip>
            <a:srcRect/>
            <a:stretch>
              <a:fillRect t="-56913" b="-55147"/>
            </a:stretch>
          </a:blipFill>
        </p:spPr>
        <p:txBody>
          <a:bodyPr wrap="square" lIns="0" tIns="0" rIns="0" bIns="0" rtlCol="0"/>
          <a:lstStyle/>
          <a:p>
            <a:endParaRPr sz="1266"/>
          </a:p>
        </p:txBody>
      </p:sp>
      <p:sp>
        <p:nvSpPr>
          <p:cNvPr id="8" name="Content Placeholder 2"/>
          <p:cNvSpPr>
            <a:spLocks noGrp="1"/>
          </p:cNvSpPr>
          <p:nvPr>
            <p:ph idx="13"/>
          </p:nvPr>
        </p:nvSpPr>
        <p:spPr>
          <a:xfrm>
            <a:off x="759353" y="1844206"/>
            <a:ext cx="10681667" cy="4348596"/>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884834" y="-56956"/>
            <a:ext cx="776885" cy="1139397"/>
          </a:xfrm>
          <a:prstGeom prst="rect">
            <a:avLst/>
          </a:prstGeom>
        </p:spPr>
      </p:pic>
      <p:sp>
        <p:nvSpPr>
          <p:cNvPr id="18"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Tree>
    <p:extLst>
      <p:ext uri="{BB962C8B-B14F-4D97-AF65-F5344CB8AC3E}">
        <p14:creationId xmlns:p14="http://schemas.microsoft.com/office/powerpoint/2010/main" val="1103631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ayout 3a">
    <p:spTree>
      <p:nvGrpSpPr>
        <p:cNvPr id="1" name=""/>
        <p:cNvGrpSpPr/>
        <p:nvPr/>
      </p:nvGrpSpPr>
      <p:grpSpPr>
        <a:xfrm>
          <a:off x="0" y="0"/>
          <a:ext cx="0" cy="0"/>
          <a:chOff x="0" y="0"/>
          <a:chExt cx="0" cy="0"/>
        </a:xfrm>
      </p:grpSpPr>
      <p:sp>
        <p:nvSpPr>
          <p:cNvPr id="13" name="object 2"/>
          <p:cNvSpPr/>
          <p:nvPr/>
        </p:nvSpPr>
        <p:spPr>
          <a:xfrm>
            <a:off x="0" y="0"/>
            <a:ext cx="12192000" cy="1012500"/>
          </a:xfrm>
          <a:prstGeom prst="rect">
            <a:avLst/>
          </a:prstGeom>
          <a:blipFill>
            <a:blip r:embed="rId2" cstate="print">
              <a:extLst>
                <a:ext uri="{28A0092B-C50C-407E-A947-70E740481C1C}">
                  <a14:useLocalDpi xmlns:a14="http://schemas.microsoft.com/office/drawing/2010/main"/>
                </a:ext>
              </a:extLst>
            </a:blip>
            <a:srcRect/>
            <a:stretch>
              <a:fillRect t="-56913" b="-55147"/>
            </a:stretch>
          </a:blipFill>
        </p:spPr>
        <p:txBody>
          <a:bodyPr wrap="square" lIns="0" tIns="0" rIns="0" bIns="0" rtlCol="0"/>
          <a:lstStyle/>
          <a:p>
            <a:endParaRPr sz="1266"/>
          </a:p>
        </p:txBody>
      </p:sp>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884834" y="-56956"/>
            <a:ext cx="776885" cy="1139397"/>
          </a:xfrm>
          <a:prstGeom prst="rect">
            <a:avLst/>
          </a:prstGeom>
        </p:spPr>
      </p:pic>
      <p:sp>
        <p:nvSpPr>
          <p:cNvPr id="20"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21" name="Content Placeholder 2"/>
          <p:cNvSpPr>
            <a:spLocks noGrp="1"/>
          </p:cNvSpPr>
          <p:nvPr>
            <p:ph idx="1" hasCustomPrompt="1"/>
          </p:nvPr>
        </p:nvSpPr>
        <p:spPr>
          <a:xfrm>
            <a:off x="759353" y="788822"/>
            <a:ext cx="4556109"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Tree>
    <p:extLst>
      <p:ext uri="{BB962C8B-B14F-4D97-AF65-F5344CB8AC3E}">
        <p14:creationId xmlns:p14="http://schemas.microsoft.com/office/powerpoint/2010/main" val="2160711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yout 5">
    <p:spTree>
      <p:nvGrpSpPr>
        <p:cNvPr id="1" name=""/>
        <p:cNvGrpSpPr/>
        <p:nvPr/>
      </p:nvGrpSpPr>
      <p:grpSpPr>
        <a:xfrm>
          <a:off x="0" y="0"/>
          <a:ext cx="0" cy="0"/>
          <a:chOff x="0" y="0"/>
          <a:chExt cx="0" cy="0"/>
        </a:xfrm>
      </p:grpSpPr>
      <p:pic>
        <p:nvPicPr>
          <p:cNvPr id="13" name="Grafik 12"/>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1012500"/>
          </a:xfrm>
          <a:prstGeom prst="rect">
            <a:avLst/>
          </a:prstGeom>
        </p:spPr>
      </p:pic>
      <p:sp>
        <p:nvSpPr>
          <p:cNvPr id="14"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
        <p:nvSpPr>
          <p:cNvPr id="15" name="Content Placeholder 2"/>
          <p:cNvSpPr>
            <a:spLocks noGrp="1"/>
          </p:cNvSpPr>
          <p:nvPr>
            <p:ph idx="13"/>
          </p:nvPr>
        </p:nvSpPr>
        <p:spPr>
          <a:xfrm>
            <a:off x="759353" y="1844207"/>
            <a:ext cx="10681668" cy="434859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884834" y="-56956"/>
            <a:ext cx="776885" cy="1139397"/>
          </a:xfrm>
          <a:prstGeom prst="rect">
            <a:avLst/>
          </a:prstGeom>
        </p:spPr>
      </p:pic>
    </p:spTree>
    <p:extLst>
      <p:ext uri="{BB962C8B-B14F-4D97-AF65-F5344CB8AC3E}">
        <p14:creationId xmlns:p14="http://schemas.microsoft.com/office/powerpoint/2010/main" val="3813629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yout 5a">
    <p:spTree>
      <p:nvGrpSpPr>
        <p:cNvPr id="1" name=""/>
        <p:cNvGrpSpPr/>
        <p:nvPr/>
      </p:nvGrpSpPr>
      <p:grpSpPr>
        <a:xfrm>
          <a:off x="0" y="0"/>
          <a:ext cx="0" cy="0"/>
          <a:chOff x="0" y="0"/>
          <a:chExt cx="0" cy="0"/>
        </a:xfrm>
      </p:grpSpPr>
      <p:pic>
        <p:nvPicPr>
          <p:cNvPr id="13" name="Grafik 12"/>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1012500"/>
          </a:xfrm>
          <a:prstGeom prst="rect">
            <a:avLst/>
          </a:prstGeom>
        </p:spPr>
      </p:pic>
      <p:sp>
        <p:nvSpPr>
          <p:cNvPr id="8" name="Content Placeholder 2"/>
          <p:cNvSpPr>
            <a:spLocks noGrp="1"/>
          </p:cNvSpPr>
          <p:nvPr>
            <p:ph idx="13"/>
          </p:nvPr>
        </p:nvSpPr>
        <p:spPr>
          <a:xfrm>
            <a:off x="759353" y="1596067"/>
            <a:ext cx="10681668" cy="459673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884834" y="-56956"/>
            <a:ext cx="776885" cy="1139397"/>
          </a:xfrm>
          <a:prstGeom prst="rect">
            <a:avLst/>
          </a:prstGeom>
        </p:spPr>
      </p:pic>
      <p:sp>
        <p:nvSpPr>
          <p:cNvPr id="20"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21" name="Content Placeholder 2"/>
          <p:cNvSpPr>
            <a:spLocks noGrp="1"/>
          </p:cNvSpPr>
          <p:nvPr>
            <p:ph idx="1" hasCustomPrompt="1"/>
          </p:nvPr>
        </p:nvSpPr>
        <p:spPr>
          <a:xfrm>
            <a:off x="759353" y="788822"/>
            <a:ext cx="4556109"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Tree>
    <p:extLst>
      <p:ext uri="{BB962C8B-B14F-4D97-AF65-F5344CB8AC3E}">
        <p14:creationId xmlns:p14="http://schemas.microsoft.com/office/powerpoint/2010/main" val="1632090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ayout leer_1">
    <p:spTree>
      <p:nvGrpSpPr>
        <p:cNvPr id="1" name=""/>
        <p:cNvGrpSpPr/>
        <p:nvPr/>
      </p:nvGrpSpPr>
      <p:grpSpPr>
        <a:xfrm>
          <a:off x="0" y="0"/>
          <a:ext cx="0" cy="0"/>
          <a:chOff x="0" y="0"/>
          <a:chExt cx="0" cy="0"/>
        </a:xfrm>
      </p:grpSpPr>
      <p:pic>
        <p:nvPicPr>
          <p:cNvPr id="10" name="Grafik 9"/>
          <p:cNvPicPr>
            <a:picLocks noChangeAspect="1"/>
          </p:cNvPicPr>
          <p:nvPr userDrawn="1"/>
        </p:nvPicPr>
        <p:blipFill rotWithShape="1">
          <a:blip r:embed="rId2"/>
          <a:srcRect t="50815" b="5722"/>
          <a:stretch/>
        </p:blipFill>
        <p:spPr>
          <a:xfrm>
            <a:off x="0" y="-42730"/>
            <a:ext cx="12192000" cy="1051133"/>
          </a:xfrm>
          <a:prstGeom prst="rect">
            <a:avLst/>
          </a:prstGeom>
        </p:spPr>
      </p:pic>
      <p:sp>
        <p:nvSpPr>
          <p:cNvPr id="6" name="object 4"/>
          <p:cNvSpPr/>
          <p:nvPr/>
        </p:nvSpPr>
        <p:spPr>
          <a:xfrm>
            <a:off x="0" y="793731"/>
            <a:ext cx="5315463" cy="437555"/>
          </a:xfrm>
          <a:custGeom>
            <a:avLst/>
            <a:gdLst/>
            <a:ahLst/>
            <a:cxnLst/>
            <a:rect l="l" t="t" r="r" b="b"/>
            <a:pathLst>
              <a:path w="5537200" h="622300">
                <a:moveTo>
                  <a:pt x="0" y="622300"/>
                </a:moveTo>
                <a:lnTo>
                  <a:pt x="5537200" y="622300"/>
                </a:lnTo>
                <a:lnTo>
                  <a:pt x="5537200" y="0"/>
                </a:lnTo>
                <a:lnTo>
                  <a:pt x="0" y="0"/>
                </a:lnTo>
                <a:lnTo>
                  <a:pt x="0" y="622300"/>
                </a:lnTo>
                <a:close/>
              </a:path>
            </a:pathLst>
          </a:custGeom>
          <a:solidFill>
            <a:srgbClr val="00B0F0"/>
          </a:solidFill>
        </p:spPr>
        <p:txBody>
          <a:bodyPr wrap="square" lIns="0" tIns="0" rIns="0" bIns="0" rtlCol="0"/>
          <a:lstStyle/>
          <a:p>
            <a:endParaRPr sz="1266"/>
          </a:p>
        </p:txBody>
      </p:sp>
      <p:sp>
        <p:nvSpPr>
          <p:cNvPr id="7" name="Content Placeholder 2"/>
          <p:cNvSpPr>
            <a:spLocks noGrp="1"/>
          </p:cNvSpPr>
          <p:nvPr>
            <p:ph idx="1" hasCustomPrompt="1"/>
          </p:nvPr>
        </p:nvSpPr>
        <p:spPr>
          <a:xfrm>
            <a:off x="823928" y="788822"/>
            <a:ext cx="4491534" cy="442464"/>
          </a:xfrm>
          <a:prstGeom prst="rect">
            <a:avLst/>
          </a:prstGeom>
        </p:spPr>
        <p:txBody>
          <a:bodyPr anchor="ctr">
            <a:normAutofit/>
          </a:bodyPr>
          <a:lstStyle>
            <a:lvl1pPr marL="0" indent="0">
              <a:buNone/>
              <a:defRPr sz="2109"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
        <p:nvSpPr>
          <p:cNvPr id="8" name="Text Placeholder 2"/>
          <p:cNvSpPr>
            <a:spLocks noGrp="1"/>
          </p:cNvSpPr>
          <p:nvPr>
            <p:ph idx="13"/>
          </p:nvPr>
        </p:nvSpPr>
        <p:spPr>
          <a:xfrm>
            <a:off x="731837" y="1370095"/>
            <a:ext cx="10728325" cy="4870124"/>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9" name="Grafik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0884834" y="-56956"/>
            <a:ext cx="776885" cy="1139397"/>
          </a:xfrm>
          <a:prstGeom prst="rect">
            <a:avLst/>
          </a:prstGeom>
        </p:spPr>
      </p:pic>
    </p:spTree>
    <p:extLst>
      <p:ext uri="{BB962C8B-B14F-4D97-AF65-F5344CB8AC3E}">
        <p14:creationId xmlns:p14="http://schemas.microsoft.com/office/powerpoint/2010/main" val="224406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seite 3 leer">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1720" y="0"/>
            <a:ext cx="12203719" cy="4232672"/>
          </a:xfrm>
          <a:prstGeom prst="rect">
            <a:avLst/>
          </a:prstGeom>
        </p:spPr>
      </p:pic>
      <p:sp>
        <p:nvSpPr>
          <p:cNvPr id="2" name="Titel 1"/>
          <p:cNvSpPr>
            <a:spLocks noGrp="1"/>
          </p:cNvSpPr>
          <p:nvPr>
            <p:ph type="title"/>
          </p:nvPr>
        </p:nvSpPr>
        <p:spPr>
          <a:xfrm>
            <a:off x="647855" y="4715123"/>
            <a:ext cx="8551156" cy="1600199"/>
          </a:xfrm>
          <a:prstGeom prst="rect">
            <a:avLst/>
          </a:prstGeom>
        </p:spPr>
        <p:txBody>
          <a:bodyPr anchor="ctr"/>
          <a:lstStyle/>
          <a:p>
            <a:r>
              <a:rPr lang="de-DE"/>
              <a:t>Titelmasterformat durch Klicken bearbeiten</a:t>
            </a:r>
            <a:endParaRPr lang="de-DE" dirty="0"/>
          </a:p>
        </p:txBody>
      </p:sp>
    </p:spTree>
    <p:extLst>
      <p:ext uri="{BB962C8B-B14F-4D97-AF65-F5344CB8AC3E}">
        <p14:creationId xmlns:p14="http://schemas.microsoft.com/office/powerpoint/2010/main" val="211284953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stretch>
            <a:fillRect/>
          </a:stretch>
        </p:blipFill>
        <p:spPr>
          <a:xfrm>
            <a:off x="0" y="0"/>
            <a:ext cx="12193057" cy="1048603"/>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7550" y="168176"/>
            <a:ext cx="986642" cy="667853"/>
          </a:xfrm>
          <a:prstGeom prst="rect">
            <a:avLst/>
          </a:prstGeom>
        </p:spPr>
      </p:pic>
    </p:spTree>
    <p:extLst>
      <p:ext uri="{BB962C8B-B14F-4D97-AF65-F5344CB8AC3E}">
        <p14:creationId xmlns:p14="http://schemas.microsoft.com/office/powerpoint/2010/main" val="2147314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ayout Spalten leer">
    <p:spTree>
      <p:nvGrpSpPr>
        <p:cNvPr id="1" name=""/>
        <p:cNvGrpSpPr/>
        <p:nvPr/>
      </p:nvGrpSpPr>
      <p:grpSpPr>
        <a:xfrm>
          <a:off x="0" y="0"/>
          <a:ext cx="0" cy="0"/>
          <a:chOff x="0" y="0"/>
          <a:chExt cx="0" cy="0"/>
        </a:xfrm>
      </p:grpSpPr>
      <p:sp>
        <p:nvSpPr>
          <p:cNvPr id="10" name="Textplatzhalter 9"/>
          <p:cNvSpPr>
            <a:spLocks noGrp="1"/>
          </p:cNvSpPr>
          <p:nvPr>
            <p:ph type="body" sz="quarter" idx="13"/>
          </p:nvPr>
        </p:nvSpPr>
        <p:spPr>
          <a:xfrm>
            <a:off x="6150869" y="1285875"/>
            <a:ext cx="5290151" cy="4929188"/>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 name="Textplatzhalter 9"/>
          <p:cNvSpPr>
            <a:spLocks noGrp="1"/>
          </p:cNvSpPr>
          <p:nvPr>
            <p:ph type="body" sz="quarter" idx="14"/>
          </p:nvPr>
        </p:nvSpPr>
        <p:spPr>
          <a:xfrm>
            <a:off x="759352" y="1285875"/>
            <a:ext cx="5290151" cy="4929188"/>
          </a:xfrm>
          <a:prstGeom prst="rect">
            <a:avLst/>
          </a:prstGeo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16" name="Grafik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92895" y="142912"/>
            <a:ext cx="1150080" cy="758273"/>
          </a:xfrm>
          <a:prstGeom prst="rect">
            <a:avLst/>
          </a:prstGeom>
        </p:spPr>
      </p:pic>
      <p:sp>
        <p:nvSpPr>
          <p:cNvPr id="17" name="Title Placeholder 1"/>
          <p:cNvSpPr>
            <a:spLocks noGrp="1"/>
          </p:cNvSpPr>
          <p:nvPr>
            <p:ph type="title"/>
          </p:nvPr>
        </p:nvSpPr>
        <p:spPr>
          <a:xfrm>
            <a:off x="759353" y="224591"/>
            <a:ext cx="9813397" cy="540546"/>
          </a:xfrm>
          <a:prstGeom prst="rect">
            <a:avLst/>
          </a:prstGeom>
        </p:spPr>
        <p:txBody>
          <a:bodyPr vert="horz" lIns="91440" tIns="45720" rIns="91440" bIns="45720" rtlCol="0" anchor="ctr">
            <a:normAutofit/>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a:t>Titelmasterformat durch Klicken bearbeiten</a:t>
            </a:r>
            <a:endParaRPr lang="en-US" dirty="0"/>
          </a:p>
        </p:txBody>
      </p:sp>
    </p:spTree>
    <p:extLst>
      <p:ext uri="{BB962C8B-B14F-4D97-AF65-F5344CB8AC3E}">
        <p14:creationId xmlns:p14="http://schemas.microsoft.com/office/powerpoint/2010/main" val="1692447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bschlussseite">
    <p:spTree>
      <p:nvGrpSpPr>
        <p:cNvPr id="1" name=""/>
        <p:cNvGrpSpPr/>
        <p:nvPr/>
      </p:nvGrpSpPr>
      <p:grpSpPr>
        <a:xfrm>
          <a:off x="0" y="0"/>
          <a:ext cx="0" cy="0"/>
          <a:chOff x="0" y="0"/>
          <a:chExt cx="0" cy="0"/>
        </a:xfrm>
      </p:grpSpPr>
      <p:pic>
        <p:nvPicPr>
          <p:cNvPr id="11" name="Grafik 10"/>
          <p:cNvPicPr preferRelativeResize="0">
            <a:picLocks/>
          </p:cNvPicPr>
          <p:nvPr/>
        </p:nvPicPr>
        <p:blipFill rotWithShape="1">
          <a:blip r:embed="rId2" cstate="screen">
            <a:extLst>
              <a:ext uri="{28A0092B-C50C-407E-A947-70E740481C1C}">
                <a14:useLocalDpi xmlns:a14="http://schemas.microsoft.com/office/drawing/2010/main"/>
              </a:ext>
            </a:extLst>
          </a:blip>
          <a:srcRect r="-524"/>
          <a:stretch/>
        </p:blipFill>
        <p:spPr>
          <a:xfrm>
            <a:off x="-1429" y="0"/>
            <a:ext cx="12253041" cy="1017984"/>
          </a:xfrm>
          <a:prstGeom prst="rect">
            <a:avLst/>
          </a:prstGeom>
        </p:spPr>
      </p:pic>
      <p:sp>
        <p:nvSpPr>
          <p:cNvPr id="3" name="Holder 3"/>
          <p:cNvSpPr>
            <a:spLocks noGrp="1"/>
          </p:cNvSpPr>
          <p:nvPr>
            <p:ph type="body" idx="1"/>
          </p:nvPr>
        </p:nvSpPr>
        <p:spPr>
          <a:xfrm>
            <a:off x="759352" y="1837747"/>
            <a:ext cx="10681667" cy="1667453"/>
          </a:xfrm>
          <a:prstGeom prst="rect">
            <a:avLst/>
          </a:prstGeom>
        </p:spPr>
        <p:txBody>
          <a:bodyPr lIns="0" tIns="0" rIns="0" bIns="0">
            <a:normAutofit/>
          </a:bodyPr>
          <a:lstStyle>
            <a:lvl1pPr marL="0" indent="0" algn="ctr">
              <a:buNone/>
              <a:defRPr sz="3797" b="0" i="0">
                <a:solidFill>
                  <a:schemeClr val="tx1">
                    <a:lumMod val="75000"/>
                    <a:lumOff val="25000"/>
                  </a:schemeClr>
                </a:solidFill>
              </a:defRPr>
            </a:lvl1pPr>
          </a:lstStyle>
          <a:p>
            <a:pPr lvl="0"/>
            <a:r>
              <a:rPr lang="de-DE"/>
              <a:t>Formatvorlagen des Textmasters bearbeiten</a:t>
            </a:r>
          </a:p>
        </p:txBody>
      </p:sp>
      <p:pic>
        <p:nvPicPr>
          <p:cNvPr id="13" name="Grafik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884834" y="-56956"/>
            <a:ext cx="776885" cy="1139397"/>
          </a:xfrm>
          <a:prstGeom prst="rect">
            <a:avLst/>
          </a:prstGeom>
        </p:spPr>
      </p:pic>
      <p:sp>
        <p:nvSpPr>
          <p:cNvPr id="12" name="object 7"/>
          <p:cNvSpPr txBox="1"/>
          <p:nvPr/>
        </p:nvSpPr>
        <p:spPr>
          <a:xfrm>
            <a:off x="2237621" y="4878962"/>
            <a:ext cx="7774940" cy="1268874"/>
          </a:xfrm>
          <a:prstGeom prst="rect">
            <a:avLst/>
          </a:prstGeom>
        </p:spPr>
        <p:txBody>
          <a:bodyPr vert="horz" wrap="square" lIns="0" tIns="11430" rIns="0" bIns="0" rtlCol="0">
            <a:spAutoFit/>
          </a:bodyPr>
          <a:lstStyle/>
          <a:p>
            <a:pPr marL="12065" marR="5080" indent="635" algn="ctr">
              <a:lnSpc>
                <a:spcPct val="101400"/>
              </a:lnSpc>
              <a:spcBef>
                <a:spcPts val="90"/>
              </a:spcBef>
            </a:pPr>
            <a:r>
              <a:rPr sz="2000" spc="-8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Löwenstein </a:t>
            </a:r>
            <a:r>
              <a:rPr sz="2000" spc="-10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Medical </a:t>
            </a:r>
            <a:r>
              <a:rPr sz="2000" spc="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7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Arzbacher </a:t>
            </a:r>
            <a:r>
              <a:rPr sz="2000" spc="-14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Straße </a:t>
            </a:r>
            <a:r>
              <a:rPr sz="2000" spc="-11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80 </a:t>
            </a:r>
            <a:r>
              <a:rPr sz="2000" spc="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7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56130 </a:t>
            </a:r>
            <a:r>
              <a:rPr sz="2000" spc="-19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Bad </a:t>
            </a:r>
            <a:r>
              <a:rPr sz="2000" spc="-23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Ems  </a:t>
            </a:r>
            <a:endParaRPr lang="de-DE" sz="2000" spc="-23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12065" marR="5080" indent="635" algn="ctr">
              <a:lnSpc>
                <a:spcPct val="101400"/>
              </a:lnSpc>
              <a:spcBef>
                <a:spcPts val="90"/>
              </a:spcBef>
            </a:pPr>
            <a:r>
              <a:rPr sz="2000" spc="-12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T: </a:t>
            </a:r>
            <a:r>
              <a:rPr sz="2000" spc="-6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+49 </a:t>
            </a:r>
            <a:r>
              <a:rPr sz="2000" spc="-11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2603 </a:t>
            </a:r>
            <a:r>
              <a:rPr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9600-</a:t>
            </a:r>
            <a:r>
              <a:rPr lang="de-DE"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0</a:t>
            </a:r>
            <a:r>
              <a:rPr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lang="de-DE" sz="2000" spc="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F</a:t>
            </a:r>
            <a:r>
              <a:rPr sz="2000" spc="-13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6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+49 </a:t>
            </a:r>
            <a:r>
              <a:rPr sz="2000" spc="-11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2603</a:t>
            </a:r>
            <a:r>
              <a:rPr sz="2000" spc="135"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9600-</a:t>
            </a:r>
            <a:r>
              <a:rPr lang="de-DE"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50</a:t>
            </a:r>
          </a:p>
          <a:p>
            <a:pPr marL="12065" marR="5080" indent="635" algn="ctr">
              <a:lnSpc>
                <a:spcPct val="101400"/>
              </a:lnSpc>
              <a:spcBef>
                <a:spcPts val="90"/>
              </a:spcBef>
            </a:pPr>
            <a:endParaRPr lang="de-DE"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12065" marR="5080" indent="635" algn="ctr">
              <a:lnSpc>
                <a:spcPct val="101400"/>
              </a:lnSpc>
              <a:spcBef>
                <a:spcPts val="90"/>
              </a:spcBef>
            </a:pPr>
            <a:r>
              <a:rPr lang="de-DE" sz="2000" spc="-1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www.hul.de</a:t>
            </a:r>
            <a:endParaRPr sz="20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object 4"/>
          <p:cNvSpPr txBox="1"/>
          <p:nvPr/>
        </p:nvSpPr>
        <p:spPr>
          <a:xfrm>
            <a:off x="1057791" y="3860683"/>
            <a:ext cx="10134600" cy="859210"/>
          </a:xfrm>
          <a:prstGeom prst="rect">
            <a:avLst/>
          </a:prstGeom>
        </p:spPr>
        <p:txBody>
          <a:bodyPr vert="horz" wrap="square" lIns="0" tIns="12700" rIns="0" bIns="0" rtlCol="0">
            <a:spAutoFit/>
          </a:bodyPr>
          <a:lstStyle/>
          <a:p>
            <a:pPr marL="12700">
              <a:lnSpc>
                <a:spcPct val="100000"/>
              </a:lnSpc>
              <a:spcBef>
                <a:spcPts val="100"/>
              </a:spcBef>
            </a:pPr>
            <a:r>
              <a:rPr sz="5500" spc="-51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DER</a:t>
            </a:r>
            <a:r>
              <a:rPr sz="5500" spc="-8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r>
              <a:rPr sz="5500" spc="-38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MENSCH</a:t>
            </a:r>
            <a:r>
              <a:rPr lang="de-DE" sz="5500" spc="-38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r>
              <a:rPr sz="5500" spc="-24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I</a:t>
            </a:r>
            <a:r>
              <a:rPr lang="de-DE" sz="5500" spc="-24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 </a:t>
            </a:r>
            <a:r>
              <a:rPr sz="5500" spc="-32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MITTELPUNK</a:t>
            </a:r>
            <a:r>
              <a:rPr lang="de-DE" sz="5500" spc="-32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a:t>
            </a:r>
            <a:r>
              <a:rPr sz="5500" spc="-325"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
            </a:r>
            <a:endParaRPr sz="55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6090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seite_1 mit Slogan">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7015" y="0"/>
            <a:ext cx="12225564" cy="4232672"/>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9849905" y="4497021"/>
            <a:ext cx="1393031" cy="2043051"/>
          </a:xfrm>
          <a:prstGeom prst="rect">
            <a:avLst/>
          </a:prstGeom>
        </p:spPr>
      </p:pic>
      <p:sp>
        <p:nvSpPr>
          <p:cNvPr id="4" name="object 4"/>
          <p:cNvSpPr txBox="1"/>
          <p:nvPr/>
        </p:nvSpPr>
        <p:spPr>
          <a:xfrm>
            <a:off x="952657" y="5664509"/>
            <a:ext cx="9094753" cy="604116"/>
          </a:xfrm>
          <a:prstGeom prst="rect">
            <a:avLst/>
          </a:prstGeom>
        </p:spPr>
        <p:txBody>
          <a:bodyPr vert="horz" wrap="square" lIns="0" tIns="8929" rIns="0" bIns="0" rtlCol="0">
            <a:spAutoFit/>
          </a:bodyPr>
          <a:lstStyle/>
          <a:p>
            <a:pPr marL="8929">
              <a:lnSpc>
                <a:spcPct val="100000"/>
              </a:lnSpc>
              <a:spcBef>
                <a:spcPts val="70"/>
              </a:spcBef>
            </a:pPr>
            <a:r>
              <a:rPr sz="3867" spc="-362" dirty="0">
                <a:solidFill>
                  <a:srgbClr val="FFFFFF"/>
                </a:solidFill>
                <a:latin typeface="Verdana" panose="020B0604030504040204" pitchFamily="34" charset="0"/>
                <a:ea typeface="Verdana" panose="020B0604030504040204" pitchFamily="34" charset="0"/>
                <a:cs typeface="Verdana" panose="020B0604030504040204" pitchFamily="34" charset="0"/>
              </a:rPr>
              <a:t>DER</a:t>
            </a:r>
            <a:r>
              <a:rPr sz="3867" spc="-6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MENSCH</a:t>
            </a:r>
            <a:r>
              <a:rPr lang="de-DE"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172" dirty="0">
                <a:solidFill>
                  <a:srgbClr val="FFFFFF"/>
                </a:solidFill>
                <a:latin typeface="Verdana" panose="020B0604030504040204" pitchFamily="34" charset="0"/>
                <a:ea typeface="Verdana" panose="020B0604030504040204" pitchFamily="34" charset="0"/>
                <a:cs typeface="Verdana" panose="020B0604030504040204" pitchFamily="34" charset="0"/>
              </a:rPr>
              <a:t>IM</a:t>
            </a:r>
            <a:r>
              <a:rPr sz="3867" spc="-35"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29" dirty="0">
                <a:solidFill>
                  <a:srgbClr val="FFFFFF"/>
                </a:solidFill>
                <a:latin typeface="Verdana" panose="020B0604030504040204" pitchFamily="34" charset="0"/>
                <a:ea typeface="Verdana" panose="020B0604030504040204" pitchFamily="34" charset="0"/>
                <a:cs typeface="Verdana" panose="020B0604030504040204" pitchFamily="34" charset="0"/>
              </a:rPr>
              <a:t>MITTELPUNKT.</a:t>
            </a:r>
            <a:endParaRPr sz="3867" dirty="0">
              <a:latin typeface="Verdana" panose="020B0604030504040204" pitchFamily="34" charset="0"/>
              <a:ea typeface="Verdana" panose="020B0604030504040204" pitchFamily="34" charset="0"/>
              <a:cs typeface="Verdana" panose="020B0604030504040204" pitchFamily="34" charset="0"/>
            </a:endParaRPr>
          </a:p>
        </p:txBody>
      </p:sp>
      <p:sp>
        <p:nvSpPr>
          <p:cNvPr id="5" name="object 5"/>
          <p:cNvSpPr txBox="1"/>
          <p:nvPr/>
        </p:nvSpPr>
        <p:spPr>
          <a:xfrm>
            <a:off x="965907" y="5206563"/>
            <a:ext cx="3582589" cy="312048"/>
          </a:xfrm>
          <a:prstGeom prst="rect">
            <a:avLst/>
          </a:prstGeom>
        </p:spPr>
        <p:txBody>
          <a:bodyPr vert="horz" wrap="square" lIns="0" tIns="8929" rIns="0" bIns="0" rtlCol="0">
            <a:spAutoFit/>
          </a:bodyPr>
          <a:lstStyle/>
          <a:p>
            <a:pPr marL="8929">
              <a:lnSpc>
                <a:spcPct val="100000"/>
              </a:lnSpc>
              <a:spcBef>
                <a:spcPts val="70"/>
              </a:spcBef>
            </a:pPr>
            <a:r>
              <a:rPr sz="1969" spc="-80" dirty="0">
                <a:solidFill>
                  <a:srgbClr val="FFFFFF"/>
                </a:solidFill>
                <a:latin typeface="Verdana" panose="020B0604030504040204" pitchFamily="34" charset="0"/>
                <a:ea typeface="Verdana" panose="020B0604030504040204" pitchFamily="34" charset="0"/>
                <a:cs typeface="Verdana" panose="020B0604030504040204" pitchFamily="34" charset="0"/>
              </a:rPr>
              <a:t>LÖWENSTEIN</a:t>
            </a:r>
            <a:r>
              <a:rPr sz="1969" spc="-28"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de-DE" sz="1969" spc="-28" dirty="0" err="1">
                <a:solidFill>
                  <a:srgbClr val="FFFFFF"/>
                </a:solidFill>
                <a:latin typeface="Verdana" panose="020B0604030504040204" pitchFamily="34" charset="0"/>
                <a:ea typeface="Verdana" panose="020B0604030504040204" pitchFamily="34" charset="0"/>
                <a:cs typeface="Verdana" panose="020B0604030504040204" pitchFamily="34" charset="0"/>
              </a:rPr>
              <a:t>medical</a:t>
            </a:r>
            <a:endParaRPr sz="1969"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8546391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seite_1 leer">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7015" y="0"/>
            <a:ext cx="12225564" cy="4232672"/>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9849905" y="4497021"/>
            <a:ext cx="1393031" cy="2043051"/>
          </a:xfrm>
          <a:prstGeom prst="rect">
            <a:avLst/>
          </a:prstGeom>
        </p:spPr>
      </p:pic>
      <p:sp>
        <p:nvSpPr>
          <p:cNvPr id="6" name="Title Placeholder 1"/>
          <p:cNvSpPr>
            <a:spLocks noGrp="1"/>
          </p:cNvSpPr>
          <p:nvPr>
            <p:ph type="title"/>
          </p:nvPr>
        </p:nvSpPr>
        <p:spPr>
          <a:xfrm>
            <a:off x="965907" y="4822031"/>
            <a:ext cx="8404596" cy="1393031"/>
          </a:xfrm>
          <a:prstGeom prst="rect">
            <a:avLst/>
          </a:prstGeom>
        </p:spPr>
        <p:txBody>
          <a:bodyPr vert="horz" lIns="91440" tIns="45720" rIns="91440" bIns="45720" rtlCol="0" anchor="ctr">
            <a:normAutofit/>
          </a:bodyPr>
          <a:lstStyle/>
          <a:p>
            <a:r>
              <a:rPr lang="de-DE"/>
              <a:t>Titelmasterformat durch Klicken bearbeiten</a:t>
            </a:r>
            <a:endParaRPr lang="en-US" dirty="0"/>
          </a:p>
        </p:txBody>
      </p:sp>
    </p:spTree>
    <p:extLst>
      <p:ext uri="{BB962C8B-B14F-4D97-AF65-F5344CB8AC3E}">
        <p14:creationId xmlns:p14="http://schemas.microsoft.com/office/powerpoint/2010/main" val="19245655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seite 2 mit Slogan">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r="-96"/>
          <a:stretch/>
        </p:blipFill>
        <p:spPr>
          <a:xfrm>
            <a:off x="0" y="-11510"/>
            <a:ext cx="12214380" cy="4232673"/>
          </a:xfrm>
          <a:prstGeom prst="rect">
            <a:avLst/>
          </a:prstGeom>
        </p:spPr>
      </p:pic>
      <p:sp>
        <p:nvSpPr>
          <p:cNvPr id="4" name="object 4"/>
          <p:cNvSpPr txBox="1"/>
          <p:nvPr/>
        </p:nvSpPr>
        <p:spPr>
          <a:xfrm>
            <a:off x="952657" y="5664509"/>
            <a:ext cx="9094753" cy="604116"/>
          </a:xfrm>
          <a:prstGeom prst="rect">
            <a:avLst/>
          </a:prstGeom>
        </p:spPr>
        <p:txBody>
          <a:bodyPr vert="horz" wrap="square" lIns="0" tIns="8929" rIns="0" bIns="0" rtlCol="0">
            <a:spAutoFit/>
          </a:bodyPr>
          <a:lstStyle/>
          <a:p>
            <a:pPr marL="8929">
              <a:lnSpc>
                <a:spcPct val="100000"/>
              </a:lnSpc>
              <a:spcBef>
                <a:spcPts val="70"/>
              </a:spcBef>
            </a:pPr>
            <a:r>
              <a:rPr sz="3867" spc="-362" dirty="0">
                <a:solidFill>
                  <a:srgbClr val="FFFFFF"/>
                </a:solidFill>
                <a:latin typeface="Verdana" panose="020B0604030504040204" pitchFamily="34" charset="0"/>
                <a:ea typeface="Verdana" panose="020B0604030504040204" pitchFamily="34" charset="0"/>
                <a:cs typeface="Verdana" panose="020B0604030504040204" pitchFamily="34" charset="0"/>
              </a:rPr>
              <a:t>DER</a:t>
            </a:r>
            <a:r>
              <a:rPr sz="3867" spc="-6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MENSCH</a:t>
            </a:r>
            <a:r>
              <a:rPr lang="de-DE" sz="3867" spc="-267"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172" dirty="0">
                <a:solidFill>
                  <a:srgbClr val="FFFFFF"/>
                </a:solidFill>
                <a:latin typeface="Verdana" panose="020B0604030504040204" pitchFamily="34" charset="0"/>
                <a:ea typeface="Verdana" panose="020B0604030504040204" pitchFamily="34" charset="0"/>
                <a:cs typeface="Verdana" panose="020B0604030504040204" pitchFamily="34" charset="0"/>
              </a:rPr>
              <a:t>IM</a:t>
            </a:r>
            <a:r>
              <a:rPr sz="3867" spc="-35"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sz="3867" spc="-229" dirty="0">
                <a:solidFill>
                  <a:srgbClr val="FFFFFF"/>
                </a:solidFill>
                <a:latin typeface="Verdana" panose="020B0604030504040204" pitchFamily="34" charset="0"/>
                <a:ea typeface="Verdana" panose="020B0604030504040204" pitchFamily="34" charset="0"/>
                <a:cs typeface="Verdana" panose="020B0604030504040204" pitchFamily="34" charset="0"/>
              </a:rPr>
              <a:t>MITTELPUNKT.</a:t>
            </a:r>
            <a:endParaRPr sz="3867" dirty="0">
              <a:latin typeface="Verdana" panose="020B0604030504040204" pitchFamily="34" charset="0"/>
              <a:ea typeface="Verdana" panose="020B0604030504040204" pitchFamily="34" charset="0"/>
              <a:cs typeface="Verdana" panose="020B0604030504040204" pitchFamily="34" charset="0"/>
            </a:endParaRPr>
          </a:p>
        </p:txBody>
      </p:sp>
      <p:sp>
        <p:nvSpPr>
          <p:cNvPr id="5" name="object 5"/>
          <p:cNvSpPr txBox="1"/>
          <p:nvPr/>
        </p:nvSpPr>
        <p:spPr>
          <a:xfrm>
            <a:off x="965907" y="5206563"/>
            <a:ext cx="3582589" cy="312048"/>
          </a:xfrm>
          <a:prstGeom prst="rect">
            <a:avLst/>
          </a:prstGeom>
        </p:spPr>
        <p:txBody>
          <a:bodyPr vert="horz" wrap="square" lIns="0" tIns="8929" rIns="0" bIns="0" rtlCol="0">
            <a:spAutoFit/>
          </a:bodyPr>
          <a:lstStyle/>
          <a:p>
            <a:pPr marL="8929">
              <a:lnSpc>
                <a:spcPct val="100000"/>
              </a:lnSpc>
              <a:spcBef>
                <a:spcPts val="70"/>
              </a:spcBef>
            </a:pPr>
            <a:r>
              <a:rPr sz="1969" spc="-80" dirty="0">
                <a:solidFill>
                  <a:srgbClr val="FFFFFF"/>
                </a:solidFill>
                <a:latin typeface="Verdana" panose="020B0604030504040204" pitchFamily="34" charset="0"/>
                <a:ea typeface="Verdana" panose="020B0604030504040204" pitchFamily="34" charset="0"/>
                <a:cs typeface="Verdana" panose="020B0604030504040204" pitchFamily="34" charset="0"/>
              </a:rPr>
              <a:t>LÖWENSTEIN</a:t>
            </a:r>
            <a:r>
              <a:rPr sz="1969" spc="-28"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de-DE" sz="1969" spc="-28" dirty="0" err="1">
                <a:solidFill>
                  <a:srgbClr val="FFFFFF"/>
                </a:solidFill>
                <a:latin typeface="Verdana" panose="020B0604030504040204" pitchFamily="34" charset="0"/>
                <a:ea typeface="Verdana" panose="020B0604030504040204" pitchFamily="34" charset="0"/>
                <a:cs typeface="Verdana" panose="020B0604030504040204" pitchFamily="34" charset="0"/>
              </a:rPr>
              <a:t>medical</a:t>
            </a:r>
            <a:endParaRPr sz="1969"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1771713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seite 2 leer">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r="-96"/>
          <a:stretch/>
        </p:blipFill>
        <p:spPr>
          <a:xfrm>
            <a:off x="0" y="-11510"/>
            <a:ext cx="12214380" cy="4232673"/>
          </a:xfrm>
          <a:prstGeom prst="rect">
            <a:avLst/>
          </a:prstGeom>
        </p:spPr>
      </p:pic>
      <p:sp>
        <p:nvSpPr>
          <p:cNvPr id="3" name="Titel 1"/>
          <p:cNvSpPr>
            <a:spLocks noGrp="1"/>
          </p:cNvSpPr>
          <p:nvPr>
            <p:ph type="title"/>
          </p:nvPr>
        </p:nvSpPr>
        <p:spPr>
          <a:xfrm>
            <a:off x="647855" y="4715123"/>
            <a:ext cx="8551156" cy="1600199"/>
          </a:xfrm>
          <a:prstGeom prst="rect">
            <a:avLst/>
          </a:prstGeom>
        </p:spPr>
        <p:txBody>
          <a:bodyPr anchor="ctr"/>
          <a:lstStyle/>
          <a:p>
            <a:r>
              <a:rPr lang="de-DE"/>
              <a:t>Titelmasterformat durch Klicken bearbeiten</a:t>
            </a:r>
            <a:endParaRPr lang="de-DE" dirty="0"/>
          </a:p>
        </p:txBody>
      </p:sp>
    </p:spTree>
    <p:extLst>
      <p:ext uri="{BB962C8B-B14F-4D97-AF65-F5344CB8AC3E}">
        <p14:creationId xmlns:p14="http://schemas.microsoft.com/office/powerpoint/2010/main" val="260766377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seite 5 leer">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r="-96"/>
          <a:stretch/>
        </p:blipFill>
        <p:spPr>
          <a:xfrm>
            <a:off x="0" y="-1"/>
            <a:ext cx="12224030" cy="4221163"/>
          </a:xfrm>
          <a:prstGeom prst="rect">
            <a:avLst/>
          </a:prstGeom>
        </p:spPr>
      </p:pic>
      <p:sp>
        <p:nvSpPr>
          <p:cNvPr id="3" name="Titel 1"/>
          <p:cNvSpPr>
            <a:spLocks noGrp="1"/>
          </p:cNvSpPr>
          <p:nvPr>
            <p:ph type="title"/>
          </p:nvPr>
        </p:nvSpPr>
        <p:spPr>
          <a:xfrm>
            <a:off x="647855" y="4715123"/>
            <a:ext cx="8551156" cy="1600199"/>
          </a:xfrm>
          <a:prstGeom prst="rect">
            <a:avLst/>
          </a:prstGeom>
        </p:spPr>
        <p:txBody>
          <a:bodyPr anchor="ctr"/>
          <a:lstStyle/>
          <a:p>
            <a:r>
              <a:rPr lang="de-DE"/>
              <a:t>Titelmasterformat durch Klicken bearbeiten</a:t>
            </a:r>
            <a:endParaRPr lang="de-DE" dirty="0"/>
          </a:p>
        </p:txBody>
      </p:sp>
    </p:spTree>
    <p:extLst>
      <p:ext uri="{BB962C8B-B14F-4D97-AF65-F5344CB8AC3E}">
        <p14:creationId xmlns:p14="http://schemas.microsoft.com/office/powerpoint/2010/main" val="33958735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seite 4 leer">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4232672"/>
          </a:xfrm>
          <a:prstGeom prst="rect">
            <a:avLst/>
          </a:prstGeom>
        </p:spPr>
      </p:pic>
      <p:sp>
        <p:nvSpPr>
          <p:cNvPr id="4" name="Titel 1"/>
          <p:cNvSpPr>
            <a:spLocks noGrp="1"/>
          </p:cNvSpPr>
          <p:nvPr>
            <p:ph type="title"/>
          </p:nvPr>
        </p:nvSpPr>
        <p:spPr>
          <a:xfrm>
            <a:off x="647855" y="4715123"/>
            <a:ext cx="8551156" cy="1600199"/>
          </a:xfrm>
          <a:prstGeom prst="rect">
            <a:avLst/>
          </a:prstGeom>
        </p:spPr>
        <p:txBody>
          <a:bodyPr anchor="ctr"/>
          <a:lstStyle/>
          <a:p>
            <a:r>
              <a:rPr lang="de-DE"/>
              <a:t>Titelmasterformat durch Klicken bearbeiten</a:t>
            </a:r>
            <a:endParaRPr lang="de-DE" dirty="0"/>
          </a:p>
        </p:txBody>
      </p:sp>
    </p:spTree>
    <p:extLst>
      <p:ext uri="{BB962C8B-B14F-4D97-AF65-F5344CB8AC3E}">
        <p14:creationId xmlns:p14="http://schemas.microsoft.com/office/powerpoint/2010/main" val="10802830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yout 4">
    <p:spTree>
      <p:nvGrpSpPr>
        <p:cNvPr id="1" name=""/>
        <p:cNvGrpSpPr/>
        <p:nvPr/>
      </p:nvGrpSpPr>
      <p:grpSpPr>
        <a:xfrm>
          <a:off x="0" y="0"/>
          <a:ext cx="0" cy="0"/>
          <a:chOff x="0" y="0"/>
          <a:chExt cx="0" cy="0"/>
        </a:xfrm>
      </p:grpSpPr>
      <p:pic>
        <p:nvPicPr>
          <p:cNvPr id="10" name="Grafik 9"/>
          <p:cNvPicPr preferRelativeResize="0">
            <a:picLocks/>
          </p:cNvPicPr>
          <p:nvPr/>
        </p:nvPicPr>
        <p:blipFill rotWithShape="1">
          <a:blip r:embed="rId2" cstate="screen">
            <a:extLst>
              <a:ext uri="{28A0092B-C50C-407E-A947-70E740481C1C}">
                <a14:useLocalDpi xmlns:a14="http://schemas.microsoft.com/office/drawing/2010/main"/>
              </a:ext>
            </a:extLst>
          </a:blip>
          <a:srcRect r="-524"/>
          <a:stretch/>
        </p:blipFill>
        <p:spPr>
          <a:xfrm>
            <a:off x="-1429" y="0"/>
            <a:ext cx="12253041" cy="1017984"/>
          </a:xfrm>
          <a:prstGeom prst="rect">
            <a:avLst/>
          </a:prstGeom>
        </p:spPr>
      </p:pic>
      <p:sp>
        <p:nvSpPr>
          <p:cNvPr id="13" name="Content Placeholder 2"/>
          <p:cNvSpPr>
            <a:spLocks noGrp="1"/>
          </p:cNvSpPr>
          <p:nvPr>
            <p:ph idx="1" hasCustomPrompt="1"/>
          </p:nvPr>
        </p:nvSpPr>
        <p:spPr>
          <a:xfrm>
            <a:off x="759353" y="1186970"/>
            <a:ext cx="10681668" cy="482766"/>
          </a:xfrm>
          <a:prstGeom prst="rect">
            <a:avLst/>
          </a:prstGeom>
        </p:spPr>
        <p:txBody>
          <a:bodyPr anchor="ctr">
            <a:normAutofit/>
          </a:bodyPr>
          <a:lstStyle>
            <a:lvl1pPr marL="0" indent="0">
              <a:buNone/>
              <a:defRPr sz="210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TITEL HINZUFÜGEN</a:t>
            </a:r>
            <a:endParaRPr lang="en-US" dirty="0"/>
          </a:p>
        </p:txBody>
      </p:sp>
      <p:sp>
        <p:nvSpPr>
          <p:cNvPr id="15" name="Content Placeholder 2"/>
          <p:cNvSpPr>
            <a:spLocks noGrp="1"/>
          </p:cNvSpPr>
          <p:nvPr>
            <p:ph idx="13"/>
          </p:nvPr>
        </p:nvSpPr>
        <p:spPr>
          <a:xfrm>
            <a:off x="759353" y="1844207"/>
            <a:ext cx="10681668" cy="4348595"/>
          </a:xfrm>
          <a:prstGeom prst="rect">
            <a:avLst/>
          </a:prstGeom>
        </p:spPr>
        <p:txBody>
          <a:bodyPr/>
          <a:lstStyle>
            <a:lvl1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884834" y="-56956"/>
            <a:ext cx="776885" cy="1139397"/>
          </a:xfrm>
          <a:prstGeom prst="rect">
            <a:avLst/>
          </a:prstGeom>
        </p:spPr>
      </p:pic>
    </p:spTree>
    <p:extLst>
      <p:ext uri="{BB962C8B-B14F-4D97-AF65-F5344CB8AC3E}">
        <p14:creationId xmlns:p14="http://schemas.microsoft.com/office/powerpoint/2010/main" val="2191128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object 3"/>
          <p:cNvSpPr/>
          <p:nvPr/>
        </p:nvSpPr>
        <p:spPr>
          <a:xfrm>
            <a:off x="0" y="4191659"/>
            <a:ext cx="12192000" cy="2653903"/>
          </a:xfrm>
          <a:custGeom>
            <a:avLst/>
            <a:gdLst/>
            <a:ahLst/>
            <a:cxnLst/>
            <a:rect l="l" t="t" r="r" b="b"/>
            <a:pathLst>
              <a:path w="13004800" h="3774440">
                <a:moveTo>
                  <a:pt x="0" y="3774122"/>
                </a:moveTo>
                <a:lnTo>
                  <a:pt x="13004800" y="3774122"/>
                </a:lnTo>
                <a:lnTo>
                  <a:pt x="13004800" y="0"/>
                </a:lnTo>
                <a:lnTo>
                  <a:pt x="0" y="0"/>
                </a:lnTo>
                <a:lnTo>
                  <a:pt x="0" y="3774122"/>
                </a:lnTo>
                <a:close/>
              </a:path>
            </a:pathLst>
          </a:custGeom>
          <a:solidFill>
            <a:srgbClr val="009FE3"/>
          </a:solidFill>
        </p:spPr>
        <p:txBody>
          <a:bodyPr wrap="square" lIns="0" tIns="0" rIns="0" bIns="0" rtlCol="0"/>
          <a:lstStyle/>
          <a:p>
            <a:endParaRPr sz="1266"/>
          </a:p>
        </p:txBody>
      </p:sp>
      <p:sp>
        <p:nvSpPr>
          <p:cNvPr id="13" name="object 6"/>
          <p:cNvSpPr/>
          <p:nvPr/>
        </p:nvSpPr>
        <p:spPr>
          <a:xfrm>
            <a:off x="0" y="4230842"/>
            <a:ext cx="12192000" cy="34379"/>
          </a:xfrm>
          <a:custGeom>
            <a:avLst/>
            <a:gdLst/>
            <a:ahLst/>
            <a:cxnLst/>
            <a:rect l="l" t="t" r="r" b="b"/>
            <a:pathLst>
              <a:path w="13004800" h="48895">
                <a:moveTo>
                  <a:pt x="0" y="48577"/>
                </a:moveTo>
                <a:lnTo>
                  <a:pt x="13004800" y="48577"/>
                </a:lnTo>
                <a:lnTo>
                  <a:pt x="13004800" y="0"/>
                </a:lnTo>
                <a:lnTo>
                  <a:pt x="0" y="0"/>
                </a:lnTo>
                <a:lnTo>
                  <a:pt x="0" y="48577"/>
                </a:lnTo>
                <a:close/>
              </a:path>
            </a:pathLst>
          </a:custGeom>
          <a:solidFill>
            <a:srgbClr val="FFFFFF"/>
          </a:solidFill>
        </p:spPr>
        <p:txBody>
          <a:bodyPr wrap="square" lIns="0" tIns="0" rIns="0" bIns="0" rtlCol="0"/>
          <a:lstStyle/>
          <a:p>
            <a:endParaRPr sz="1266"/>
          </a:p>
        </p:txBody>
      </p:sp>
      <p:pic>
        <p:nvPicPr>
          <p:cNvPr id="19" name="Grafik 1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9849905" y="4497021"/>
            <a:ext cx="1393031" cy="2043051"/>
          </a:xfrm>
          <a:prstGeom prst="rect">
            <a:avLst/>
          </a:prstGeom>
        </p:spPr>
      </p:pic>
    </p:spTree>
    <p:extLst>
      <p:ext uri="{BB962C8B-B14F-4D97-AF65-F5344CB8AC3E}">
        <p14:creationId xmlns:p14="http://schemas.microsoft.com/office/powerpoint/2010/main" val="32210408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xStyles>
    <p:titleStyle>
      <a:lvl1pPr algn="l" defTabSz="642915" rtl="0" eaLnBrk="1" latinLnBrk="0" hangingPunct="1">
        <a:lnSpc>
          <a:spcPct val="90000"/>
        </a:lnSpc>
        <a:spcBef>
          <a:spcPct val="0"/>
        </a:spcBef>
        <a:buNone/>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de-DE"/>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object 3"/>
          <p:cNvSpPr/>
          <p:nvPr/>
        </p:nvSpPr>
        <p:spPr>
          <a:xfrm flipV="1">
            <a:off x="0" y="1019916"/>
            <a:ext cx="12192000" cy="32146"/>
          </a:xfrm>
          <a:custGeom>
            <a:avLst/>
            <a:gdLst/>
            <a:ahLst/>
            <a:cxnLst/>
            <a:rect l="l" t="t" r="r" b="b"/>
            <a:pathLst>
              <a:path w="7467600">
                <a:moveTo>
                  <a:pt x="0" y="0"/>
                </a:moveTo>
                <a:lnTo>
                  <a:pt x="7467600" y="0"/>
                </a:lnTo>
              </a:path>
            </a:pathLst>
          </a:custGeom>
          <a:ln w="48577">
            <a:solidFill>
              <a:srgbClr val="009FE3"/>
            </a:solidFill>
          </a:ln>
        </p:spPr>
        <p:txBody>
          <a:bodyPr wrap="square" lIns="0" tIns="0" rIns="0" bIns="0" rtlCol="0"/>
          <a:lstStyle/>
          <a:p>
            <a:endParaRPr sz="1266"/>
          </a:p>
        </p:txBody>
      </p:sp>
      <p:sp>
        <p:nvSpPr>
          <p:cNvPr id="12" name="Textfeld 11"/>
          <p:cNvSpPr txBox="1"/>
          <p:nvPr/>
        </p:nvSpPr>
        <p:spPr>
          <a:xfrm>
            <a:off x="4924425" y="6448425"/>
            <a:ext cx="2343150" cy="307777"/>
          </a:xfrm>
          <a:prstGeom prst="rect">
            <a:avLst/>
          </a:prstGeom>
          <a:noFill/>
        </p:spPr>
        <p:txBody>
          <a:bodyPr wrap="square" rtlCol="0">
            <a:spAutoFit/>
          </a:bodyPr>
          <a:lstStyle/>
          <a:p>
            <a:r>
              <a:rPr lang="de-DE" sz="14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LÖWENSTEIN</a:t>
            </a:r>
            <a:r>
              <a:rPr lang="de-DE" sz="1400" baseline="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MEDICAL</a:t>
            </a:r>
            <a:endParaRPr lang="de-DE" sz="14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feld 12"/>
          <p:cNvSpPr txBox="1"/>
          <p:nvPr/>
        </p:nvSpPr>
        <p:spPr>
          <a:xfrm>
            <a:off x="9667875" y="6451402"/>
            <a:ext cx="2343150" cy="307777"/>
          </a:xfrm>
          <a:prstGeom prst="rect">
            <a:avLst/>
          </a:prstGeom>
          <a:noFill/>
        </p:spPr>
        <p:txBody>
          <a:bodyPr wrap="square" rtlCol="0">
            <a:spAutoFit/>
          </a:bodyPr>
          <a:lstStyle/>
          <a:p>
            <a:pPr algn="r"/>
            <a:fld id="{6287B51B-2929-4448-B693-F5B2839B3C8A}" type="slidenum">
              <a:rPr lang="de-DE" sz="140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pPr algn="r"/>
              <a:t>‹Nr.›</a:t>
            </a:fld>
            <a:endParaRPr lang="de-DE" sz="14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302796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txStyles>
    <p:titleStyle>
      <a:lvl1pPr algn="l" defTabSz="914353" rtl="0" eaLnBrk="1" latinLnBrk="0" hangingPunct="1">
        <a:lnSpc>
          <a:spcPct val="90000"/>
        </a:lnSpc>
        <a:spcBef>
          <a:spcPct val="0"/>
        </a:spcBef>
        <a:buNone/>
        <a:defRPr sz="2531" kern="1200">
          <a:solidFill>
            <a:schemeClr val="tx1">
              <a:lumMod val="75000"/>
              <a:lumOff val="25000"/>
            </a:schemeClr>
          </a:solidFill>
          <a:latin typeface="+mj-lt"/>
          <a:ea typeface="+mj-ea"/>
          <a:cs typeface="+mj-cs"/>
        </a:defRPr>
      </a:lvl1pPr>
    </p:titleStyle>
    <p:bodyStyle>
      <a:lvl1pPr marL="228588" indent="-228588" algn="l" defTabSz="914353" rtl="0" eaLnBrk="1" latinLnBrk="0" hangingPunct="1">
        <a:lnSpc>
          <a:spcPct val="90000"/>
        </a:lnSpc>
        <a:spcBef>
          <a:spcPts val="1000"/>
        </a:spcBef>
        <a:buFont typeface="Wingdings" panose="05000000000000000000" pitchFamily="2" charset="2"/>
        <a:buChar char="§"/>
        <a:defRPr sz="253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765" indent="-228588" algn="l" defTabSz="914353" rtl="0" eaLnBrk="1" latinLnBrk="0" hangingPunct="1">
        <a:lnSpc>
          <a:spcPct val="90000"/>
        </a:lnSpc>
        <a:spcBef>
          <a:spcPts val="500"/>
        </a:spcBef>
        <a:buFont typeface="Wingdings" panose="05000000000000000000" pitchFamily="2" charset="2"/>
        <a:buChar char="§"/>
        <a:defRPr sz="225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2942" indent="-228588" algn="l" defTabSz="914353" rtl="0" eaLnBrk="1" latinLnBrk="0" hangingPunct="1">
        <a:lnSpc>
          <a:spcPct val="90000"/>
        </a:lnSpc>
        <a:spcBef>
          <a:spcPts val="500"/>
        </a:spcBef>
        <a:buFont typeface="Wingdings" panose="05000000000000000000" pitchFamily="2" charset="2"/>
        <a:buChar char="§"/>
        <a:defRPr sz="1969"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118"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295" indent="-228588" algn="l" defTabSz="914353" rtl="0" eaLnBrk="1" latinLnBrk="0" hangingPunct="1">
        <a:lnSpc>
          <a:spcPct val="90000"/>
        </a:lnSpc>
        <a:spcBef>
          <a:spcPts val="500"/>
        </a:spcBef>
        <a:buFont typeface="Wingdings" panose="05000000000000000000" pitchFamily="2" charset="2"/>
        <a:buChar char="§"/>
        <a:defRPr sz="1687"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197">
          <p15:clr>
            <a:srgbClr val="F26B43"/>
          </p15:clr>
        </p15:guide>
        <p15:guide id="3" pos="461">
          <p15:clr>
            <a:srgbClr val="F26B43"/>
          </p15:clr>
        </p15:guide>
        <p15:guide id="4" orient="horz" pos="40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g"/><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file:///\\filer02\home\interneSchulungen\5%20Informationen%20Sauerstoff\1%20InfoAllgemein" TargetMode="External"/><Relationship Id="rId1" Type="http://schemas.openxmlformats.org/officeDocument/2006/relationships/slideLayout" Target="../slideLayouts/slideLayout14.xml"/><Relationship Id="rId5" Type="http://schemas.openxmlformats.org/officeDocument/2006/relationships/hyperlink" Target="../../../../../interneSchulungen/5%20Informationen%20Sauerstoff/1%20InfoAllgemein/Neue%20ungenehmigte%20Vorlagen/O2%20Verbindung%20Schlaf_Beatmung.pdf" TargetMode="Externa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hul.de/wp-content/uploads/2021/03/p10062de2103_OTC_Brosch%C3%BCre.pdf"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hyperlink" Target="https://loewenstein.shop/" TargetMode="Externa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6632" y="-59827"/>
            <a:ext cx="12208632" cy="4340740"/>
          </a:xfrm>
          <a:prstGeom prst="rect">
            <a:avLst/>
          </a:prstGeom>
          <a:solidFill>
            <a:srgbClr val="009FE3"/>
          </a:solidFill>
        </p:spPr>
        <p:txBody>
          <a:bodyPr wrap="square" rtlCol="0" anchor="ctr" anchorCtr="0">
            <a:spAutoFit/>
          </a:bodyPr>
          <a:lstStyle/>
          <a:p>
            <a:endParaRPr lang="de-DE" sz="387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de-DE" sz="387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de-DE" sz="3200" dirty="0">
                <a:solidFill>
                  <a:schemeClr val="bg1"/>
                </a:solidFill>
                <a:latin typeface="Verdana" panose="020B0604030504040204" pitchFamily="34" charset="0"/>
                <a:ea typeface="Verdana" panose="020B0604030504040204" pitchFamily="34" charset="0"/>
                <a:cs typeface="Verdana" panose="020B0604030504040204" pitchFamily="34" charset="0"/>
              </a:rPr>
              <a:t>Herzlich Willkommen bei der Firmenfamilie der Löwensteingruppe</a:t>
            </a:r>
          </a:p>
          <a:p>
            <a:pPr algn="ctr"/>
            <a:endParaRPr lang="de-DE"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de-DE" sz="3200" dirty="0">
                <a:solidFill>
                  <a:schemeClr val="bg1"/>
                </a:solidFill>
                <a:latin typeface="Verdana" panose="020B0604030504040204" pitchFamily="34" charset="0"/>
                <a:ea typeface="Verdana" panose="020B0604030504040204" pitchFamily="34" charset="0"/>
                <a:cs typeface="Verdana" panose="020B0604030504040204" pitchFamily="34" charset="0"/>
              </a:rPr>
              <a:t>Probleme unter der PAP-therapie und</a:t>
            </a:r>
          </a:p>
          <a:p>
            <a:pPr algn="ctr"/>
            <a:r>
              <a:rPr lang="de-DE" sz="3200" dirty="0">
                <a:solidFill>
                  <a:schemeClr val="bg1"/>
                </a:solidFill>
                <a:latin typeface="Verdana" panose="020B0604030504040204" pitchFamily="34" charset="0"/>
                <a:ea typeface="Verdana" panose="020B0604030504040204" pitchFamily="34" charset="0"/>
                <a:cs typeface="Verdana" panose="020B0604030504040204" pitchFamily="34" charset="0"/>
              </a:rPr>
              <a:t>Zubehör zur Schlafatemtherapie</a:t>
            </a:r>
            <a:endParaRPr lang="de-DE" sz="3200" spc="-362"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endParaRPr lang="de-DE" sz="3867" spc="-362"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2112144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lgn="just">
              <a:buNone/>
            </a:pPr>
            <a:r>
              <a:rPr lang="de-DE" sz="2000" dirty="0">
                <a:solidFill>
                  <a:schemeClr val="bg1">
                    <a:lumMod val="85000"/>
                  </a:schemeClr>
                </a:solidFill>
              </a:rPr>
              <a:t>Hinweise, was wir dürfen was nicht</a:t>
            </a:r>
          </a:p>
          <a:p>
            <a:pPr marL="0" indent="0" algn="just">
              <a:buNone/>
            </a:pPr>
            <a:r>
              <a:rPr lang="de-DE" sz="2000" dirty="0">
                <a:solidFill>
                  <a:schemeClr val="tx1">
                    <a:lumMod val="75000"/>
                    <a:lumOff val="25000"/>
                  </a:schemeClr>
                </a:solidFill>
              </a:rPr>
              <a:t>Verlegung der Nasenwege</a:t>
            </a:r>
          </a:p>
          <a:p>
            <a:pPr marL="0" indent="0" algn="just">
              <a:buNone/>
            </a:pPr>
            <a:r>
              <a:rPr lang="de-DE" sz="2000" dirty="0">
                <a:solidFill>
                  <a:schemeClr val="tx1">
                    <a:lumMod val="75000"/>
                    <a:lumOff val="25000"/>
                  </a:schemeClr>
                </a:solidFill>
              </a:rPr>
              <a:t>Mundöffnung</a:t>
            </a:r>
          </a:p>
          <a:p>
            <a:pPr marL="0" indent="0" algn="just">
              <a:buNone/>
            </a:pPr>
            <a:r>
              <a:rPr lang="de-DE" sz="2000" dirty="0">
                <a:solidFill>
                  <a:schemeClr val="tx1">
                    <a:lumMod val="75000"/>
                    <a:lumOff val="25000"/>
                  </a:schemeClr>
                </a:solidFill>
              </a:rPr>
              <a:t>Atemgasklimatisierung</a:t>
            </a:r>
          </a:p>
          <a:p>
            <a:pPr marL="0" indent="0" algn="just">
              <a:buNone/>
            </a:pPr>
            <a:r>
              <a:rPr lang="de-DE" sz="2000" dirty="0">
                <a:solidFill>
                  <a:schemeClr val="tx1">
                    <a:lumMod val="75000"/>
                    <a:lumOff val="25000"/>
                  </a:schemeClr>
                </a:solidFill>
              </a:rPr>
              <a:t>Kondenswasser</a:t>
            </a:r>
          </a:p>
          <a:p>
            <a:pPr marL="0" indent="0" algn="just">
              <a:buNone/>
            </a:pPr>
            <a:r>
              <a:rPr lang="de-DE" sz="2000" dirty="0">
                <a:solidFill>
                  <a:schemeClr val="tx1">
                    <a:lumMod val="75000"/>
                    <a:lumOff val="25000"/>
                  </a:schemeClr>
                </a:solidFill>
              </a:rPr>
              <a:t>Erschwerte Exspiration</a:t>
            </a:r>
          </a:p>
          <a:p>
            <a:pPr marL="0" indent="0" algn="just">
              <a:buNone/>
            </a:pPr>
            <a:r>
              <a:rPr lang="de-DE" sz="2000" dirty="0">
                <a:solidFill>
                  <a:schemeClr val="tx1">
                    <a:lumMod val="75000"/>
                    <a:lumOff val="25000"/>
                  </a:schemeClr>
                </a:solidFill>
              </a:rPr>
              <a:t>Reizung durch </a:t>
            </a:r>
            <a:r>
              <a:rPr lang="de-DE" sz="2000" dirty="0" err="1">
                <a:solidFill>
                  <a:schemeClr val="tx1">
                    <a:lumMod val="75000"/>
                    <a:lumOff val="25000"/>
                  </a:schemeClr>
                </a:solidFill>
              </a:rPr>
              <a:t>Leckströme</a:t>
            </a:r>
            <a:endParaRPr lang="de-DE" sz="2000" dirty="0">
              <a:solidFill>
                <a:schemeClr val="tx1">
                  <a:lumMod val="75000"/>
                  <a:lumOff val="25000"/>
                </a:schemeClr>
              </a:solidFill>
            </a:endParaRPr>
          </a:p>
          <a:p>
            <a:pPr marL="0" indent="0" algn="just">
              <a:buNone/>
            </a:pPr>
            <a:r>
              <a:rPr lang="de-DE" sz="2000" dirty="0">
                <a:solidFill>
                  <a:schemeClr val="tx1">
                    <a:lumMod val="75000"/>
                    <a:lumOff val="25000"/>
                  </a:schemeClr>
                </a:solidFill>
              </a:rPr>
              <a:t>Sauerstoffkombination</a:t>
            </a:r>
          </a:p>
          <a:p>
            <a:pPr marL="0" indent="0" algn="just">
              <a:buNone/>
            </a:pPr>
            <a:r>
              <a:rPr lang="de-DE" sz="2000" dirty="0">
                <a:solidFill>
                  <a:schemeClr val="tx1">
                    <a:lumMod val="75000"/>
                    <a:lumOff val="25000"/>
                  </a:schemeClr>
                </a:solidFill>
              </a:rPr>
              <a:t>Mobilität</a:t>
            </a:r>
          </a:p>
          <a:p>
            <a:pPr marL="0" indent="0" algn="just">
              <a:buNone/>
            </a:pPr>
            <a:r>
              <a:rPr lang="de-DE" sz="2000" dirty="0">
                <a:solidFill>
                  <a:schemeClr val="tx1">
                    <a:lumMod val="75000"/>
                    <a:lumOff val="25000"/>
                  </a:schemeClr>
                </a:solidFill>
              </a:rPr>
              <a:t>OTC</a:t>
            </a:r>
          </a:p>
          <a:p>
            <a:pPr marL="0" indent="0" algn="just">
              <a:buNone/>
            </a:pPr>
            <a:r>
              <a:rPr lang="de-DE" sz="2000" dirty="0">
                <a:solidFill>
                  <a:schemeClr val="tx1">
                    <a:lumMod val="75000"/>
                    <a:lumOff val="25000"/>
                  </a:schemeClr>
                </a:solidFill>
              </a:rPr>
              <a:t>Onlineshop</a:t>
            </a:r>
          </a:p>
        </p:txBody>
      </p:sp>
      <p:sp>
        <p:nvSpPr>
          <p:cNvPr id="3" name="Inhaltsplatzhalter 2"/>
          <p:cNvSpPr>
            <a:spLocks noGrp="1"/>
          </p:cNvSpPr>
          <p:nvPr>
            <p:ph idx="1"/>
          </p:nvPr>
        </p:nvSpPr>
        <p:spPr>
          <a:xfrm>
            <a:off x="1" y="788822"/>
            <a:ext cx="5315462" cy="442464"/>
          </a:xfrm>
        </p:spPr>
        <p:txBody>
          <a:bodyPr>
            <a:noAutofit/>
          </a:bodyPr>
          <a:lstStyle/>
          <a:p>
            <a:pPr algn="just"/>
            <a:r>
              <a:rPr lang="de-DE" sz="1600" dirty="0"/>
              <a:t>Gliederung</a:t>
            </a:r>
          </a:p>
        </p:txBody>
      </p:sp>
      <p:pic>
        <p:nvPicPr>
          <p:cNvPr id="7" name="Picture 12" descr="image_preview"/>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8340436" y="2560335"/>
            <a:ext cx="1453728" cy="1334099"/>
          </a:xfrm>
          <a:prstGeom prst="rect">
            <a:avLst/>
          </a:prstGeom>
          <a:noFill/>
          <a:ln>
            <a:noFill/>
          </a:ln>
          <a:effectLst/>
          <a:scene3d>
            <a:camera prst="orthographicFront"/>
            <a:lightRig rig="twoPt" dir="t"/>
          </a:scene3d>
          <a:sp3d prstMaterial="metal"/>
        </p:spPr>
      </p:pic>
    </p:spTree>
    <p:extLst>
      <p:ext uri="{BB962C8B-B14F-4D97-AF65-F5344CB8AC3E}">
        <p14:creationId xmlns:p14="http://schemas.microsoft.com/office/powerpoint/2010/main" val="3537207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Verlegung der Nasenwege	</a:t>
            </a:r>
          </a:p>
        </p:txBody>
      </p:sp>
      <p:sp>
        <p:nvSpPr>
          <p:cNvPr id="3" name="Inhaltsplatzhalter 2"/>
          <p:cNvSpPr>
            <a:spLocks noGrp="1"/>
          </p:cNvSpPr>
          <p:nvPr>
            <p:ph idx="13"/>
          </p:nvPr>
        </p:nvSpPr>
        <p:spPr/>
        <p:txBody>
          <a:bodyPr>
            <a:normAutofit/>
          </a:bodyPr>
          <a:lstStyle/>
          <a:p>
            <a:pPr marL="0" indent="0">
              <a:buNone/>
            </a:pPr>
            <a:r>
              <a:rPr lang="de-DE" sz="1800" dirty="0"/>
              <a:t>Es gibt keine erfolgreiche n-</a:t>
            </a:r>
            <a:r>
              <a:rPr lang="de-DE" sz="1800" dirty="0" err="1"/>
              <a:t>PAP</a:t>
            </a:r>
            <a:r>
              <a:rPr lang="de-DE" sz="1800" dirty="0"/>
              <a:t> Therapie, ohne freie Nasenwege. </a:t>
            </a:r>
          </a:p>
          <a:p>
            <a:pPr marL="0" indent="0">
              <a:buNone/>
            </a:pPr>
            <a:endParaRPr lang="de-DE" sz="1800" dirty="0"/>
          </a:p>
          <a:p>
            <a:pPr marL="0" indent="0">
              <a:buNone/>
            </a:pPr>
            <a:r>
              <a:rPr lang="de-DE" sz="1800" dirty="0"/>
              <a:t>Sehr entscheidend für die Therapie und auch schon für die Titration </a:t>
            </a:r>
          </a:p>
          <a:p>
            <a:pPr marL="0" indent="0">
              <a:buNone/>
            </a:pPr>
            <a:r>
              <a:rPr lang="de-DE" sz="1800" dirty="0"/>
              <a:t>sind freie Nasenwege. Denn wenn die Nasenwege nicht frei sind, ist </a:t>
            </a:r>
          </a:p>
          <a:p>
            <a:pPr marL="0" indent="0">
              <a:buNone/>
            </a:pPr>
            <a:r>
              <a:rPr lang="de-DE" sz="1800" dirty="0"/>
              <a:t>möglicherweise ein höherer Druck erforderlich bzw bei einem APAP regelt das Gerät unnötig hoch. </a:t>
            </a:r>
          </a:p>
          <a:p>
            <a:pPr marL="0" indent="0">
              <a:buNone/>
            </a:pPr>
            <a:endParaRPr lang="de-DE" sz="1800" dirty="0"/>
          </a:p>
          <a:p>
            <a:pPr marL="0" indent="0">
              <a:buNone/>
            </a:pPr>
            <a:r>
              <a:rPr lang="de-DE" sz="1800" dirty="0"/>
              <a:t>Oft reicht eine Pflege der Nasenschleimhaut mit „kosmetischen“ Nasenpflegemitteln </a:t>
            </a:r>
          </a:p>
          <a:p>
            <a:pPr marL="0" indent="0">
              <a:buNone/>
            </a:pPr>
            <a:r>
              <a:rPr lang="de-DE" sz="1800" dirty="0"/>
              <a:t>( Salzwassernasenspray ) .</a:t>
            </a:r>
          </a:p>
          <a:p>
            <a:pPr marL="0" indent="0">
              <a:buNone/>
            </a:pPr>
            <a:r>
              <a:rPr lang="de-DE" sz="1800" dirty="0"/>
              <a:t>Für weiterreichende, medizinische Beratung gilt aber wieder: Beratung durch Ärzte und Apotheker.</a:t>
            </a:r>
          </a:p>
        </p:txBody>
      </p:sp>
      <p:pic>
        <p:nvPicPr>
          <p:cNvPr id="4" name="Grafik 3"/>
          <p:cNvPicPr>
            <a:picLocks noChangeAspect="1"/>
          </p:cNvPicPr>
          <p:nvPr/>
        </p:nvPicPr>
        <p:blipFill>
          <a:blip r:embed="rId2"/>
          <a:stretch>
            <a:fillRect/>
          </a:stretch>
        </p:blipFill>
        <p:spPr>
          <a:xfrm>
            <a:off x="10438708" y="1231286"/>
            <a:ext cx="1615580" cy="1621677"/>
          </a:xfrm>
          <a:prstGeom prst="rect">
            <a:avLst/>
          </a:prstGeom>
        </p:spPr>
      </p:pic>
    </p:spTree>
    <p:extLst>
      <p:ext uri="{BB962C8B-B14F-4D97-AF65-F5344CB8AC3E}">
        <p14:creationId xmlns:p14="http://schemas.microsoft.com/office/powerpoint/2010/main" val="106184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lgn="just">
              <a:buNone/>
            </a:pPr>
            <a:r>
              <a:rPr lang="de-DE" sz="2000" dirty="0">
                <a:solidFill>
                  <a:schemeClr val="bg1">
                    <a:lumMod val="75000"/>
                  </a:schemeClr>
                </a:solidFill>
              </a:rPr>
              <a:t>Hinweise, was wir dürfen was nicht</a:t>
            </a:r>
          </a:p>
          <a:p>
            <a:pPr marL="0" indent="0" algn="just">
              <a:buNone/>
            </a:pPr>
            <a:r>
              <a:rPr lang="de-DE" sz="2000" dirty="0">
                <a:solidFill>
                  <a:schemeClr val="bg1">
                    <a:lumMod val="75000"/>
                  </a:schemeClr>
                </a:solidFill>
              </a:rPr>
              <a:t>Verlegung der Nasenwege</a:t>
            </a:r>
          </a:p>
          <a:p>
            <a:pPr marL="0" indent="0" algn="just">
              <a:buNone/>
            </a:pPr>
            <a:r>
              <a:rPr lang="de-DE" sz="2000" dirty="0">
                <a:solidFill>
                  <a:schemeClr val="bg2">
                    <a:lumMod val="10000"/>
                  </a:schemeClr>
                </a:solidFill>
              </a:rPr>
              <a:t>Mundöffnung</a:t>
            </a:r>
          </a:p>
          <a:p>
            <a:pPr marL="0" indent="0" algn="just">
              <a:buNone/>
            </a:pPr>
            <a:r>
              <a:rPr lang="de-DE" sz="2000" dirty="0"/>
              <a:t>Atemgasklimatisierung</a:t>
            </a:r>
          </a:p>
          <a:p>
            <a:pPr marL="0" indent="0" algn="just">
              <a:buNone/>
            </a:pPr>
            <a:r>
              <a:rPr lang="de-DE" sz="2000" dirty="0"/>
              <a:t>Kondenswasser</a:t>
            </a:r>
          </a:p>
          <a:p>
            <a:pPr marL="0" indent="0" algn="just">
              <a:buNone/>
            </a:pPr>
            <a:r>
              <a:rPr lang="de-DE" sz="2000" dirty="0"/>
              <a:t>Erschwerte Exspiration</a:t>
            </a:r>
          </a:p>
          <a:p>
            <a:pPr marL="0" indent="0" algn="just">
              <a:buNone/>
            </a:pPr>
            <a:r>
              <a:rPr lang="de-DE" sz="2000" dirty="0"/>
              <a:t>Reizung durch </a:t>
            </a:r>
            <a:r>
              <a:rPr lang="de-DE" sz="2000" dirty="0" err="1"/>
              <a:t>Leckströme</a:t>
            </a:r>
            <a:endParaRPr lang="de-DE" sz="2000" dirty="0"/>
          </a:p>
          <a:p>
            <a:pPr marL="0" indent="0" algn="just">
              <a:buNone/>
            </a:pPr>
            <a:r>
              <a:rPr lang="de-DE" sz="2000" dirty="0"/>
              <a:t>Sauerstoffkombination</a:t>
            </a:r>
          </a:p>
          <a:p>
            <a:pPr marL="0" indent="0" algn="just">
              <a:buNone/>
            </a:pPr>
            <a:r>
              <a:rPr lang="de-DE" sz="2000" dirty="0"/>
              <a:t>Mobilität</a:t>
            </a:r>
          </a:p>
          <a:p>
            <a:pPr marL="0" indent="0" algn="just">
              <a:buNone/>
            </a:pPr>
            <a:r>
              <a:rPr lang="de-DE" sz="2000" dirty="0"/>
              <a:t>OTC</a:t>
            </a:r>
          </a:p>
          <a:p>
            <a:pPr marL="0" indent="0" algn="just">
              <a:buNone/>
            </a:pPr>
            <a:r>
              <a:rPr lang="de-DE" sz="2000" dirty="0"/>
              <a:t>Onlineshop</a:t>
            </a:r>
          </a:p>
        </p:txBody>
      </p:sp>
      <p:sp>
        <p:nvSpPr>
          <p:cNvPr id="3" name="Inhaltsplatzhalter 2"/>
          <p:cNvSpPr>
            <a:spLocks noGrp="1"/>
          </p:cNvSpPr>
          <p:nvPr>
            <p:ph idx="1"/>
          </p:nvPr>
        </p:nvSpPr>
        <p:spPr>
          <a:xfrm>
            <a:off x="1" y="788822"/>
            <a:ext cx="5315462" cy="442464"/>
          </a:xfrm>
        </p:spPr>
        <p:txBody>
          <a:bodyPr>
            <a:noAutofit/>
          </a:bodyPr>
          <a:lstStyle/>
          <a:p>
            <a:pPr algn="just"/>
            <a:r>
              <a:rPr lang="de-DE" sz="1600" dirty="0"/>
              <a:t>Gliederung</a:t>
            </a:r>
          </a:p>
        </p:txBody>
      </p:sp>
      <p:pic>
        <p:nvPicPr>
          <p:cNvPr id="7" name="Picture 12" descr="image_preview"/>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8340436" y="2560335"/>
            <a:ext cx="1453728" cy="1334099"/>
          </a:xfrm>
          <a:prstGeom prst="rect">
            <a:avLst/>
          </a:prstGeom>
          <a:noFill/>
          <a:ln>
            <a:noFill/>
          </a:ln>
          <a:effectLst/>
          <a:scene3d>
            <a:camera prst="orthographicFront"/>
            <a:lightRig rig="twoPt" dir="t"/>
          </a:scene3d>
          <a:sp3d prstMaterial="metal"/>
        </p:spPr>
      </p:pic>
    </p:spTree>
    <p:extLst>
      <p:ext uri="{BB962C8B-B14F-4D97-AF65-F5344CB8AC3E}">
        <p14:creationId xmlns:p14="http://schemas.microsoft.com/office/powerpoint/2010/main" val="2935913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Habituelle Mundöffnung</a:t>
            </a:r>
          </a:p>
        </p:txBody>
      </p:sp>
      <p:sp>
        <p:nvSpPr>
          <p:cNvPr id="3" name="Inhaltsplatzhalter 2"/>
          <p:cNvSpPr>
            <a:spLocks noGrp="1"/>
          </p:cNvSpPr>
          <p:nvPr>
            <p:ph idx="13"/>
          </p:nvPr>
        </p:nvSpPr>
        <p:spPr/>
        <p:txBody>
          <a:bodyPr>
            <a:normAutofit/>
          </a:bodyPr>
          <a:lstStyle/>
          <a:p>
            <a:pPr marL="0" indent="0" algn="just">
              <a:buNone/>
            </a:pPr>
            <a:r>
              <a:rPr lang="de-DE" dirty="0"/>
              <a:t>Es gibt keine erfolgreiche n-CPAP-Therapie, bei großer Mundleckage.</a:t>
            </a:r>
          </a:p>
          <a:p>
            <a:pPr marL="0" indent="0" algn="just">
              <a:buNone/>
            </a:pPr>
            <a:endParaRPr lang="de-DE" dirty="0"/>
          </a:p>
          <a:p>
            <a:pPr marL="0" indent="0" algn="just">
              <a:buNone/>
            </a:pPr>
            <a:endParaRPr lang="de-DE" dirty="0"/>
          </a:p>
          <a:p>
            <a:pPr marL="0" indent="0" algn="just">
              <a:buNone/>
            </a:pPr>
            <a:endParaRPr lang="de-DE" dirty="0"/>
          </a:p>
          <a:p>
            <a:pPr marL="0" indent="0" algn="just">
              <a:buNone/>
            </a:pPr>
            <a:r>
              <a:rPr lang="de-DE" dirty="0"/>
              <a:t>In vielen Fällen ist aber das Gaumensegel in der Lage, diese Leckage abzumildern.</a:t>
            </a:r>
          </a:p>
          <a:p>
            <a:pPr marL="0" indent="0" algn="just">
              <a:buNone/>
            </a:pPr>
            <a:endParaRPr lang="de-DE" dirty="0"/>
          </a:p>
          <a:p>
            <a:pPr marL="0" indent="0" algn="just">
              <a:buNone/>
            </a:pPr>
            <a:r>
              <a:rPr lang="de-DE" dirty="0"/>
              <a:t>Zum Abklären der Leckage kann man in vielen Fällen die SD-Karte auslesen.</a:t>
            </a:r>
          </a:p>
        </p:txBody>
      </p:sp>
      <p:pic>
        <p:nvPicPr>
          <p:cNvPr id="4" name="Grafik 3"/>
          <p:cNvPicPr>
            <a:picLocks noChangeAspect="1"/>
          </p:cNvPicPr>
          <p:nvPr/>
        </p:nvPicPr>
        <p:blipFill>
          <a:blip r:embed="rId2"/>
          <a:stretch>
            <a:fillRect/>
          </a:stretch>
        </p:blipFill>
        <p:spPr>
          <a:xfrm>
            <a:off x="9786570" y="1823924"/>
            <a:ext cx="1479928" cy="1572907"/>
          </a:xfrm>
          <a:prstGeom prst="rect">
            <a:avLst/>
          </a:prstGeom>
        </p:spPr>
      </p:pic>
      <p:pic>
        <p:nvPicPr>
          <p:cNvPr id="5" name="Grafik 4"/>
          <p:cNvPicPr>
            <a:picLocks noChangeAspect="1"/>
          </p:cNvPicPr>
          <p:nvPr/>
        </p:nvPicPr>
        <p:blipFill>
          <a:blip r:embed="rId3"/>
          <a:stretch>
            <a:fillRect/>
          </a:stretch>
        </p:blipFill>
        <p:spPr>
          <a:xfrm>
            <a:off x="3480897" y="5306039"/>
            <a:ext cx="975445" cy="1072989"/>
          </a:xfrm>
          <a:prstGeom prst="rect">
            <a:avLst/>
          </a:prstGeom>
        </p:spPr>
      </p:pic>
    </p:spTree>
    <p:extLst>
      <p:ext uri="{BB962C8B-B14F-4D97-AF65-F5344CB8AC3E}">
        <p14:creationId xmlns:p14="http://schemas.microsoft.com/office/powerpoint/2010/main" val="4206643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chor="ctr">
            <a:normAutofit/>
          </a:bodyPr>
          <a:lstStyle/>
          <a:p>
            <a:r>
              <a:rPr lang="de-DE" dirty="0"/>
              <a:t>Habituelle Mundöffnung</a:t>
            </a:r>
          </a:p>
        </p:txBody>
      </p:sp>
      <p:sp>
        <p:nvSpPr>
          <p:cNvPr id="3" name="Inhaltsplatzhalter 2"/>
          <p:cNvSpPr>
            <a:spLocks noGrp="1"/>
          </p:cNvSpPr>
          <p:nvPr>
            <p:ph idx="13"/>
          </p:nvPr>
        </p:nvSpPr>
        <p:spPr/>
        <p:txBody>
          <a:bodyPr>
            <a:normAutofit/>
          </a:bodyPr>
          <a:lstStyle/>
          <a:p>
            <a:pPr marL="0" indent="0">
              <a:buNone/>
            </a:pPr>
            <a:endParaRPr lang="de-DE" sz="1800" dirty="0"/>
          </a:p>
          <a:p>
            <a:pPr marL="0" indent="0">
              <a:buNone/>
            </a:pPr>
            <a:r>
              <a:rPr lang="de-DE" sz="1800" dirty="0"/>
              <a:t>Bei Mundleckagen stellt sich nun die Frage nach Ursache und Reaktion.</a:t>
            </a:r>
          </a:p>
          <a:p>
            <a:pPr marL="0" indent="0">
              <a:buNone/>
            </a:pPr>
            <a:endParaRPr lang="de-DE" sz="1800" dirty="0"/>
          </a:p>
          <a:p>
            <a:pPr marL="0" indent="0">
              <a:buNone/>
            </a:pPr>
            <a:r>
              <a:rPr lang="de-DE" sz="1800" dirty="0"/>
              <a:t>Kommt die Mundleckage dadurch, dass die Nasenschleimhaut, unter der Therapie austrocknet anschwillt, oder öffnet sich der Mund in der tiefen  Entspannung des Schlafes und dadurch trocknen die Nasen- sowie Pharynx- und Larynxschleichhäute aus?</a:t>
            </a:r>
          </a:p>
          <a:p>
            <a:pPr marL="0" indent="0">
              <a:buNone/>
            </a:pPr>
            <a:r>
              <a:rPr lang="de-DE" sz="1800" dirty="0"/>
              <a:t>Da ist der Ansatz dem zu begegnen unterschiedlich und muss vom Arzt entschieden werden.</a:t>
            </a:r>
          </a:p>
          <a:p>
            <a:pPr marL="0" indent="0">
              <a:buNone/>
            </a:pPr>
            <a:endParaRPr lang="de-DE" sz="1800" dirty="0"/>
          </a:p>
          <a:p>
            <a:pPr marL="0" indent="0">
              <a:buNone/>
            </a:pPr>
            <a:r>
              <a:rPr lang="de-DE" sz="1800" dirty="0"/>
              <a:t>Eine eigenständige Änderung der verordnungsrelevanten Therapiekomponenten ist nicht zulässig!</a:t>
            </a:r>
          </a:p>
          <a:p>
            <a:pPr marL="0" indent="0">
              <a:buNone/>
            </a:pPr>
            <a:endParaRPr lang="de-DE" sz="1800" dirty="0"/>
          </a:p>
        </p:txBody>
      </p:sp>
    </p:spTree>
    <p:extLst>
      <p:ext uri="{BB962C8B-B14F-4D97-AF65-F5344CB8AC3E}">
        <p14:creationId xmlns:p14="http://schemas.microsoft.com/office/powerpoint/2010/main" val="1229353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chor="ctr">
            <a:normAutofit/>
          </a:bodyPr>
          <a:lstStyle/>
          <a:p>
            <a:r>
              <a:rPr lang="de-DE" dirty="0"/>
              <a:t>Habituelle Mundöffnung</a:t>
            </a:r>
          </a:p>
        </p:txBody>
      </p:sp>
      <p:sp>
        <p:nvSpPr>
          <p:cNvPr id="3" name="Inhaltsplatzhalter 2"/>
          <p:cNvSpPr>
            <a:spLocks noGrp="1"/>
          </p:cNvSpPr>
          <p:nvPr>
            <p:ph idx="13"/>
          </p:nvPr>
        </p:nvSpPr>
        <p:spPr/>
        <p:txBody>
          <a:bodyPr>
            <a:normAutofit fontScale="92500" lnSpcReduction="10000"/>
          </a:bodyPr>
          <a:lstStyle/>
          <a:p>
            <a:pPr marL="0" indent="0">
              <a:buNone/>
            </a:pPr>
            <a:r>
              <a:rPr lang="de-DE" dirty="0"/>
              <a:t>Mögliche Änderungen der Therapiekomponenten bei trockenen Schleimhäuten.</a:t>
            </a:r>
          </a:p>
          <a:p>
            <a:pPr marL="0" indent="0">
              <a:buNone/>
            </a:pPr>
            <a:endParaRPr lang="de-DE" dirty="0"/>
          </a:p>
          <a:p>
            <a:pPr marL="0" indent="0">
              <a:buNone/>
            </a:pPr>
            <a:r>
              <a:rPr lang="de-DE" dirty="0"/>
              <a:t>Befeuchtereinstellung erhöhen. 	(Patient)</a:t>
            </a:r>
          </a:p>
          <a:p>
            <a:pPr marL="0" indent="0">
              <a:buNone/>
            </a:pPr>
            <a:r>
              <a:rPr lang="de-DE" dirty="0"/>
              <a:t>Beheizten Schlauch verkaufen 		(Mitarbeiter)</a:t>
            </a:r>
          </a:p>
          <a:p>
            <a:pPr marL="0" indent="0">
              <a:buNone/>
            </a:pPr>
            <a:r>
              <a:rPr lang="de-DE" dirty="0"/>
              <a:t>„Kosmetische“ </a:t>
            </a:r>
            <a:r>
              <a:rPr lang="de-DE" dirty="0" err="1"/>
              <a:t>Nasensalbe,Nasenspray</a:t>
            </a:r>
            <a:r>
              <a:rPr lang="de-DE" dirty="0"/>
              <a:t> verkaufen	(Mitarbeiter)</a:t>
            </a:r>
          </a:p>
          <a:p>
            <a:pPr marL="0" indent="0">
              <a:buNone/>
            </a:pPr>
            <a:r>
              <a:rPr lang="de-DE" dirty="0"/>
              <a:t>Nasenspray Beratung			(Arzt oder Apotheker)</a:t>
            </a:r>
          </a:p>
          <a:p>
            <a:pPr marL="0" indent="0">
              <a:buNone/>
            </a:pPr>
            <a:r>
              <a:rPr lang="de-DE" dirty="0"/>
              <a:t>Kinnband zur Nasenmaske 		(Verordnung !)</a:t>
            </a:r>
          </a:p>
          <a:p>
            <a:pPr marL="0" indent="0">
              <a:buNone/>
            </a:pPr>
            <a:r>
              <a:rPr lang="de-DE" dirty="0"/>
              <a:t>Aktiver Befeuchter				(Verordnung !)</a:t>
            </a:r>
          </a:p>
          <a:p>
            <a:pPr marL="0" indent="0">
              <a:buNone/>
            </a:pPr>
            <a:r>
              <a:rPr lang="de-DE" dirty="0"/>
              <a:t>Nasenmundmaske				(Verordnung !)</a:t>
            </a:r>
          </a:p>
          <a:p>
            <a:pPr marL="0" indent="0">
              <a:buNone/>
            </a:pPr>
            <a:endParaRPr lang="de-DE" dirty="0"/>
          </a:p>
          <a:p>
            <a:pPr marL="0" indent="0">
              <a:buNone/>
            </a:pPr>
            <a:r>
              <a:rPr lang="de-DE" sz="1900" dirty="0">
                <a:solidFill>
                  <a:srgbClr val="FF0000"/>
                </a:solidFill>
              </a:rPr>
              <a:t>Niemals ändern Sie den Maskentyp, ohne Verordnung, allenfalls das Maskenmodell.</a:t>
            </a:r>
          </a:p>
          <a:p>
            <a:pPr marL="0" indent="0">
              <a:buNone/>
            </a:pPr>
            <a:endParaRPr lang="de-DE" dirty="0"/>
          </a:p>
        </p:txBody>
      </p:sp>
    </p:spTree>
    <p:extLst>
      <p:ext uri="{BB962C8B-B14F-4D97-AF65-F5344CB8AC3E}">
        <p14:creationId xmlns:p14="http://schemas.microsoft.com/office/powerpoint/2010/main" val="2891297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lgn="just">
              <a:buNone/>
            </a:pPr>
            <a:r>
              <a:rPr lang="de-DE" sz="2000" dirty="0">
                <a:solidFill>
                  <a:schemeClr val="bg1">
                    <a:lumMod val="75000"/>
                  </a:schemeClr>
                </a:solidFill>
              </a:rPr>
              <a:t>Hinweise, was wir dürfen was nicht</a:t>
            </a:r>
          </a:p>
          <a:p>
            <a:pPr marL="0" indent="0" algn="just">
              <a:buNone/>
            </a:pPr>
            <a:r>
              <a:rPr lang="de-DE" sz="2000" dirty="0">
                <a:solidFill>
                  <a:schemeClr val="bg1">
                    <a:lumMod val="75000"/>
                  </a:schemeClr>
                </a:solidFill>
              </a:rPr>
              <a:t>Verlegung der Nasenwege</a:t>
            </a:r>
          </a:p>
          <a:p>
            <a:pPr marL="0" indent="0" algn="just">
              <a:buNone/>
            </a:pPr>
            <a:r>
              <a:rPr lang="de-DE" sz="2000" dirty="0">
                <a:solidFill>
                  <a:schemeClr val="bg1">
                    <a:lumMod val="75000"/>
                  </a:schemeClr>
                </a:solidFill>
              </a:rPr>
              <a:t>Mundöffnung</a:t>
            </a:r>
          </a:p>
          <a:p>
            <a:pPr marL="0" indent="0" algn="just">
              <a:buNone/>
            </a:pPr>
            <a:r>
              <a:rPr lang="de-DE" sz="2000" dirty="0">
                <a:solidFill>
                  <a:schemeClr val="tx1">
                    <a:lumMod val="95000"/>
                    <a:lumOff val="5000"/>
                  </a:schemeClr>
                </a:solidFill>
              </a:rPr>
              <a:t>Atemgasklimatisierung</a:t>
            </a:r>
          </a:p>
          <a:p>
            <a:pPr marL="0" indent="0" algn="just">
              <a:buNone/>
            </a:pPr>
            <a:r>
              <a:rPr lang="de-DE" sz="2000" dirty="0">
                <a:solidFill>
                  <a:schemeClr val="tx1">
                    <a:lumMod val="95000"/>
                    <a:lumOff val="5000"/>
                  </a:schemeClr>
                </a:solidFill>
              </a:rPr>
              <a:t>Kondenswasser</a:t>
            </a:r>
          </a:p>
          <a:p>
            <a:pPr marL="0" indent="0" algn="just">
              <a:buNone/>
            </a:pPr>
            <a:r>
              <a:rPr lang="de-DE" sz="2000" dirty="0"/>
              <a:t>Erschwerte Exspiration</a:t>
            </a:r>
          </a:p>
          <a:p>
            <a:pPr marL="0" indent="0" algn="just">
              <a:buNone/>
            </a:pPr>
            <a:r>
              <a:rPr lang="de-DE" sz="2000" dirty="0"/>
              <a:t>Reizung durch </a:t>
            </a:r>
            <a:r>
              <a:rPr lang="de-DE" sz="2000" dirty="0" err="1"/>
              <a:t>Leckströme</a:t>
            </a:r>
            <a:endParaRPr lang="de-DE" sz="2000" dirty="0"/>
          </a:p>
          <a:p>
            <a:pPr marL="0" indent="0" algn="just">
              <a:buNone/>
            </a:pPr>
            <a:r>
              <a:rPr lang="de-DE" sz="2000" dirty="0"/>
              <a:t>Sauerstoffkombination</a:t>
            </a:r>
          </a:p>
          <a:p>
            <a:pPr marL="0" indent="0" algn="just">
              <a:buNone/>
            </a:pPr>
            <a:r>
              <a:rPr lang="de-DE" sz="2000" dirty="0"/>
              <a:t>Mobilität</a:t>
            </a:r>
          </a:p>
          <a:p>
            <a:pPr marL="0" indent="0" algn="just">
              <a:buNone/>
            </a:pPr>
            <a:r>
              <a:rPr lang="de-DE" sz="2000" dirty="0"/>
              <a:t>OTC</a:t>
            </a:r>
          </a:p>
          <a:p>
            <a:pPr marL="0" indent="0" algn="just">
              <a:buNone/>
            </a:pPr>
            <a:r>
              <a:rPr lang="de-DE" sz="2000" dirty="0"/>
              <a:t>Onlineshop</a:t>
            </a:r>
          </a:p>
        </p:txBody>
      </p:sp>
      <p:sp>
        <p:nvSpPr>
          <p:cNvPr id="3" name="Inhaltsplatzhalter 2"/>
          <p:cNvSpPr>
            <a:spLocks noGrp="1"/>
          </p:cNvSpPr>
          <p:nvPr>
            <p:ph idx="1"/>
          </p:nvPr>
        </p:nvSpPr>
        <p:spPr>
          <a:xfrm>
            <a:off x="1" y="788822"/>
            <a:ext cx="5315462" cy="442464"/>
          </a:xfrm>
        </p:spPr>
        <p:txBody>
          <a:bodyPr>
            <a:noAutofit/>
          </a:bodyPr>
          <a:lstStyle/>
          <a:p>
            <a:pPr algn="just"/>
            <a:r>
              <a:rPr lang="de-DE" sz="1600" dirty="0"/>
              <a:t>Gliederung</a:t>
            </a:r>
          </a:p>
        </p:txBody>
      </p:sp>
      <p:pic>
        <p:nvPicPr>
          <p:cNvPr id="7" name="Picture 12" descr="image_preview"/>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8340436" y="2560335"/>
            <a:ext cx="1453728" cy="1334099"/>
          </a:xfrm>
          <a:prstGeom prst="rect">
            <a:avLst/>
          </a:prstGeom>
          <a:noFill/>
          <a:ln>
            <a:noFill/>
          </a:ln>
          <a:effectLst/>
          <a:scene3d>
            <a:camera prst="orthographicFront"/>
            <a:lightRig rig="twoPt" dir="t"/>
          </a:scene3d>
          <a:sp3d prstMaterial="metal"/>
        </p:spPr>
      </p:pic>
    </p:spTree>
    <p:extLst>
      <p:ext uri="{BB962C8B-B14F-4D97-AF65-F5344CB8AC3E}">
        <p14:creationId xmlns:p14="http://schemas.microsoft.com/office/powerpoint/2010/main" val="545381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66165" y="788822"/>
            <a:ext cx="4849297" cy="442464"/>
          </a:xfrm>
        </p:spPr>
        <p:txBody>
          <a:bodyPr>
            <a:normAutofit fontScale="77500" lnSpcReduction="20000"/>
          </a:bodyPr>
          <a:lstStyle/>
          <a:p>
            <a:r>
              <a:rPr lang="de-DE" dirty="0"/>
              <a:t>Atemgasklimatisierung,  Aktiver Befeuchter</a:t>
            </a:r>
          </a:p>
        </p:txBody>
      </p:sp>
      <p:sp>
        <p:nvSpPr>
          <p:cNvPr id="3" name="Inhaltsplatzhalter 2"/>
          <p:cNvSpPr>
            <a:spLocks noGrp="1"/>
          </p:cNvSpPr>
          <p:nvPr>
            <p:ph idx="13"/>
          </p:nvPr>
        </p:nvSpPr>
        <p:spPr/>
        <p:txBody>
          <a:bodyPr>
            <a:normAutofit/>
          </a:bodyPr>
          <a:lstStyle/>
          <a:p>
            <a:r>
              <a:rPr lang="de-DE" sz="1600" dirty="0"/>
              <a:t>Sollte der Arzt nun einen Befeuchter verordnen, gilt folgendes zu bedenken:</a:t>
            </a:r>
          </a:p>
          <a:p>
            <a:endParaRPr lang="de-DE" sz="1600" dirty="0"/>
          </a:p>
          <a:p>
            <a:r>
              <a:rPr lang="de-DE" sz="1600" dirty="0"/>
              <a:t>Ein aktiver Befeuchter in der Schlafatemtherapie bringt keine warme Luft. Daher ist die Bezeichnung Warmluftbefeuchter irreführend. </a:t>
            </a:r>
          </a:p>
          <a:p>
            <a:endParaRPr lang="de-DE" sz="1600" dirty="0"/>
          </a:p>
          <a:p>
            <a:r>
              <a:rPr lang="de-DE" sz="1600" dirty="0"/>
              <a:t>Befeuchter befeuchten durch Verdunsten. Hierbei entsteht molekulare Feuchte und keine Aerosole. Die Heizung dient dabei dazu, mehr, oder weniger Wasser zu verdunsten, indem das Wasser mehr oder weniger beheizt wird.</a:t>
            </a:r>
          </a:p>
          <a:p>
            <a:endParaRPr lang="de-DE" sz="1600" dirty="0"/>
          </a:p>
          <a:p>
            <a:r>
              <a:rPr lang="de-DE" sz="1600" dirty="0"/>
              <a:t>Bei Resmed und Philips kann man eine Einstellung wählen, so dass die Umgebungstemperatur die Leistung des Befeuchters beeinflußt.</a:t>
            </a:r>
          </a:p>
        </p:txBody>
      </p:sp>
    </p:spTree>
    <p:extLst>
      <p:ext uri="{BB962C8B-B14F-4D97-AF65-F5344CB8AC3E}">
        <p14:creationId xmlns:p14="http://schemas.microsoft.com/office/powerpoint/2010/main" val="1334206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chor="ctr">
            <a:normAutofit/>
          </a:bodyPr>
          <a:lstStyle/>
          <a:p>
            <a:r>
              <a:rPr lang="de-DE" dirty="0"/>
              <a:t>Atemgasklimatisierung</a:t>
            </a:r>
          </a:p>
        </p:txBody>
      </p:sp>
      <p:sp>
        <p:nvSpPr>
          <p:cNvPr id="3" name="Inhaltsplatzhalter 2"/>
          <p:cNvSpPr>
            <a:spLocks noGrp="1"/>
          </p:cNvSpPr>
          <p:nvPr>
            <p:ph idx="13"/>
          </p:nvPr>
        </p:nvSpPr>
        <p:spPr/>
        <p:txBody>
          <a:bodyPr>
            <a:normAutofit/>
          </a:bodyPr>
          <a:lstStyle/>
          <a:p>
            <a:pPr marL="0" indent="0" algn="just">
              <a:buNone/>
            </a:pPr>
            <a:r>
              <a:rPr lang="de-DE" sz="1800" dirty="0"/>
              <a:t>Sollte der Arzt nun einen Luftbefeuchter verordnen, müssen wir natürlich wieder einweisen:</a:t>
            </a:r>
          </a:p>
          <a:p>
            <a:pPr marL="0" indent="0" algn="just">
              <a:buNone/>
            </a:pPr>
            <a:endParaRPr lang="de-DE" sz="1800" dirty="0"/>
          </a:p>
          <a:p>
            <a:pPr marL="514350" indent="-514350" algn="just">
              <a:buAutoNum type="arabicPeriod"/>
            </a:pPr>
            <a:r>
              <a:rPr lang="de-DE" sz="1800" dirty="0"/>
              <a:t>Neue hygienische Herausforderung. Täglich reinigen und trocknen. Dazu Schlauch senkrecht-&gt; Kamineffekt.</a:t>
            </a:r>
          </a:p>
          <a:p>
            <a:pPr marL="514350" indent="-514350" algn="just">
              <a:buAutoNum type="arabicPeriod"/>
            </a:pPr>
            <a:endParaRPr lang="de-DE" sz="1800" dirty="0"/>
          </a:p>
          <a:p>
            <a:pPr marL="514350" indent="-514350" algn="just">
              <a:buAutoNum type="arabicPeriod"/>
            </a:pPr>
            <a:r>
              <a:rPr lang="de-DE" sz="1800" dirty="0"/>
              <a:t>Verwendung von frischem, kaltem Leitungswasser.</a:t>
            </a:r>
          </a:p>
          <a:p>
            <a:pPr marL="514350" indent="-514350" algn="just">
              <a:buAutoNum type="arabicPeriod"/>
            </a:pPr>
            <a:endParaRPr lang="de-DE" sz="1800" dirty="0"/>
          </a:p>
          <a:p>
            <a:pPr marL="514350" indent="-514350" algn="just">
              <a:buAutoNum type="arabicPeriod"/>
            </a:pPr>
            <a:r>
              <a:rPr lang="de-DE" sz="1800" dirty="0"/>
              <a:t>Kondenswasser verhindern, oder minimieren </a:t>
            </a:r>
          </a:p>
        </p:txBody>
      </p:sp>
    </p:spTree>
    <p:extLst>
      <p:ext uri="{BB962C8B-B14F-4D97-AF65-F5344CB8AC3E}">
        <p14:creationId xmlns:p14="http://schemas.microsoft.com/office/powerpoint/2010/main" val="1573291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chor="ctr">
            <a:normAutofit/>
          </a:bodyPr>
          <a:lstStyle/>
          <a:p>
            <a:r>
              <a:rPr lang="de-DE" dirty="0"/>
              <a:t>Kondenswasser</a:t>
            </a:r>
          </a:p>
        </p:txBody>
      </p:sp>
      <p:sp>
        <p:nvSpPr>
          <p:cNvPr id="3" name="Inhaltsplatzhalter 2"/>
          <p:cNvSpPr>
            <a:spLocks noGrp="1"/>
          </p:cNvSpPr>
          <p:nvPr>
            <p:ph idx="13"/>
          </p:nvPr>
        </p:nvSpPr>
        <p:spPr/>
        <p:txBody>
          <a:bodyPr>
            <a:normAutofit fontScale="85000" lnSpcReduction="20000"/>
          </a:bodyPr>
          <a:lstStyle/>
          <a:p>
            <a:pPr marL="0" indent="0" algn="just">
              <a:buNone/>
            </a:pPr>
            <a:endParaRPr lang="de-DE" sz="2300" dirty="0"/>
          </a:p>
          <a:p>
            <a:pPr marL="0" indent="0" algn="just">
              <a:buNone/>
            </a:pPr>
            <a:r>
              <a:rPr lang="de-DE" sz="2300" dirty="0"/>
              <a:t>Bei der Einweisung erklären wir, wie Kondenswasser entsteht und wie wir dem begegnen können. ( Befeuchterleistung reduzieren und/oder Zimmertemperatur hoch)</a:t>
            </a:r>
          </a:p>
          <a:p>
            <a:pPr marL="0" indent="0" algn="just">
              <a:buNone/>
            </a:pPr>
            <a:r>
              <a:rPr lang="de-DE" sz="2300" dirty="0"/>
              <a:t>Wenn in einer Befeuchterkammer das Wasser erwärmt wird und somit auch die Lufttemperatur, feuchtet sich diese Luft recht stark mit Wasser an.</a:t>
            </a:r>
          </a:p>
          <a:p>
            <a:pPr marL="0" indent="0" algn="just">
              <a:buNone/>
            </a:pPr>
            <a:endParaRPr lang="de-DE" sz="2300" dirty="0"/>
          </a:p>
          <a:p>
            <a:pPr marL="0" indent="0" algn="just">
              <a:buNone/>
            </a:pPr>
            <a:r>
              <a:rPr lang="de-DE" sz="2300" dirty="0"/>
              <a:t>Wenn der Schlauch durch ein kühles Zimmer führt, kühlt sich die Luft im Schlauch stark ab.</a:t>
            </a:r>
          </a:p>
          <a:p>
            <a:pPr marL="0" indent="0" algn="just">
              <a:buNone/>
            </a:pPr>
            <a:endParaRPr lang="de-DE" sz="2300" dirty="0"/>
          </a:p>
          <a:p>
            <a:pPr marL="0" indent="0" algn="just">
              <a:buNone/>
            </a:pPr>
            <a:r>
              <a:rPr lang="de-DE" sz="2300" dirty="0"/>
              <a:t>Kalte Luft kann wesentlich weniger Feuchte transportieren, als warme Luft.</a:t>
            </a:r>
          </a:p>
          <a:p>
            <a:pPr marL="0" indent="0" algn="just">
              <a:buNone/>
            </a:pPr>
            <a:endParaRPr lang="de-DE" sz="2300" dirty="0"/>
          </a:p>
          <a:p>
            <a:pPr marL="0" indent="0" algn="just">
              <a:buNone/>
            </a:pPr>
            <a:r>
              <a:rPr lang="de-DE" sz="2300" dirty="0"/>
              <a:t>Folglich fällt Wasser, in Form von Tropfen aus. Dieses Wasser ist Kondenswasser und stellt immer wieder ein Problem dar. Die Menge an Wasser, die als Kondenswasser ausfällt, steht zur Anfeuchtung der Atemluft sowieso nicht mehr zur Verfügung. Daher ist die Anfeuchtung der Atemluft genauso stark, wie bei niedriger Einstellung und weniger Kondenswasser.</a:t>
            </a:r>
          </a:p>
          <a:p>
            <a:pPr marL="0" indent="0" algn="just">
              <a:buNone/>
            </a:pPr>
            <a:endParaRPr lang="de-DE" dirty="0"/>
          </a:p>
        </p:txBody>
      </p:sp>
      <p:pic>
        <p:nvPicPr>
          <p:cNvPr id="4" name="Grafik 3"/>
          <p:cNvPicPr>
            <a:picLocks noChangeAspect="1"/>
          </p:cNvPicPr>
          <p:nvPr/>
        </p:nvPicPr>
        <p:blipFill>
          <a:blip r:embed="rId2"/>
          <a:stretch>
            <a:fillRect/>
          </a:stretch>
        </p:blipFill>
        <p:spPr>
          <a:xfrm>
            <a:off x="9993033" y="5709922"/>
            <a:ext cx="652329" cy="932769"/>
          </a:xfrm>
          <a:prstGeom prst="rect">
            <a:avLst/>
          </a:prstGeom>
        </p:spPr>
      </p:pic>
      <p:pic>
        <p:nvPicPr>
          <p:cNvPr id="5" name="Grafik 4"/>
          <p:cNvPicPr>
            <a:picLocks noChangeAspect="1"/>
          </p:cNvPicPr>
          <p:nvPr/>
        </p:nvPicPr>
        <p:blipFill>
          <a:blip r:embed="rId2"/>
          <a:stretch>
            <a:fillRect/>
          </a:stretch>
        </p:blipFill>
        <p:spPr>
          <a:xfrm>
            <a:off x="8606233" y="4412551"/>
            <a:ext cx="397284" cy="568079"/>
          </a:xfrm>
          <a:prstGeom prst="rect">
            <a:avLst/>
          </a:prstGeom>
        </p:spPr>
      </p:pic>
      <p:pic>
        <p:nvPicPr>
          <p:cNvPr id="6" name="Grafik 5"/>
          <p:cNvPicPr>
            <a:picLocks noChangeAspect="1"/>
          </p:cNvPicPr>
          <p:nvPr/>
        </p:nvPicPr>
        <p:blipFill>
          <a:blip r:embed="rId3"/>
          <a:stretch>
            <a:fillRect/>
          </a:stretch>
        </p:blipFill>
        <p:spPr>
          <a:xfrm>
            <a:off x="8984170" y="3617411"/>
            <a:ext cx="396274" cy="573074"/>
          </a:xfrm>
          <a:prstGeom prst="rect">
            <a:avLst/>
          </a:prstGeom>
        </p:spPr>
      </p:pic>
      <p:pic>
        <p:nvPicPr>
          <p:cNvPr id="7" name="Grafik 6"/>
          <p:cNvPicPr>
            <a:picLocks noChangeAspect="1"/>
          </p:cNvPicPr>
          <p:nvPr/>
        </p:nvPicPr>
        <p:blipFill>
          <a:blip r:embed="rId2"/>
          <a:stretch>
            <a:fillRect/>
          </a:stretch>
        </p:blipFill>
        <p:spPr>
          <a:xfrm>
            <a:off x="9943864" y="2595897"/>
            <a:ext cx="578082" cy="826603"/>
          </a:xfrm>
          <a:prstGeom prst="rect">
            <a:avLst/>
          </a:prstGeom>
        </p:spPr>
      </p:pic>
      <p:pic>
        <p:nvPicPr>
          <p:cNvPr id="8" name="Grafik 7"/>
          <p:cNvPicPr>
            <a:picLocks noChangeAspect="1"/>
          </p:cNvPicPr>
          <p:nvPr/>
        </p:nvPicPr>
        <p:blipFill>
          <a:blip r:embed="rId4"/>
          <a:stretch>
            <a:fillRect/>
          </a:stretch>
        </p:blipFill>
        <p:spPr>
          <a:xfrm>
            <a:off x="8392804" y="2130300"/>
            <a:ext cx="213429" cy="318975"/>
          </a:xfrm>
          <a:prstGeom prst="rect">
            <a:avLst/>
          </a:prstGeom>
        </p:spPr>
      </p:pic>
      <p:pic>
        <p:nvPicPr>
          <p:cNvPr id="9" name="Grafik 8"/>
          <p:cNvPicPr>
            <a:picLocks noChangeAspect="1"/>
          </p:cNvPicPr>
          <p:nvPr/>
        </p:nvPicPr>
        <p:blipFill>
          <a:blip r:embed="rId4"/>
          <a:stretch>
            <a:fillRect/>
          </a:stretch>
        </p:blipFill>
        <p:spPr>
          <a:xfrm>
            <a:off x="11688762" y="1192300"/>
            <a:ext cx="213429" cy="318975"/>
          </a:xfrm>
          <a:prstGeom prst="rect">
            <a:avLst/>
          </a:prstGeom>
        </p:spPr>
      </p:pic>
      <p:pic>
        <p:nvPicPr>
          <p:cNvPr id="10" name="Grafik 9"/>
          <p:cNvPicPr>
            <a:picLocks noChangeAspect="1"/>
          </p:cNvPicPr>
          <p:nvPr/>
        </p:nvPicPr>
        <p:blipFill>
          <a:blip r:embed="rId4"/>
          <a:stretch>
            <a:fillRect/>
          </a:stretch>
        </p:blipFill>
        <p:spPr>
          <a:xfrm>
            <a:off x="11493001" y="1511275"/>
            <a:ext cx="213429" cy="318975"/>
          </a:xfrm>
          <a:prstGeom prst="rect">
            <a:avLst/>
          </a:prstGeom>
        </p:spPr>
      </p:pic>
      <p:pic>
        <p:nvPicPr>
          <p:cNvPr id="11" name="Grafik 10"/>
          <p:cNvPicPr>
            <a:picLocks noChangeAspect="1"/>
          </p:cNvPicPr>
          <p:nvPr/>
        </p:nvPicPr>
        <p:blipFill>
          <a:blip r:embed="rId4"/>
          <a:stretch>
            <a:fillRect/>
          </a:stretch>
        </p:blipFill>
        <p:spPr>
          <a:xfrm>
            <a:off x="11688762" y="1811325"/>
            <a:ext cx="213429" cy="318975"/>
          </a:xfrm>
          <a:prstGeom prst="rect">
            <a:avLst/>
          </a:prstGeom>
        </p:spPr>
      </p:pic>
    </p:spTree>
    <p:extLst>
      <p:ext uri="{BB962C8B-B14F-4D97-AF65-F5344CB8AC3E}">
        <p14:creationId xmlns:p14="http://schemas.microsoft.com/office/powerpoint/2010/main" val="250302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algn="just"/>
            <a:endParaRPr lang="de-DE" dirty="0"/>
          </a:p>
          <a:p>
            <a:pPr marL="0" indent="0" algn="just">
              <a:buNone/>
            </a:pPr>
            <a:r>
              <a:rPr lang="de-DE" sz="2000" dirty="0"/>
              <a:t>Ziel der Schulung ist es:</a:t>
            </a:r>
          </a:p>
          <a:p>
            <a:pPr marL="0" indent="0" algn="just">
              <a:buNone/>
            </a:pPr>
            <a:endParaRPr lang="de-DE" sz="2000" dirty="0"/>
          </a:p>
          <a:p>
            <a:pPr marL="0" indent="0" algn="just">
              <a:buNone/>
            </a:pPr>
            <a:r>
              <a:rPr lang="de-DE" sz="2000" dirty="0"/>
              <a:t>Probleme, die unter der PAP-Therapie auftreten können zu erkennen, zu verstehen und sofern möglich, für Abhilfe zu sorgen.</a:t>
            </a:r>
          </a:p>
          <a:p>
            <a:pPr marL="0" indent="0" algn="just">
              <a:buNone/>
            </a:pPr>
            <a:endParaRPr lang="de-DE" sz="2000" dirty="0"/>
          </a:p>
          <a:p>
            <a:pPr marL="0" indent="0" algn="just">
              <a:buNone/>
            </a:pPr>
            <a:r>
              <a:rPr lang="de-DE" sz="2000" dirty="0"/>
              <a:t>Das Zubehör kennen zu lernen, um adäquat, professionell und fachgerecht beraten zu können. </a:t>
            </a:r>
          </a:p>
          <a:p>
            <a:pPr marL="0" indent="0" algn="just">
              <a:buNone/>
            </a:pPr>
            <a:endParaRPr lang="de-DE" dirty="0"/>
          </a:p>
        </p:txBody>
      </p:sp>
      <p:sp>
        <p:nvSpPr>
          <p:cNvPr id="8" name="Inhaltsplatzhalter 7"/>
          <p:cNvSpPr>
            <a:spLocks noGrp="1"/>
          </p:cNvSpPr>
          <p:nvPr>
            <p:ph idx="1"/>
          </p:nvPr>
        </p:nvSpPr>
        <p:spPr/>
        <p:txBody>
          <a:bodyPr/>
          <a:lstStyle/>
          <a:p>
            <a:r>
              <a:rPr lang="de-DE" dirty="0"/>
              <a:t>Das Ziel</a:t>
            </a:r>
          </a:p>
        </p:txBody>
      </p:sp>
    </p:spTree>
    <p:extLst>
      <p:ext uri="{BB962C8B-B14F-4D97-AF65-F5344CB8AC3E}">
        <p14:creationId xmlns:p14="http://schemas.microsoft.com/office/powerpoint/2010/main" val="1816261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55" y="1370095"/>
            <a:ext cx="8941316" cy="4866022"/>
          </a:xfrm>
          <a:prstGeom prst="rect">
            <a:avLst/>
          </a:prstGeom>
        </p:spPr>
      </p:pic>
      <p:sp>
        <p:nvSpPr>
          <p:cNvPr id="2" name="Inhaltsplatzhalter 1"/>
          <p:cNvSpPr>
            <a:spLocks noGrp="1"/>
          </p:cNvSpPr>
          <p:nvPr>
            <p:ph idx="1"/>
          </p:nvPr>
        </p:nvSpPr>
        <p:spPr/>
        <p:txBody>
          <a:bodyPr anchor="ctr">
            <a:normAutofit/>
          </a:bodyPr>
          <a:lstStyle/>
          <a:p>
            <a:r>
              <a:rPr lang="de-DE" dirty="0"/>
              <a:t>Kondenswasser</a:t>
            </a:r>
          </a:p>
        </p:txBody>
      </p:sp>
      <p:sp>
        <p:nvSpPr>
          <p:cNvPr id="3" name="Inhaltsplatzhalter 2"/>
          <p:cNvSpPr>
            <a:spLocks noGrp="1"/>
          </p:cNvSpPr>
          <p:nvPr>
            <p:ph idx="13"/>
          </p:nvPr>
        </p:nvSpPr>
        <p:spPr/>
        <p:txBody>
          <a:bodyPr>
            <a:normAutofit/>
          </a:bodyPr>
          <a:lstStyle/>
          <a:p>
            <a:pPr marL="0" indent="0" algn="just">
              <a:buNone/>
            </a:pPr>
            <a:endParaRPr lang="de-DE" dirty="0"/>
          </a:p>
        </p:txBody>
      </p:sp>
      <p:pic>
        <p:nvPicPr>
          <p:cNvPr id="4" name="Grafik 3"/>
          <p:cNvPicPr>
            <a:picLocks noChangeAspect="1"/>
          </p:cNvPicPr>
          <p:nvPr/>
        </p:nvPicPr>
        <p:blipFill>
          <a:blip r:embed="rId3"/>
          <a:stretch>
            <a:fillRect/>
          </a:stretch>
        </p:blipFill>
        <p:spPr>
          <a:xfrm>
            <a:off x="9993033" y="5709922"/>
            <a:ext cx="652329" cy="932769"/>
          </a:xfrm>
          <a:prstGeom prst="rect">
            <a:avLst/>
          </a:prstGeom>
        </p:spPr>
      </p:pic>
      <p:pic>
        <p:nvPicPr>
          <p:cNvPr id="5" name="Grafik 4"/>
          <p:cNvPicPr>
            <a:picLocks noChangeAspect="1"/>
          </p:cNvPicPr>
          <p:nvPr/>
        </p:nvPicPr>
        <p:blipFill>
          <a:blip r:embed="rId3"/>
          <a:stretch>
            <a:fillRect/>
          </a:stretch>
        </p:blipFill>
        <p:spPr>
          <a:xfrm>
            <a:off x="9319751" y="4897885"/>
            <a:ext cx="397284" cy="568079"/>
          </a:xfrm>
          <a:prstGeom prst="rect">
            <a:avLst/>
          </a:prstGeom>
        </p:spPr>
      </p:pic>
      <p:pic>
        <p:nvPicPr>
          <p:cNvPr id="6" name="Grafik 5"/>
          <p:cNvPicPr>
            <a:picLocks noChangeAspect="1"/>
          </p:cNvPicPr>
          <p:nvPr/>
        </p:nvPicPr>
        <p:blipFill>
          <a:blip r:embed="rId4"/>
          <a:stretch>
            <a:fillRect/>
          </a:stretch>
        </p:blipFill>
        <p:spPr>
          <a:xfrm>
            <a:off x="9993033" y="3965205"/>
            <a:ext cx="396274" cy="573074"/>
          </a:xfrm>
          <a:prstGeom prst="rect">
            <a:avLst/>
          </a:prstGeom>
        </p:spPr>
      </p:pic>
      <p:pic>
        <p:nvPicPr>
          <p:cNvPr id="7" name="Grafik 6"/>
          <p:cNvPicPr>
            <a:picLocks noChangeAspect="1"/>
          </p:cNvPicPr>
          <p:nvPr/>
        </p:nvPicPr>
        <p:blipFill>
          <a:blip r:embed="rId3"/>
          <a:stretch>
            <a:fillRect/>
          </a:stretch>
        </p:blipFill>
        <p:spPr>
          <a:xfrm>
            <a:off x="9165233" y="3297027"/>
            <a:ext cx="578082" cy="826603"/>
          </a:xfrm>
          <a:prstGeom prst="rect">
            <a:avLst/>
          </a:prstGeom>
        </p:spPr>
      </p:pic>
      <p:pic>
        <p:nvPicPr>
          <p:cNvPr id="8" name="Grafik 7"/>
          <p:cNvPicPr>
            <a:picLocks noChangeAspect="1"/>
          </p:cNvPicPr>
          <p:nvPr/>
        </p:nvPicPr>
        <p:blipFill>
          <a:blip r:embed="rId5"/>
          <a:stretch>
            <a:fillRect/>
          </a:stretch>
        </p:blipFill>
        <p:spPr>
          <a:xfrm>
            <a:off x="9739368" y="2894555"/>
            <a:ext cx="213429" cy="318975"/>
          </a:xfrm>
          <a:prstGeom prst="rect">
            <a:avLst/>
          </a:prstGeom>
        </p:spPr>
      </p:pic>
      <p:pic>
        <p:nvPicPr>
          <p:cNvPr id="9" name="Grafik 8"/>
          <p:cNvPicPr>
            <a:picLocks noChangeAspect="1"/>
          </p:cNvPicPr>
          <p:nvPr/>
        </p:nvPicPr>
        <p:blipFill>
          <a:blip r:embed="rId5"/>
          <a:stretch>
            <a:fillRect/>
          </a:stretch>
        </p:blipFill>
        <p:spPr>
          <a:xfrm>
            <a:off x="9886318" y="1580570"/>
            <a:ext cx="213429" cy="318975"/>
          </a:xfrm>
          <a:prstGeom prst="rect">
            <a:avLst/>
          </a:prstGeom>
        </p:spPr>
      </p:pic>
      <p:pic>
        <p:nvPicPr>
          <p:cNvPr id="10" name="Grafik 9"/>
          <p:cNvPicPr>
            <a:picLocks noChangeAspect="1"/>
          </p:cNvPicPr>
          <p:nvPr/>
        </p:nvPicPr>
        <p:blipFill>
          <a:blip r:embed="rId5"/>
          <a:stretch>
            <a:fillRect/>
          </a:stretch>
        </p:blipFill>
        <p:spPr>
          <a:xfrm>
            <a:off x="9690557" y="1899545"/>
            <a:ext cx="213429" cy="318975"/>
          </a:xfrm>
          <a:prstGeom prst="rect">
            <a:avLst/>
          </a:prstGeom>
        </p:spPr>
      </p:pic>
      <p:pic>
        <p:nvPicPr>
          <p:cNvPr id="11" name="Grafik 10"/>
          <p:cNvPicPr>
            <a:picLocks noChangeAspect="1"/>
          </p:cNvPicPr>
          <p:nvPr/>
        </p:nvPicPr>
        <p:blipFill>
          <a:blip r:embed="rId5"/>
          <a:stretch>
            <a:fillRect/>
          </a:stretch>
        </p:blipFill>
        <p:spPr>
          <a:xfrm>
            <a:off x="9886318" y="2199595"/>
            <a:ext cx="213429" cy="318975"/>
          </a:xfrm>
          <a:prstGeom prst="rect">
            <a:avLst/>
          </a:prstGeom>
        </p:spPr>
      </p:pic>
    </p:spTree>
    <p:extLst>
      <p:ext uri="{BB962C8B-B14F-4D97-AF65-F5344CB8AC3E}">
        <p14:creationId xmlns:p14="http://schemas.microsoft.com/office/powerpoint/2010/main" val="907520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chor="ctr">
            <a:normAutofit/>
          </a:bodyPr>
          <a:lstStyle/>
          <a:p>
            <a:r>
              <a:rPr lang="de-DE" dirty="0"/>
              <a:t>Kondenswasser</a:t>
            </a:r>
          </a:p>
        </p:txBody>
      </p:sp>
      <p:sp>
        <p:nvSpPr>
          <p:cNvPr id="3" name="Inhaltsplatzhalter 2"/>
          <p:cNvSpPr>
            <a:spLocks noGrp="1"/>
          </p:cNvSpPr>
          <p:nvPr>
            <p:ph idx="13"/>
          </p:nvPr>
        </p:nvSpPr>
        <p:spPr/>
        <p:txBody>
          <a:bodyPr>
            <a:normAutofit fontScale="92500" lnSpcReduction="20000"/>
          </a:bodyPr>
          <a:lstStyle/>
          <a:p>
            <a:pPr marL="0" indent="0" algn="just">
              <a:buNone/>
            </a:pPr>
            <a:r>
              <a:rPr lang="de-DE" dirty="0"/>
              <a:t>Vorgehensweise bei </a:t>
            </a:r>
            <a:r>
              <a:rPr lang="de-DE" dirty="0" err="1"/>
              <a:t>Kondenswasserproblemen</a:t>
            </a:r>
            <a:r>
              <a:rPr lang="de-DE" dirty="0"/>
              <a:t>:</a:t>
            </a:r>
          </a:p>
          <a:p>
            <a:pPr marL="0" indent="0" algn="just">
              <a:buNone/>
            </a:pPr>
            <a:endParaRPr lang="de-DE" dirty="0"/>
          </a:p>
          <a:p>
            <a:pPr marL="0" indent="0" algn="just">
              <a:buNone/>
            </a:pPr>
            <a:r>
              <a:rPr lang="de-DE" dirty="0"/>
              <a:t>Erklären, dass dies ein physikalisches Phänomen ist.</a:t>
            </a:r>
          </a:p>
          <a:p>
            <a:pPr marL="0" indent="0" algn="just">
              <a:buNone/>
            </a:pPr>
            <a:r>
              <a:rPr lang="de-DE" dirty="0"/>
              <a:t>Erklären, dass je höher die Befeuchterstufe und je niedriger die Zimmertemperatur und je länger der Schlauch, umso mehr Kondenswasser.</a:t>
            </a:r>
          </a:p>
          <a:p>
            <a:pPr marL="0" indent="0" algn="just">
              <a:buNone/>
            </a:pPr>
            <a:r>
              <a:rPr lang="de-DE" dirty="0"/>
              <a:t>Maßnahme 1 Raumtemperatur hoch, Befeuchterstufe runter.</a:t>
            </a:r>
          </a:p>
          <a:p>
            <a:pPr marL="0" indent="0" algn="just">
              <a:buNone/>
            </a:pPr>
            <a:r>
              <a:rPr lang="de-DE" dirty="0"/>
              <a:t>Maßnahme 2 Gerät auf den Boden, Befeuchter als tiefsten Punkt und vor Allem dafür sorgen, dass der Schlauch nirgends mehr durchhängt und so dass das Wasser, wie auf einer Rutschbahn zurück in den Befeuchter läuft.</a:t>
            </a:r>
          </a:p>
          <a:p>
            <a:pPr marL="0" indent="0" algn="just">
              <a:buNone/>
            </a:pPr>
            <a:r>
              <a:rPr lang="de-DE" dirty="0"/>
              <a:t>Maßnahme 3 Schlauchhülle Nordkap.</a:t>
            </a:r>
          </a:p>
          <a:p>
            <a:pPr marL="0" indent="0" algn="just">
              <a:buNone/>
            </a:pPr>
            <a:r>
              <a:rPr lang="de-DE" dirty="0"/>
              <a:t>Maßnahme 4 Beheizten Schlauch liefern. Hier ist die Kostenfrage vorab zu klären.</a:t>
            </a:r>
          </a:p>
          <a:p>
            <a:pPr marL="0" indent="0" algn="just">
              <a:buNone/>
            </a:pPr>
            <a:endParaRPr lang="de-DE" dirty="0"/>
          </a:p>
        </p:txBody>
      </p:sp>
      <p:pic>
        <p:nvPicPr>
          <p:cNvPr id="4" name="Grafik 3"/>
          <p:cNvPicPr>
            <a:picLocks noChangeAspect="1"/>
          </p:cNvPicPr>
          <p:nvPr/>
        </p:nvPicPr>
        <p:blipFill>
          <a:blip r:embed="rId2"/>
          <a:stretch>
            <a:fillRect/>
          </a:stretch>
        </p:blipFill>
        <p:spPr>
          <a:xfrm>
            <a:off x="9993033" y="5709922"/>
            <a:ext cx="652329" cy="932769"/>
          </a:xfrm>
          <a:prstGeom prst="rect">
            <a:avLst/>
          </a:prstGeom>
        </p:spPr>
      </p:pic>
      <p:pic>
        <p:nvPicPr>
          <p:cNvPr id="5" name="Grafik 4"/>
          <p:cNvPicPr>
            <a:picLocks noChangeAspect="1"/>
          </p:cNvPicPr>
          <p:nvPr/>
        </p:nvPicPr>
        <p:blipFill>
          <a:blip r:embed="rId2"/>
          <a:stretch>
            <a:fillRect/>
          </a:stretch>
        </p:blipFill>
        <p:spPr>
          <a:xfrm>
            <a:off x="8965684" y="4615896"/>
            <a:ext cx="397284" cy="568079"/>
          </a:xfrm>
          <a:prstGeom prst="rect">
            <a:avLst/>
          </a:prstGeom>
        </p:spPr>
      </p:pic>
      <p:pic>
        <p:nvPicPr>
          <p:cNvPr id="6" name="Grafik 5"/>
          <p:cNvPicPr>
            <a:picLocks noChangeAspect="1"/>
          </p:cNvPicPr>
          <p:nvPr/>
        </p:nvPicPr>
        <p:blipFill>
          <a:blip r:embed="rId3"/>
          <a:stretch>
            <a:fillRect/>
          </a:stretch>
        </p:blipFill>
        <p:spPr>
          <a:xfrm>
            <a:off x="9794896" y="2966935"/>
            <a:ext cx="396274" cy="573074"/>
          </a:xfrm>
          <a:prstGeom prst="rect">
            <a:avLst/>
          </a:prstGeom>
        </p:spPr>
      </p:pic>
      <p:pic>
        <p:nvPicPr>
          <p:cNvPr id="7" name="Grafik 6"/>
          <p:cNvPicPr>
            <a:picLocks noChangeAspect="1"/>
          </p:cNvPicPr>
          <p:nvPr/>
        </p:nvPicPr>
        <p:blipFill>
          <a:blip r:embed="rId2"/>
          <a:stretch>
            <a:fillRect/>
          </a:stretch>
        </p:blipFill>
        <p:spPr>
          <a:xfrm>
            <a:off x="11417389" y="2430350"/>
            <a:ext cx="578082" cy="826603"/>
          </a:xfrm>
          <a:prstGeom prst="rect">
            <a:avLst/>
          </a:prstGeom>
        </p:spPr>
      </p:pic>
      <p:pic>
        <p:nvPicPr>
          <p:cNvPr id="8" name="Grafik 7"/>
          <p:cNvPicPr>
            <a:picLocks noChangeAspect="1"/>
          </p:cNvPicPr>
          <p:nvPr/>
        </p:nvPicPr>
        <p:blipFill>
          <a:blip r:embed="rId4"/>
          <a:stretch>
            <a:fillRect/>
          </a:stretch>
        </p:blipFill>
        <p:spPr>
          <a:xfrm>
            <a:off x="9362968" y="1670762"/>
            <a:ext cx="213429" cy="318975"/>
          </a:xfrm>
          <a:prstGeom prst="rect">
            <a:avLst/>
          </a:prstGeom>
        </p:spPr>
      </p:pic>
      <p:pic>
        <p:nvPicPr>
          <p:cNvPr id="9" name="Grafik 8"/>
          <p:cNvPicPr>
            <a:picLocks noChangeAspect="1"/>
          </p:cNvPicPr>
          <p:nvPr/>
        </p:nvPicPr>
        <p:blipFill>
          <a:blip r:embed="rId4"/>
          <a:stretch>
            <a:fillRect/>
          </a:stretch>
        </p:blipFill>
        <p:spPr>
          <a:xfrm>
            <a:off x="11688762" y="1192300"/>
            <a:ext cx="213429" cy="318975"/>
          </a:xfrm>
          <a:prstGeom prst="rect">
            <a:avLst/>
          </a:prstGeom>
        </p:spPr>
      </p:pic>
      <p:pic>
        <p:nvPicPr>
          <p:cNvPr id="10" name="Grafik 9"/>
          <p:cNvPicPr>
            <a:picLocks noChangeAspect="1"/>
          </p:cNvPicPr>
          <p:nvPr/>
        </p:nvPicPr>
        <p:blipFill>
          <a:blip r:embed="rId4"/>
          <a:stretch>
            <a:fillRect/>
          </a:stretch>
        </p:blipFill>
        <p:spPr>
          <a:xfrm>
            <a:off x="11493001" y="1511275"/>
            <a:ext cx="213429" cy="318975"/>
          </a:xfrm>
          <a:prstGeom prst="rect">
            <a:avLst/>
          </a:prstGeom>
        </p:spPr>
      </p:pic>
      <p:pic>
        <p:nvPicPr>
          <p:cNvPr id="11" name="Grafik 10"/>
          <p:cNvPicPr>
            <a:picLocks noChangeAspect="1"/>
          </p:cNvPicPr>
          <p:nvPr/>
        </p:nvPicPr>
        <p:blipFill>
          <a:blip r:embed="rId4"/>
          <a:stretch>
            <a:fillRect/>
          </a:stretch>
        </p:blipFill>
        <p:spPr>
          <a:xfrm>
            <a:off x="11688762" y="1811325"/>
            <a:ext cx="213429" cy="318975"/>
          </a:xfrm>
          <a:prstGeom prst="rect">
            <a:avLst/>
          </a:prstGeom>
        </p:spPr>
      </p:pic>
    </p:spTree>
    <p:extLst>
      <p:ext uri="{BB962C8B-B14F-4D97-AF65-F5344CB8AC3E}">
        <p14:creationId xmlns:p14="http://schemas.microsoft.com/office/powerpoint/2010/main" val="1726864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chor="ctr">
            <a:normAutofit/>
          </a:bodyPr>
          <a:lstStyle/>
          <a:p>
            <a:r>
              <a:rPr lang="de-DE" dirty="0"/>
              <a:t>Kondenswasser         Zubehör</a:t>
            </a:r>
          </a:p>
        </p:txBody>
      </p:sp>
      <p:sp>
        <p:nvSpPr>
          <p:cNvPr id="3" name="Inhaltsplatzhalter 2"/>
          <p:cNvSpPr>
            <a:spLocks noGrp="1"/>
          </p:cNvSpPr>
          <p:nvPr>
            <p:ph idx="13"/>
          </p:nvPr>
        </p:nvSpPr>
        <p:spPr/>
        <p:txBody>
          <a:bodyPr>
            <a:normAutofit/>
          </a:bodyPr>
          <a:lstStyle/>
          <a:p>
            <a:pPr marL="0" indent="0" algn="just">
              <a:buNone/>
            </a:pPr>
            <a:r>
              <a:rPr lang="de-DE" dirty="0">
                <a:solidFill>
                  <a:srgbClr val="FF0000"/>
                </a:solidFill>
              </a:rPr>
              <a:t>Jeder kann, aus Komfortgründen, einen beheizten Schlauch selbst kaufen und bezahlen. </a:t>
            </a:r>
          </a:p>
          <a:p>
            <a:pPr marL="0" indent="0" algn="just">
              <a:buNone/>
            </a:pPr>
            <a:r>
              <a:rPr lang="de-DE" dirty="0">
                <a:solidFill>
                  <a:srgbClr val="FF0000"/>
                </a:solidFill>
              </a:rPr>
              <a:t>Sollte allerdings eine kostenlose Versorgung mit einem Heizschlauch gewünscht sein:</a:t>
            </a:r>
          </a:p>
          <a:p>
            <a:pPr marL="0" indent="0" algn="just">
              <a:buNone/>
            </a:pPr>
            <a:r>
              <a:rPr lang="de-DE" dirty="0"/>
              <a:t>Muss ein Arzt die medizinische Notwendigkeit auf einem Kassenrezept (rosa Rezept)  bescheinigen. Die med. Notwendigkeit ergibt sich nicht aus dem Wunsch Kondenswasser zu vermeiden, sondern muss auf Grund des Zustandes der oberen Atemwege erfolgen.</a:t>
            </a:r>
          </a:p>
          <a:p>
            <a:pPr marL="0" indent="0" algn="just">
              <a:buNone/>
            </a:pPr>
            <a:endParaRPr lang="de-DE" dirty="0"/>
          </a:p>
          <a:p>
            <a:pPr marL="0" indent="0" algn="just">
              <a:buNone/>
            </a:pPr>
            <a:r>
              <a:rPr lang="de-DE" sz="2400" dirty="0">
                <a:solidFill>
                  <a:srgbClr val="C00000"/>
                </a:solidFill>
                <a:latin typeface="Arial" pitchFamily="34" charset="0"/>
                <a:cs typeface="Times New Roman" pitchFamily="18" charset="0"/>
              </a:rPr>
              <a:t>Stand 20.05.2020 lt. Kassenvertragsmanagement</a:t>
            </a:r>
            <a:endParaRPr lang="de-DE" sz="4800" dirty="0">
              <a:solidFill>
                <a:srgbClr val="C00000"/>
              </a:solidFill>
              <a:latin typeface="Arial" pitchFamily="34" charset="0"/>
            </a:endParaRPr>
          </a:p>
          <a:p>
            <a:pPr marL="0" indent="0" algn="just">
              <a:buNone/>
            </a:pPr>
            <a:endParaRPr lang="de-DE" dirty="0"/>
          </a:p>
        </p:txBody>
      </p:sp>
      <p:pic>
        <p:nvPicPr>
          <p:cNvPr id="4" name="Grafik 3"/>
          <p:cNvPicPr>
            <a:picLocks noChangeAspect="1"/>
          </p:cNvPicPr>
          <p:nvPr/>
        </p:nvPicPr>
        <p:blipFill>
          <a:blip r:embed="rId2"/>
          <a:stretch>
            <a:fillRect/>
          </a:stretch>
        </p:blipFill>
        <p:spPr>
          <a:xfrm>
            <a:off x="9993033" y="5709922"/>
            <a:ext cx="652329" cy="932769"/>
          </a:xfrm>
          <a:prstGeom prst="rect">
            <a:avLst/>
          </a:prstGeom>
        </p:spPr>
      </p:pic>
      <p:pic>
        <p:nvPicPr>
          <p:cNvPr id="5" name="Grafik 4"/>
          <p:cNvPicPr>
            <a:picLocks noChangeAspect="1"/>
          </p:cNvPicPr>
          <p:nvPr/>
        </p:nvPicPr>
        <p:blipFill>
          <a:blip r:embed="rId2"/>
          <a:stretch>
            <a:fillRect/>
          </a:stretch>
        </p:blipFill>
        <p:spPr>
          <a:xfrm>
            <a:off x="9457724" y="5141843"/>
            <a:ext cx="397284" cy="568079"/>
          </a:xfrm>
          <a:prstGeom prst="rect">
            <a:avLst/>
          </a:prstGeom>
        </p:spPr>
      </p:pic>
      <p:pic>
        <p:nvPicPr>
          <p:cNvPr id="6" name="Grafik 5"/>
          <p:cNvPicPr>
            <a:picLocks noChangeAspect="1"/>
          </p:cNvPicPr>
          <p:nvPr/>
        </p:nvPicPr>
        <p:blipFill>
          <a:blip r:embed="rId3"/>
          <a:stretch>
            <a:fillRect/>
          </a:stretch>
        </p:blipFill>
        <p:spPr>
          <a:xfrm>
            <a:off x="10039633" y="2634314"/>
            <a:ext cx="396274" cy="573074"/>
          </a:xfrm>
          <a:prstGeom prst="rect">
            <a:avLst/>
          </a:prstGeom>
        </p:spPr>
      </p:pic>
      <p:pic>
        <p:nvPicPr>
          <p:cNvPr id="7" name="Grafik 6"/>
          <p:cNvPicPr>
            <a:picLocks noChangeAspect="1"/>
          </p:cNvPicPr>
          <p:nvPr/>
        </p:nvPicPr>
        <p:blipFill>
          <a:blip r:embed="rId2"/>
          <a:stretch>
            <a:fillRect/>
          </a:stretch>
        </p:blipFill>
        <p:spPr>
          <a:xfrm>
            <a:off x="11417389" y="4053877"/>
            <a:ext cx="578082" cy="826603"/>
          </a:xfrm>
          <a:prstGeom prst="rect">
            <a:avLst/>
          </a:prstGeom>
        </p:spPr>
      </p:pic>
      <p:pic>
        <p:nvPicPr>
          <p:cNvPr id="8" name="Grafik 7"/>
          <p:cNvPicPr>
            <a:picLocks noChangeAspect="1"/>
          </p:cNvPicPr>
          <p:nvPr/>
        </p:nvPicPr>
        <p:blipFill>
          <a:blip r:embed="rId4"/>
          <a:stretch>
            <a:fillRect/>
          </a:stretch>
        </p:blipFill>
        <p:spPr>
          <a:xfrm>
            <a:off x="9362968" y="1670762"/>
            <a:ext cx="213429" cy="318975"/>
          </a:xfrm>
          <a:prstGeom prst="rect">
            <a:avLst/>
          </a:prstGeom>
        </p:spPr>
      </p:pic>
      <p:pic>
        <p:nvPicPr>
          <p:cNvPr id="9" name="Grafik 8"/>
          <p:cNvPicPr>
            <a:picLocks noChangeAspect="1"/>
          </p:cNvPicPr>
          <p:nvPr/>
        </p:nvPicPr>
        <p:blipFill>
          <a:blip r:embed="rId4"/>
          <a:stretch>
            <a:fillRect/>
          </a:stretch>
        </p:blipFill>
        <p:spPr>
          <a:xfrm>
            <a:off x="11688762" y="1192300"/>
            <a:ext cx="213429" cy="318975"/>
          </a:xfrm>
          <a:prstGeom prst="rect">
            <a:avLst/>
          </a:prstGeom>
        </p:spPr>
      </p:pic>
      <p:pic>
        <p:nvPicPr>
          <p:cNvPr id="10" name="Grafik 9"/>
          <p:cNvPicPr>
            <a:picLocks noChangeAspect="1"/>
          </p:cNvPicPr>
          <p:nvPr/>
        </p:nvPicPr>
        <p:blipFill>
          <a:blip r:embed="rId4"/>
          <a:stretch>
            <a:fillRect/>
          </a:stretch>
        </p:blipFill>
        <p:spPr>
          <a:xfrm>
            <a:off x="11493001" y="1511275"/>
            <a:ext cx="213429" cy="318975"/>
          </a:xfrm>
          <a:prstGeom prst="rect">
            <a:avLst/>
          </a:prstGeom>
        </p:spPr>
      </p:pic>
      <p:pic>
        <p:nvPicPr>
          <p:cNvPr id="11" name="Grafik 10"/>
          <p:cNvPicPr>
            <a:picLocks noChangeAspect="1"/>
          </p:cNvPicPr>
          <p:nvPr/>
        </p:nvPicPr>
        <p:blipFill>
          <a:blip r:embed="rId4"/>
          <a:stretch>
            <a:fillRect/>
          </a:stretch>
        </p:blipFill>
        <p:spPr>
          <a:xfrm>
            <a:off x="11688762" y="1811325"/>
            <a:ext cx="213429" cy="318975"/>
          </a:xfrm>
          <a:prstGeom prst="rect">
            <a:avLst/>
          </a:prstGeom>
        </p:spPr>
      </p:pic>
    </p:spTree>
    <p:extLst>
      <p:ext uri="{BB962C8B-B14F-4D97-AF65-F5344CB8AC3E}">
        <p14:creationId xmlns:p14="http://schemas.microsoft.com/office/powerpoint/2010/main" val="32283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chor="ctr">
            <a:normAutofit/>
          </a:bodyPr>
          <a:lstStyle/>
          <a:p>
            <a:r>
              <a:rPr lang="de-DE" dirty="0"/>
              <a:t>Kondenswasser         Zubehör</a:t>
            </a:r>
          </a:p>
        </p:txBody>
      </p:sp>
      <p:sp>
        <p:nvSpPr>
          <p:cNvPr id="3" name="Inhaltsplatzhalter 2"/>
          <p:cNvSpPr>
            <a:spLocks noGrp="1"/>
          </p:cNvSpPr>
          <p:nvPr>
            <p:ph idx="13"/>
          </p:nvPr>
        </p:nvSpPr>
        <p:spPr/>
        <p:txBody>
          <a:bodyPr>
            <a:normAutofit/>
          </a:bodyPr>
          <a:lstStyle/>
          <a:p>
            <a:pPr algn="just"/>
            <a:endParaRPr lang="de-DE" sz="1800" dirty="0">
              <a:solidFill>
                <a:schemeClr val="tx1">
                  <a:lumMod val="85000"/>
                  <a:lumOff val="15000"/>
                </a:schemeClr>
              </a:solidFill>
            </a:endParaRPr>
          </a:p>
          <a:p>
            <a:pPr algn="just"/>
            <a:r>
              <a:rPr lang="de-DE" sz="1800" dirty="0">
                <a:solidFill>
                  <a:schemeClr val="tx1">
                    <a:lumMod val="85000"/>
                    <a:lumOff val="15000"/>
                  </a:schemeClr>
                </a:solidFill>
              </a:rPr>
              <a:t>Beheizte Schläuche dienen primär der </a:t>
            </a:r>
            <a:r>
              <a:rPr lang="de-DE" sz="1800" dirty="0" err="1">
                <a:solidFill>
                  <a:schemeClr val="tx1">
                    <a:lumMod val="85000"/>
                    <a:lumOff val="15000"/>
                  </a:schemeClr>
                </a:solidFill>
              </a:rPr>
              <a:t>Kondenswasserreduzierung</a:t>
            </a:r>
            <a:r>
              <a:rPr lang="de-DE" sz="1800" dirty="0">
                <a:solidFill>
                  <a:schemeClr val="tx1">
                    <a:lumMod val="85000"/>
                    <a:lumOff val="15000"/>
                  </a:schemeClr>
                </a:solidFill>
              </a:rPr>
              <a:t>.</a:t>
            </a:r>
          </a:p>
          <a:p>
            <a:pPr algn="just"/>
            <a:endParaRPr lang="de-DE" sz="1800" dirty="0">
              <a:solidFill>
                <a:schemeClr val="tx1">
                  <a:lumMod val="85000"/>
                  <a:lumOff val="15000"/>
                </a:schemeClr>
              </a:solidFill>
            </a:endParaRPr>
          </a:p>
          <a:p>
            <a:pPr algn="just"/>
            <a:r>
              <a:rPr lang="de-DE" sz="1800" dirty="0">
                <a:solidFill>
                  <a:schemeClr val="tx1">
                    <a:lumMod val="85000"/>
                    <a:lumOff val="15000"/>
                  </a:schemeClr>
                </a:solidFill>
              </a:rPr>
              <a:t>Beheizte </a:t>
            </a:r>
            <a:r>
              <a:rPr lang="de-DE" sz="1800" dirty="0" err="1">
                <a:solidFill>
                  <a:schemeClr val="tx1">
                    <a:lumMod val="85000"/>
                    <a:lumOff val="15000"/>
                  </a:schemeClr>
                </a:solidFill>
              </a:rPr>
              <a:t>SChläuche</a:t>
            </a:r>
            <a:r>
              <a:rPr lang="de-DE" sz="1800" dirty="0">
                <a:solidFill>
                  <a:schemeClr val="tx1">
                    <a:lumMod val="85000"/>
                    <a:lumOff val="15000"/>
                  </a:schemeClr>
                </a:solidFill>
              </a:rPr>
              <a:t> erwärmen die Temperatur im Schlauch ca </a:t>
            </a:r>
            <a:r>
              <a:rPr lang="de-DE" sz="1800" dirty="0" err="1">
                <a:solidFill>
                  <a:schemeClr val="tx1">
                    <a:lumMod val="85000"/>
                    <a:lumOff val="15000"/>
                  </a:schemeClr>
                </a:solidFill>
              </a:rPr>
              <a:t>5K</a:t>
            </a:r>
            <a:r>
              <a:rPr lang="de-DE" sz="1800" dirty="0">
                <a:solidFill>
                  <a:schemeClr val="tx1">
                    <a:lumMod val="85000"/>
                    <a:lumOff val="15000"/>
                  </a:schemeClr>
                </a:solidFill>
              </a:rPr>
              <a:t> über Raumtemperatur</a:t>
            </a:r>
          </a:p>
          <a:p>
            <a:pPr algn="just"/>
            <a:endParaRPr lang="de-DE" sz="1800" dirty="0">
              <a:solidFill>
                <a:schemeClr val="tx1">
                  <a:lumMod val="85000"/>
                  <a:lumOff val="15000"/>
                </a:schemeClr>
              </a:solidFill>
            </a:endParaRPr>
          </a:p>
          <a:p>
            <a:pPr algn="just"/>
            <a:r>
              <a:rPr lang="de-DE" sz="1800" dirty="0">
                <a:solidFill>
                  <a:schemeClr val="tx1">
                    <a:lumMod val="85000"/>
                    <a:lumOff val="15000"/>
                  </a:schemeClr>
                </a:solidFill>
              </a:rPr>
              <a:t>Beheizte Schläuche dürfen nie abgedeckt werden. Z.B. Bettdecke.</a:t>
            </a:r>
          </a:p>
          <a:p>
            <a:pPr algn="just"/>
            <a:endParaRPr lang="de-DE" sz="1800" dirty="0">
              <a:solidFill>
                <a:schemeClr val="tx1">
                  <a:lumMod val="85000"/>
                  <a:lumOff val="15000"/>
                </a:schemeClr>
              </a:solidFill>
            </a:endParaRPr>
          </a:p>
          <a:p>
            <a:pPr algn="just"/>
            <a:r>
              <a:rPr lang="de-DE" sz="1800" dirty="0">
                <a:solidFill>
                  <a:schemeClr val="tx1">
                    <a:lumMod val="85000"/>
                    <a:lumOff val="15000"/>
                  </a:schemeClr>
                </a:solidFill>
              </a:rPr>
              <a:t>Verboten ist die Kombination von beheiztem Schlauch und Isolierhülle.</a:t>
            </a:r>
          </a:p>
          <a:p>
            <a:pPr marL="0" indent="0" algn="just">
              <a:buNone/>
            </a:pPr>
            <a:endParaRPr lang="de-DE" sz="1800" dirty="0">
              <a:solidFill>
                <a:schemeClr val="tx1">
                  <a:lumMod val="85000"/>
                  <a:lumOff val="15000"/>
                </a:schemeClr>
              </a:solidFill>
              <a:latin typeface="Arial" pitchFamily="34" charset="0"/>
            </a:endParaRPr>
          </a:p>
          <a:p>
            <a:pPr marL="0" indent="0" algn="just">
              <a:buNone/>
            </a:pPr>
            <a:endParaRPr lang="de-DE" sz="1800" dirty="0">
              <a:solidFill>
                <a:schemeClr val="tx1">
                  <a:lumMod val="85000"/>
                  <a:lumOff val="15000"/>
                </a:schemeClr>
              </a:solidFill>
            </a:endParaRPr>
          </a:p>
        </p:txBody>
      </p:sp>
      <p:pic>
        <p:nvPicPr>
          <p:cNvPr id="4" name="Grafik 3"/>
          <p:cNvPicPr>
            <a:picLocks noChangeAspect="1"/>
          </p:cNvPicPr>
          <p:nvPr/>
        </p:nvPicPr>
        <p:blipFill>
          <a:blip r:embed="rId2"/>
          <a:stretch>
            <a:fillRect/>
          </a:stretch>
        </p:blipFill>
        <p:spPr>
          <a:xfrm>
            <a:off x="9993033" y="5709922"/>
            <a:ext cx="652329" cy="932769"/>
          </a:xfrm>
          <a:prstGeom prst="rect">
            <a:avLst/>
          </a:prstGeom>
        </p:spPr>
      </p:pic>
      <p:pic>
        <p:nvPicPr>
          <p:cNvPr id="5" name="Grafik 4"/>
          <p:cNvPicPr>
            <a:picLocks noChangeAspect="1"/>
          </p:cNvPicPr>
          <p:nvPr/>
        </p:nvPicPr>
        <p:blipFill>
          <a:blip r:embed="rId2"/>
          <a:stretch>
            <a:fillRect/>
          </a:stretch>
        </p:blipFill>
        <p:spPr>
          <a:xfrm>
            <a:off x="9457724" y="5141843"/>
            <a:ext cx="397284" cy="568079"/>
          </a:xfrm>
          <a:prstGeom prst="rect">
            <a:avLst/>
          </a:prstGeom>
        </p:spPr>
      </p:pic>
      <p:pic>
        <p:nvPicPr>
          <p:cNvPr id="6" name="Grafik 5"/>
          <p:cNvPicPr>
            <a:picLocks noChangeAspect="1"/>
          </p:cNvPicPr>
          <p:nvPr/>
        </p:nvPicPr>
        <p:blipFill>
          <a:blip r:embed="rId3"/>
          <a:stretch>
            <a:fillRect/>
          </a:stretch>
        </p:blipFill>
        <p:spPr>
          <a:xfrm>
            <a:off x="10039633" y="2634314"/>
            <a:ext cx="396274" cy="573074"/>
          </a:xfrm>
          <a:prstGeom prst="rect">
            <a:avLst/>
          </a:prstGeom>
        </p:spPr>
      </p:pic>
      <p:pic>
        <p:nvPicPr>
          <p:cNvPr id="7" name="Grafik 6"/>
          <p:cNvPicPr>
            <a:picLocks noChangeAspect="1"/>
          </p:cNvPicPr>
          <p:nvPr/>
        </p:nvPicPr>
        <p:blipFill>
          <a:blip r:embed="rId2"/>
          <a:stretch>
            <a:fillRect/>
          </a:stretch>
        </p:blipFill>
        <p:spPr>
          <a:xfrm>
            <a:off x="11417389" y="4053877"/>
            <a:ext cx="578082" cy="826603"/>
          </a:xfrm>
          <a:prstGeom prst="rect">
            <a:avLst/>
          </a:prstGeom>
        </p:spPr>
      </p:pic>
      <p:pic>
        <p:nvPicPr>
          <p:cNvPr id="8" name="Grafik 7"/>
          <p:cNvPicPr>
            <a:picLocks noChangeAspect="1"/>
          </p:cNvPicPr>
          <p:nvPr/>
        </p:nvPicPr>
        <p:blipFill>
          <a:blip r:embed="rId4"/>
          <a:stretch>
            <a:fillRect/>
          </a:stretch>
        </p:blipFill>
        <p:spPr>
          <a:xfrm>
            <a:off x="9362968" y="1670762"/>
            <a:ext cx="213429" cy="318975"/>
          </a:xfrm>
          <a:prstGeom prst="rect">
            <a:avLst/>
          </a:prstGeom>
        </p:spPr>
      </p:pic>
      <p:pic>
        <p:nvPicPr>
          <p:cNvPr id="9" name="Grafik 8"/>
          <p:cNvPicPr>
            <a:picLocks noChangeAspect="1"/>
          </p:cNvPicPr>
          <p:nvPr/>
        </p:nvPicPr>
        <p:blipFill>
          <a:blip r:embed="rId4"/>
          <a:stretch>
            <a:fillRect/>
          </a:stretch>
        </p:blipFill>
        <p:spPr>
          <a:xfrm>
            <a:off x="11688762" y="1192300"/>
            <a:ext cx="213429" cy="318975"/>
          </a:xfrm>
          <a:prstGeom prst="rect">
            <a:avLst/>
          </a:prstGeom>
        </p:spPr>
      </p:pic>
      <p:pic>
        <p:nvPicPr>
          <p:cNvPr id="10" name="Grafik 9"/>
          <p:cNvPicPr>
            <a:picLocks noChangeAspect="1"/>
          </p:cNvPicPr>
          <p:nvPr/>
        </p:nvPicPr>
        <p:blipFill>
          <a:blip r:embed="rId4"/>
          <a:stretch>
            <a:fillRect/>
          </a:stretch>
        </p:blipFill>
        <p:spPr>
          <a:xfrm>
            <a:off x="11493001" y="1511275"/>
            <a:ext cx="213429" cy="318975"/>
          </a:xfrm>
          <a:prstGeom prst="rect">
            <a:avLst/>
          </a:prstGeom>
        </p:spPr>
      </p:pic>
      <p:pic>
        <p:nvPicPr>
          <p:cNvPr id="11" name="Grafik 10"/>
          <p:cNvPicPr>
            <a:picLocks noChangeAspect="1"/>
          </p:cNvPicPr>
          <p:nvPr/>
        </p:nvPicPr>
        <p:blipFill>
          <a:blip r:embed="rId4"/>
          <a:stretch>
            <a:fillRect/>
          </a:stretch>
        </p:blipFill>
        <p:spPr>
          <a:xfrm>
            <a:off x="11688762" y="1811325"/>
            <a:ext cx="213429" cy="318975"/>
          </a:xfrm>
          <a:prstGeom prst="rect">
            <a:avLst/>
          </a:prstGeom>
        </p:spPr>
      </p:pic>
    </p:spTree>
    <p:extLst>
      <p:ext uri="{BB962C8B-B14F-4D97-AF65-F5344CB8AC3E}">
        <p14:creationId xmlns:p14="http://schemas.microsoft.com/office/powerpoint/2010/main" val="857606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nhaltsplatzhalter 1"/>
          <p:cNvGraphicFramePr>
            <a:graphicFrameLocks noGrp="1"/>
          </p:cNvGraphicFramePr>
          <p:nvPr>
            <p:ph idx="13"/>
            <p:extLst>
              <p:ext uri="{D42A27DB-BD31-4B8C-83A1-F6EECF244321}">
                <p14:modId xmlns:p14="http://schemas.microsoft.com/office/powerpoint/2010/main" val="2405353281"/>
              </p:ext>
            </p:extLst>
          </p:nvPr>
        </p:nvGraphicFramePr>
        <p:xfrm>
          <a:off x="149225" y="1595438"/>
          <a:ext cx="11870295" cy="4450080"/>
        </p:xfrm>
        <a:graphic>
          <a:graphicData uri="http://schemas.openxmlformats.org/drawingml/2006/table">
            <a:tbl>
              <a:tblPr firstRow="1" bandRow="1">
                <a:tableStyleId>{5C22544A-7EE6-4342-B048-85BDC9FD1C3A}</a:tableStyleId>
              </a:tblPr>
              <a:tblGrid>
                <a:gridCol w="2388702">
                  <a:extLst>
                    <a:ext uri="{9D8B030D-6E8A-4147-A177-3AD203B41FA5}">
                      <a16:colId xmlns:a16="http://schemas.microsoft.com/office/drawing/2014/main" val="1795515197"/>
                    </a:ext>
                  </a:extLst>
                </a:gridCol>
                <a:gridCol w="2444620">
                  <a:extLst>
                    <a:ext uri="{9D8B030D-6E8A-4147-A177-3AD203B41FA5}">
                      <a16:colId xmlns:a16="http://schemas.microsoft.com/office/drawing/2014/main" val="3714502860"/>
                    </a:ext>
                  </a:extLst>
                </a:gridCol>
                <a:gridCol w="3261567">
                  <a:extLst>
                    <a:ext uri="{9D8B030D-6E8A-4147-A177-3AD203B41FA5}">
                      <a16:colId xmlns:a16="http://schemas.microsoft.com/office/drawing/2014/main" val="131515075"/>
                    </a:ext>
                  </a:extLst>
                </a:gridCol>
                <a:gridCol w="1509486">
                  <a:extLst>
                    <a:ext uri="{9D8B030D-6E8A-4147-A177-3AD203B41FA5}">
                      <a16:colId xmlns:a16="http://schemas.microsoft.com/office/drawing/2014/main" val="3850215253"/>
                    </a:ext>
                  </a:extLst>
                </a:gridCol>
                <a:gridCol w="2265920">
                  <a:extLst>
                    <a:ext uri="{9D8B030D-6E8A-4147-A177-3AD203B41FA5}">
                      <a16:colId xmlns:a16="http://schemas.microsoft.com/office/drawing/2014/main" val="1467130544"/>
                    </a:ext>
                  </a:extLst>
                </a:gridCol>
              </a:tblGrid>
              <a:tr h="370840">
                <a:tc>
                  <a:txBody>
                    <a:bodyPr/>
                    <a:lstStyle/>
                    <a:p>
                      <a:r>
                        <a:rPr lang="de-DE" dirty="0"/>
                        <a:t>Gerätetyp</a:t>
                      </a:r>
                    </a:p>
                  </a:txBody>
                  <a:tcPr/>
                </a:tc>
                <a:tc>
                  <a:txBody>
                    <a:bodyPr/>
                    <a:lstStyle/>
                    <a:p>
                      <a:r>
                        <a:rPr lang="de-DE" dirty="0"/>
                        <a:t>matchcode</a:t>
                      </a:r>
                    </a:p>
                  </a:txBody>
                  <a:tcPr/>
                </a:tc>
                <a:tc>
                  <a:txBody>
                    <a:bodyPr/>
                    <a:lstStyle/>
                    <a:p>
                      <a:r>
                        <a:rPr lang="de-DE" dirty="0"/>
                        <a:t>Bez.</a:t>
                      </a:r>
                      <a:r>
                        <a:rPr lang="de-DE" baseline="0" dirty="0"/>
                        <a:t> 1</a:t>
                      </a:r>
                      <a:endParaRPr lang="de-DE" dirty="0"/>
                    </a:p>
                  </a:txBody>
                  <a:tcPr/>
                </a:tc>
                <a:tc>
                  <a:txBody>
                    <a:bodyPr/>
                    <a:lstStyle/>
                    <a:p>
                      <a:r>
                        <a:rPr lang="de-DE" dirty="0"/>
                        <a:t>19 – 22 mm</a:t>
                      </a:r>
                    </a:p>
                  </a:txBody>
                  <a:tcPr/>
                </a:tc>
                <a:tc>
                  <a:txBody>
                    <a:bodyPr/>
                    <a:lstStyle/>
                    <a:p>
                      <a:r>
                        <a:rPr lang="de-DE" dirty="0"/>
                        <a:t>11 -15 mm</a:t>
                      </a:r>
                    </a:p>
                  </a:txBody>
                  <a:tcPr/>
                </a:tc>
                <a:extLst>
                  <a:ext uri="{0D108BD9-81ED-4DB2-BD59-A6C34878D82A}">
                    <a16:rowId xmlns:a16="http://schemas.microsoft.com/office/drawing/2014/main" val="1812172463"/>
                  </a:ext>
                </a:extLst>
              </a:tr>
              <a:tr h="370840">
                <a:tc>
                  <a:txBody>
                    <a:bodyPr/>
                    <a:lstStyle/>
                    <a:p>
                      <a:r>
                        <a:rPr lang="de-DE" dirty="0"/>
                        <a:t>prismaLINE</a:t>
                      </a:r>
                    </a:p>
                  </a:txBody>
                  <a:tcPr/>
                </a:tc>
                <a:tc>
                  <a:txBody>
                    <a:bodyPr/>
                    <a:lstStyle/>
                    <a:p>
                      <a:r>
                        <a:rPr lang="de-DE" dirty="0"/>
                        <a:t>heizschlauch </a:t>
                      </a:r>
                      <a:r>
                        <a:rPr lang="de-DE" dirty="0" err="1"/>
                        <a:t>pap</a:t>
                      </a:r>
                      <a:endParaRPr lang="de-DE" dirty="0"/>
                    </a:p>
                  </a:txBody>
                  <a:tcPr/>
                </a:tc>
                <a:tc>
                  <a:txBody>
                    <a:bodyPr/>
                    <a:lstStyle/>
                    <a:p>
                      <a:r>
                        <a:rPr lang="de-DE" dirty="0"/>
                        <a:t>prisma Heizschlauch </a:t>
                      </a:r>
                      <a:r>
                        <a:rPr lang="de-DE" dirty="0" err="1"/>
                        <a:t>19mm</a:t>
                      </a:r>
                      <a:endParaRPr lang="de-DE" dirty="0"/>
                    </a:p>
                  </a:txBody>
                  <a:tcPr/>
                </a:tc>
                <a:tc>
                  <a:txBody>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lang="de-DE" dirty="0"/>
                        <a:t>wm 29067</a:t>
                      </a:r>
                    </a:p>
                  </a:txBody>
                  <a:tcPr/>
                </a:tc>
                <a:tc>
                  <a:txBody>
                    <a:bodyPr/>
                    <a:lstStyle/>
                    <a:p>
                      <a:endParaRPr lang="de-DE"/>
                    </a:p>
                  </a:txBody>
                  <a:tcPr/>
                </a:tc>
                <a:extLst>
                  <a:ext uri="{0D108BD9-81ED-4DB2-BD59-A6C34878D82A}">
                    <a16:rowId xmlns:a16="http://schemas.microsoft.com/office/drawing/2014/main" val="190619716"/>
                  </a:ext>
                </a:extLst>
              </a:tr>
              <a:tr h="370840">
                <a:tc>
                  <a:txBody>
                    <a:bodyPr/>
                    <a:lstStyle/>
                    <a:p>
                      <a:r>
                        <a:rPr lang="de-DE" dirty="0"/>
                        <a:t>prismaLINE</a:t>
                      </a:r>
                    </a:p>
                  </a:txBody>
                  <a:tcPr/>
                </a:tc>
                <a:tc>
                  <a:txBody>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lang="de-DE" dirty="0" err="1"/>
                        <a:t>zubehör</a:t>
                      </a:r>
                      <a:r>
                        <a:rPr lang="de-DE" dirty="0"/>
                        <a:t> Weinmann</a:t>
                      </a:r>
                    </a:p>
                  </a:txBody>
                  <a:tcPr/>
                </a:tc>
                <a:tc>
                  <a:txBody>
                    <a:bodyPr/>
                    <a:lstStyle/>
                    <a:p>
                      <a:r>
                        <a:rPr lang="de-DE" dirty="0"/>
                        <a:t>prisma HYBERNITE </a:t>
                      </a:r>
                      <a:r>
                        <a:rPr lang="de-DE" dirty="0" err="1"/>
                        <a:t>15mm</a:t>
                      </a:r>
                      <a:endParaRPr lang="de-DE" dirty="0"/>
                    </a:p>
                  </a:txBody>
                  <a:tcPr/>
                </a:tc>
                <a:tc>
                  <a:txBody>
                    <a:bodyPr/>
                    <a:lstStyle/>
                    <a:p>
                      <a:endParaRPr lang="de-DE" dirty="0"/>
                    </a:p>
                  </a:txBody>
                  <a:tcPr/>
                </a:tc>
                <a:tc>
                  <a:txBody>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lang="de-DE" dirty="0"/>
                        <a:t>wm 29083</a:t>
                      </a:r>
                    </a:p>
                  </a:txBody>
                  <a:tcPr/>
                </a:tc>
                <a:extLst>
                  <a:ext uri="{0D108BD9-81ED-4DB2-BD59-A6C34878D82A}">
                    <a16:rowId xmlns:a16="http://schemas.microsoft.com/office/drawing/2014/main" val="1537335321"/>
                  </a:ext>
                </a:extLst>
              </a:tr>
              <a:tr h="370840">
                <a:tc>
                  <a:txBody>
                    <a:bodyPr/>
                    <a:lstStyle/>
                    <a:p>
                      <a:r>
                        <a:rPr lang="de-DE" dirty="0"/>
                        <a:t>prismaSMART/SOFT</a:t>
                      </a:r>
                    </a:p>
                  </a:txBody>
                  <a:tcPr/>
                </a:tc>
                <a:tc>
                  <a:txBody>
                    <a:bodyPr/>
                    <a:lstStyle/>
                    <a:p>
                      <a:r>
                        <a:rPr lang="de-DE" dirty="0"/>
                        <a:t>heizschlauch </a:t>
                      </a:r>
                      <a:r>
                        <a:rPr lang="de-DE" dirty="0" err="1"/>
                        <a:t>pap</a:t>
                      </a:r>
                      <a:endParaRPr lang="de-DE" dirty="0"/>
                    </a:p>
                  </a:txBody>
                  <a:tcPr/>
                </a:tc>
                <a:tc>
                  <a:txBody>
                    <a:bodyPr/>
                    <a:lstStyle/>
                    <a:p>
                      <a:r>
                        <a:rPr lang="de-DE" dirty="0"/>
                        <a:t>Hybernite Schlauchheizung</a:t>
                      </a:r>
                    </a:p>
                  </a:txBody>
                  <a:tcPr/>
                </a:tc>
                <a:tc>
                  <a:txBody>
                    <a:bodyPr/>
                    <a:lstStyle/>
                    <a:p>
                      <a:r>
                        <a:rPr lang="de-DE" dirty="0"/>
                        <a:t>roc2300</a:t>
                      </a:r>
                    </a:p>
                  </a:txBody>
                  <a:tcPr/>
                </a:tc>
                <a:tc>
                  <a:txBody>
                    <a:bodyPr/>
                    <a:lstStyle/>
                    <a:p>
                      <a:endParaRPr lang="de-DE"/>
                    </a:p>
                  </a:txBody>
                  <a:tcPr/>
                </a:tc>
                <a:extLst>
                  <a:ext uri="{0D108BD9-81ED-4DB2-BD59-A6C34878D82A}">
                    <a16:rowId xmlns:a16="http://schemas.microsoft.com/office/drawing/2014/main" val="4030972400"/>
                  </a:ext>
                </a:extLst>
              </a:tr>
              <a:tr h="370840">
                <a:tc>
                  <a:txBody>
                    <a:bodyPr/>
                    <a:lstStyle/>
                    <a:p>
                      <a:r>
                        <a:rPr lang="de-DE" dirty="0"/>
                        <a:t>Universell</a:t>
                      </a:r>
                    </a:p>
                  </a:txBody>
                  <a:tcPr/>
                </a:tc>
                <a:tc>
                  <a:txBody>
                    <a:bodyPr/>
                    <a:lstStyle/>
                    <a:p>
                      <a:r>
                        <a:rPr lang="de-DE" dirty="0"/>
                        <a:t>heizschlauch </a:t>
                      </a:r>
                      <a:r>
                        <a:rPr lang="de-DE" dirty="0" err="1"/>
                        <a:t>pap</a:t>
                      </a:r>
                      <a:endParaRPr lang="de-DE" dirty="0"/>
                    </a:p>
                  </a:txBody>
                  <a:tcPr/>
                </a:tc>
                <a:tc>
                  <a:txBody>
                    <a:bodyPr/>
                    <a:lstStyle/>
                    <a:p>
                      <a:r>
                        <a:rPr lang="de-DE" dirty="0"/>
                        <a:t>Hybernite Schlauchheizung</a:t>
                      </a:r>
                    </a:p>
                  </a:txBody>
                  <a:tcPr/>
                </a:tc>
                <a:tc>
                  <a:txBody>
                    <a:bodyPr/>
                    <a:lstStyle/>
                    <a:p>
                      <a:r>
                        <a:rPr lang="de-DE" dirty="0"/>
                        <a:t>roc2300</a:t>
                      </a:r>
                    </a:p>
                  </a:txBody>
                  <a:tcPr/>
                </a:tc>
                <a:tc>
                  <a:txBody>
                    <a:bodyPr/>
                    <a:lstStyle/>
                    <a:p>
                      <a:endParaRPr lang="de-DE" dirty="0"/>
                    </a:p>
                  </a:txBody>
                  <a:tcPr/>
                </a:tc>
                <a:extLst>
                  <a:ext uri="{0D108BD9-81ED-4DB2-BD59-A6C34878D82A}">
                    <a16:rowId xmlns:a16="http://schemas.microsoft.com/office/drawing/2014/main" val="876796840"/>
                  </a:ext>
                </a:extLst>
              </a:tr>
              <a:tr h="370840">
                <a:tc>
                  <a:txBody>
                    <a:bodyPr/>
                    <a:lstStyle/>
                    <a:p>
                      <a:r>
                        <a:rPr lang="de-DE" dirty="0"/>
                        <a:t>Philips</a:t>
                      </a:r>
                      <a:r>
                        <a:rPr lang="de-DE" baseline="0" dirty="0"/>
                        <a:t> SO 60</a:t>
                      </a:r>
                      <a:endParaRPr lang="de-DE" dirty="0"/>
                    </a:p>
                  </a:txBody>
                  <a:tcPr/>
                </a:tc>
                <a:tc>
                  <a:txBody>
                    <a:bodyPr/>
                    <a:lstStyle/>
                    <a:p>
                      <a:r>
                        <a:rPr lang="de-DE" dirty="0" err="1"/>
                        <a:t>zubehör</a:t>
                      </a:r>
                      <a:r>
                        <a:rPr lang="de-DE" dirty="0"/>
                        <a:t> </a:t>
                      </a:r>
                      <a:r>
                        <a:rPr lang="de-DE" dirty="0" err="1"/>
                        <a:t>respironics</a:t>
                      </a:r>
                      <a:endParaRPr lang="de-DE" dirty="0"/>
                    </a:p>
                  </a:txBody>
                  <a:tcPr/>
                </a:tc>
                <a:tc>
                  <a:txBody>
                    <a:bodyPr/>
                    <a:lstStyle/>
                    <a:p>
                      <a:r>
                        <a:rPr lang="de-DE" dirty="0" err="1"/>
                        <a:t>SchlauchheizungAufrüstpaket</a:t>
                      </a:r>
                      <a:endParaRPr lang="de-DE" dirty="0"/>
                    </a:p>
                  </a:txBody>
                  <a:tcPr/>
                </a:tc>
                <a:tc>
                  <a:txBody>
                    <a:bodyPr/>
                    <a:lstStyle/>
                    <a:p>
                      <a:endParaRPr lang="de-DE" dirty="0"/>
                    </a:p>
                  </a:txBody>
                  <a:tcPr/>
                </a:tc>
                <a:tc>
                  <a:txBody>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lang="de-DE" dirty="0"/>
                        <a:t>~1104113~</a:t>
                      </a:r>
                    </a:p>
                  </a:txBody>
                  <a:tcPr/>
                </a:tc>
                <a:extLst>
                  <a:ext uri="{0D108BD9-81ED-4DB2-BD59-A6C34878D82A}">
                    <a16:rowId xmlns:a16="http://schemas.microsoft.com/office/drawing/2014/main" val="190940966"/>
                  </a:ext>
                </a:extLst>
              </a:tr>
              <a:tr h="370840">
                <a:tc>
                  <a:txBody>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lang="de-DE" dirty="0"/>
                        <a:t>Philips</a:t>
                      </a:r>
                      <a:r>
                        <a:rPr lang="de-DE" baseline="0" dirty="0"/>
                        <a:t> SO 60</a:t>
                      </a:r>
                      <a:endParaRPr lang="de-DE" dirty="0"/>
                    </a:p>
                  </a:txBody>
                  <a:tcPr/>
                </a:tc>
                <a:tc>
                  <a:txBody>
                    <a:bodyPr/>
                    <a:lstStyle/>
                    <a:p>
                      <a:r>
                        <a:rPr lang="de-DE" dirty="0"/>
                        <a:t>bestehend aus</a:t>
                      </a:r>
                    </a:p>
                  </a:txBody>
                  <a:tcPr/>
                </a:tc>
                <a:tc>
                  <a:txBody>
                    <a:bodyPr/>
                    <a:lstStyle/>
                    <a:p>
                      <a:r>
                        <a:rPr lang="de-DE" dirty="0"/>
                        <a:t>Schlauch + Netzteil </a:t>
                      </a:r>
                      <a:r>
                        <a:rPr lang="de-DE" dirty="0" err="1"/>
                        <a:t>90W</a:t>
                      </a:r>
                      <a:endParaRPr lang="de-DE" dirty="0"/>
                    </a:p>
                  </a:txBody>
                  <a:tcPr/>
                </a:tc>
                <a:tc>
                  <a:txBody>
                    <a:bodyPr/>
                    <a:lstStyle/>
                    <a:p>
                      <a:endParaRPr lang="de-DE" dirty="0"/>
                    </a:p>
                  </a:txBody>
                  <a:tcPr/>
                </a:tc>
                <a:tc>
                  <a:txBody>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lang="de-DE" dirty="0" err="1"/>
                        <a:t>sys1ht15</a:t>
                      </a:r>
                      <a:r>
                        <a:rPr lang="de-DE" dirty="0"/>
                        <a:t> + 1091399</a:t>
                      </a:r>
                    </a:p>
                  </a:txBody>
                  <a:tcPr/>
                </a:tc>
                <a:extLst>
                  <a:ext uri="{0D108BD9-81ED-4DB2-BD59-A6C34878D82A}">
                    <a16:rowId xmlns:a16="http://schemas.microsoft.com/office/drawing/2014/main" val="1278304057"/>
                  </a:ext>
                </a:extLst>
              </a:tr>
              <a:tr h="370840">
                <a:tc>
                  <a:txBody>
                    <a:bodyPr/>
                    <a:lstStyle/>
                    <a:p>
                      <a:r>
                        <a:rPr lang="de-DE" dirty="0"/>
                        <a:t>Philips Dreamstation</a:t>
                      </a:r>
                    </a:p>
                  </a:txBody>
                  <a:tcPr/>
                </a:tc>
                <a:tc>
                  <a:txBody>
                    <a:bodyPr/>
                    <a:lstStyle/>
                    <a:p>
                      <a:r>
                        <a:rPr lang="de-DE" dirty="0"/>
                        <a:t>heizschlauch </a:t>
                      </a:r>
                      <a:r>
                        <a:rPr lang="de-DE" dirty="0" err="1"/>
                        <a:t>pap</a:t>
                      </a:r>
                      <a:endParaRPr lang="de-DE" dirty="0"/>
                    </a:p>
                  </a:txBody>
                  <a:tcPr/>
                </a:tc>
                <a:tc>
                  <a:txBody>
                    <a:bodyPr/>
                    <a:lstStyle/>
                    <a:p>
                      <a:r>
                        <a:rPr lang="de-DE" dirty="0"/>
                        <a:t>Dreamstation</a:t>
                      </a:r>
                      <a:r>
                        <a:rPr lang="de-DE" baseline="0" dirty="0"/>
                        <a:t> Heizschlauch</a:t>
                      </a:r>
                      <a:endParaRPr lang="de-DE" dirty="0"/>
                    </a:p>
                  </a:txBody>
                  <a:tcPr/>
                </a:tc>
                <a:tc>
                  <a:txBody>
                    <a:bodyPr/>
                    <a:lstStyle/>
                    <a:p>
                      <a:endParaRPr lang="de-DE" dirty="0"/>
                    </a:p>
                  </a:txBody>
                  <a:tcPr/>
                </a:tc>
                <a:tc>
                  <a:txBody>
                    <a:bodyPr/>
                    <a:lstStyle/>
                    <a:p>
                      <a:r>
                        <a:rPr lang="de-DE" dirty="0" err="1"/>
                        <a:t>ht15</a:t>
                      </a:r>
                      <a:endParaRPr lang="de-DE" dirty="0"/>
                    </a:p>
                  </a:txBody>
                  <a:tcPr/>
                </a:tc>
                <a:extLst>
                  <a:ext uri="{0D108BD9-81ED-4DB2-BD59-A6C34878D82A}">
                    <a16:rowId xmlns:a16="http://schemas.microsoft.com/office/drawing/2014/main" val="2113095328"/>
                  </a:ext>
                </a:extLst>
              </a:tr>
              <a:tr h="370840">
                <a:tc>
                  <a:txBody>
                    <a:bodyPr/>
                    <a:lstStyle/>
                    <a:p>
                      <a:r>
                        <a:rPr lang="de-DE" dirty="0"/>
                        <a:t>Resmed S9</a:t>
                      </a:r>
                    </a:p>
                  </a:txBody>
                  <a:tcPr/>
                </a:tc>
                <a:tc>
                  <a:txBody>
                    <a:bodyPr/>
                    <a:lstStyle/>
                    <a:p>
                      <a:r>
                        <a:rPr lang="de-DE" dirty="0"/>
                        <a:t>heizschlauch </a:t>
                      </a:r>
                      <a:r>
                        <a:rPr lang="de-DE" dirty="0" err="1"/>
                        <a:t>pap</a:t>
                      </a:r>
                      <a:endParaRPr lang="de-DE" dirty="0"/>
                    </a:p>
                  </a:txBody>
                  <a:tcPr/>
                </a:tc>
                <a:tc>
                  <a:txBody>
                    <a:bodyPr/>
                    <a:lstStyle/>
                    <a:p>
                      <a:r>
                        <a:rPr lang="de-DE" dirty="0"/>
                        <a:t>S9 Serie Heizschlauch….</a:t>
                      </a:r>
                    </a:p>
                  </a:txBody>
                  <a:tcPr/>
                </a:tc>
                <a:tc>
                  <a:txBody>
                    <a:bodyPr/>
                    <a:lstStyle/>
                    <a:p>
                      <a:r>
                        <a:rPr lang="de-DE" dirty="0"/>
                        <a:t>0702-36997</a:t>
                      </a:r>
                    </a:p>
                  </a:txBody>
                  <a:tcPr/>
                </a:tc>
                <a:tc>
                  <a:txBody>
                    <a:bodyPr/>
                    <a:lstStyle/>
                    <a:p>
                      <a:r>
                        <a:rPr lang="de-DE" dirty="0"/>
                        <a:t>0702-36995</a:t>
                      </a:r>
                    </a:p>
                  </a:txBody>
                  <a:tcPr/>
                </a:tc>
                <a:extLst>
                  <a:ext uri="{0D108BD9-81ED-4DB2-BD59-A6C34878D82A}">
                    <a16:rowId xmlns:a16="http://schemas.microsoft.com/office/drawing/2014/main" val="2111787189"/>
                  </a:ext>
                </a:extLst>
              </a:tr>
              <a:tr h="370840">
                <a:tc>
                  <a:txBody>
                    <a:bodyPr/>
                    <a:lstStyle/>
                    <a:p>
                      <a:r>
                        <a:rPr lang="de-DE" dirty="0"/>
                        <a:t>Resmed S9 </a:t>
                      </a:r>
                      <a:r>
                        <a:rPr lang="de-DE" dirty="0" err="1"/>
                        <a:t>MAXoxy</a:t>
                      </a:r>
                      <a:endParaRPr lang="de-DE" dirty="0"/>
                    </a:p>
                  </a:txBody>
                  <a:tcPr/>
                </a:tc>
                <a:tc>
                  <a:txBody>
                    <a:bodyPr/>
                    <a:lstStyle/>
                    <a:p>
                      <a:r>
                        <a:rPr lang="de-DE" dirty="0"/>
                        <a:t>heizschlauch </a:t>
                      </a:r>
                      <a:r>
                        <a:rPr lang="de-DE" dirty="0" err="1"/>
                        <a:t>pap</a:t>
                      </a:r>
                      <a:r>
                        <a:rPr lang="de-DE" dirty="0"/>
                        <a:t> </a:t>
                      </a:r>
                      <a:r>
                        <a:rPr lang="de-DE" dirty="0" err="1"/>
                        <a:t>oxy</a:t>
                      </a:r>
                      <a:endParaRPr lang="de-DE" dirty="0"/>
                    </a:p>
                  </a:txBody>
                  <a:tcPr/>
                </a:tc>
                <a:tc>
                  <a:txBody>
                    <a:bodyPr/>
                    <a:lstStyle/>
                    <a:p>
                      <a:r>
                        <a:rPr lang="de-DE" dirty="0" err="1"/>
                        <a:t>S9Serie</a:t>
                      </a:r>
                      <a:r>
                        <a:rPr lang="de-DE" dirty="0"/>
                        <a:t> Heizschlauch</a:t>
                      </a:r>
                      <a:r>
                        <a:rPr lang="de-DE" baseline="0" dirty="0"/>
                        <a:t> </a:t>
                      </a:r>
                      <a:r>
                        <a:rPr lang="de-DE" dirty="0"/>
                        <a:t>Oxy 19</a:t>
                      </a:r>
                    </a:p>
                  </a:txBody>
                  <a:tcPr/>
                </a:tc>
                <a:tc>
                  <a:txBody>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lang="de-DE" dirty="0"/>
                        <a:t>0702-36996</a:t>
                      </a:r>
                    </a:p>
                  </a:txBody>
                  <a:tcPr/>
                </a:tc>
                <a:tc>
                  <a:txBody>
                    <a:bodyPr/>
                    <a:lstStyle/>
                    <a:p>
                      <a:endParaRPr lang="de-DE" dirty="0"/>
                    </a:p>
                  </a:txBody>
                  <a:tcPr/>
                </a:tc>
                <a:extLst>
                  <a:ext uri="{0D108BD9-81ED-4DB2-BD59-A6C34878D82A}">
                    <a16:rowId xmlns:a16="http://schemas.microsoft.com/office/drawing/2014/main" val="3847930374"/>
                  </a:ext>
                </a:extLst>
              </a:tr>
              <a:tr h="370840">
                <a:tc>
                  <a:txBody>
                    <a:bodyPr/>
                    <a:lstStyle/>
                    <a:p>
                      <a:r>
                        <a:rPr lang="de-DE" dirty="0"/>
                        <a:t>Resmed Air-Serie</a:t>
                      </a:r>
                    </a:p>
                  </a:txBody>
                  <a:tcPr/>
                </a:tc>
                <a:tc>
                  <a:txBody>
                    <a:bodyPr/>
                    <a:lstStyle/>
                    <a:p>
                      <a:r>
                        <a:rPr lang="de-DE" dirty="0"/>
                        <a:t>heizschlauch </a:t>
                      </a:r>
                      <a:r>
                        <a:rPr lang="de-DE" dirty="0" err="1"/>
                        <a:t>pap</a:t>
                      </a:r>
                      <a:endParaRPr lang="de-DE" dirty="0"/>
                    </a:p>
                  </a:txBody>
                  <a:tcPr/>
                </a:tc>
                <a:tc>
                  <a:txBody>
                    <a:bodyPr/>
                    <a:lstStyle/>
                    <a:p>
                      <a:r>
                        <a:rPr lang="de-DE" dirty="0"/>
                        <a:t>Airsense Heizschlauch 15..</a:t>
                      </a:r>
                    </a:p>
                  </a:txBody>
                  <a:tcPr/>
                </a:tc>
                <a:tc>
                  <a:txBody>
                    <a:bodyPr/>
                    <a:lstStyle/>
                    <a:p>
                      <a:endParaRPr lang="de-DE" dirty="0"/>
                    </a:p>
                  </a:txBody>
                  <a:tcPr/>
                </a:tc>
                <a:tc>
                  <a:txBody>
                    <a:bodyPr/>
                    <a:lstStyle/>
                    <a:p>
                      <a:r>
                        <a:rPr lang="de-DE" dirty="0"/>
                        <a:t>37296</a:t>
                      </a:r>
                    </a:p>
                  </a:txBody>
                  <a:tcPr/>
                </a:tc>
                <a:extLst>
                  <a:ext uri="{0D108BD9-81ED-4DB2-BD59-A6C34878D82A}">
                    <a16:rowId xmlns:a16="http://schemas.microsoft.com/office/drawing/2014/main" val="1223268437"/>
                  </a:ext>
                </a:extLst>
              </a:tr>
              <a:tr h="370840">
                <a:tc>
                  <a:txBody>
                    <a:bodyPr/>
                    <a:lstStyle/>
                    <a:p>
                      <a:r>
                        <a:rPr lang="de-DE" dirty="0"/>
                        <a:t>Resmed Air </a:t>
                      </a:r>
                      <a:r>
                        <a:rPr lang="de-DE" dirty="0" err="1"/>
                        <a:t>MAXoxy</a:t>
                      </a:r>
                      <a:endParaRPr lang="de-DE" dirty="0"/>
                    </a:p>
                  </a:txBody>
                  <a:tcPr/>
                </a:tc>
                <a:tc>
                  <a:txBody>
                    <a:bodyPr/>
                    <a:lstStyle/>
                    <a:p>
                      <a:r>
                        <a:rPr lang="de-DE" dirty="0" err="1"/>
                        <a:t>zubehör</a:t>
                      </a:r>
                      <a:r>
                        <a:rPr lang="de-DE" dirty="0"/>
                        <a:t> </a:t>
                      </a:r>
                      <a:r>
                        <a:rPr lang="de-DE" dirty="0" err="1"/>
                        <a:t>resmed</a:t>
                      </a:r>
                      <a:endParaRPr lang="de-DE" dirty="0"/>
                    </a:p>
                  </a:txBody>
                  <a:tcPr/>
                </a:tc>
                <a:tc>
                  <a:txBody>
                    <a:bodyPr/>
                    <a:lstStyle/>
                    <a:p>
                      <a:r>
                        <a:rPr lang="de-DE" dirty="0"/>
                        <a:t>ClimateLineAir</a:t>
                      </a:r>
                      <a:r>
                        <a:rPr lang="de-DE" baseline="0" dirty="0"/>
                        <a:t> Oxy …..22</a:t>
                      </a:r>
                      <a:endParaRPr lang="de-DE" dirty="0"/>
                    </a:p>
                  </a:txBody>
                  <a:tcPr/>
                </a:tc>
                <a:tc>
                  <a:txBody>
                    <a:bodyPr/>
                    <a:lstStyle/>
                    <a:p>
                      <a:r>
                        <a:rPr lang="de-DE" dirty="0"/>
                        <a:t>37357</a:t>
                      </a:r>
                    </a:p>
                  </a:txBody>
                  <a:tcPr/>
                </a:tc>
                <a:tc>
                  <a:txBody>
                    <a:bodyPr/>
                    <a:lstStyle/>
                    <a:p>
                      <a:endParaRPr lang="de-DE" dirty="0"/>
                    </a:p>
                  </a:txBody>
                  <a:tcPr/>
                </a:tc>
                <a:extLst>
                  <a:ext uri="{0D108BD9-81ED-4DB2-BD59-A6C34878D82A}">
                    <a16:rowId xmlns:a16="http://schemas.microsoft.com/office/drawing/2014/main" val="1749785386"/>
                  </a:ext>
                </a:extLst>
              </a:tr>
            </a:tbl>
          </a:graphicData>
        </a:graphic>
      </p:graphicFrame>
      <p:sp>
        <p:nvSpPr>
          <p:cNvPr id="6" name="Inhaltsplatzhalter 5"/>
          <p:cNvSpPr>
            <a:spLocks noGrp="1"/>
          </p:cNvSpPr>
          <p:nvPr>
            <p:ph idx="1"/>
          </p:nvPr>
        </p:nvSpPr>
        <p:spPr/>
        <p:txBody>
          <a:bodyPr/>
          <a:lstStyle/>
          <a:p>
            <a:r>
              <a:rPr lang="de-DE" dirty="0"/>
              <a:t>Kondenswasser     Zubehör</a:t>
            </a:r>
          </a:p>
        </p:txBody>
      </p:sp>
      <p:pic>
        <p:nvPicPr>
          <p:cNvPr id="8" name="Grafik 7"/>
          <p:cNvPicPr>
            <a:picLocks noChangeAspect="1"/>
          </p:cNvPicPr>
          <p:nvPr/>
        </p:nvPicPr>
        <p:blipFill rotWithShape="1">
          <a:blip r:embed="rId2"/>
          <a:srcRect l="17489" t="12762" r="17402" b="12051"/>
          <a:stretch/>
        </p:blipFill>
        <p:spPr>
          <a:xfrm>
            <a:off x="11072813" y="1109532"/>
            <a:ext cx="1119187" cy="862077"/>
          </a:xfrm>
          <a:prstGeom prst="rect">
            <a:avLst/>
          </a:prstGeom>
        </p:spPr>
      </p:pic>
    </p:spTree>
    <p:extLst>
      <p:ext uri="{BB962C8B-B14F-4D97-AF65-F5344CB8AC3E}">
        <p14:creationId xmlns:p14="http://schemas.microsoft.com/office/powerpoint/2010/main" val="2027310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lgn="just">
              <a:buNone/>
            </a:pPr>
            <a:r>
              <a:rPr lang="de-DE" sz="2000" dirty="0">
                <a:solidFill>
                  <a:schemeClr val="bg1">
                    <a:lumMod val="75000"/>
                  </a:schemeClr>
                </a:solidFill>
              </a:rPr>
              <a:t>Hinweise, was wir dürfen was nicht</a:t>
            </a:r>
          </a:p>
          <a:p>
            <a:pPr marL="0" indent="0" algn="just">
              <a:buNone/>
            </a:pPr>
            <a:r>
              <a:rPr lang="de-DE" sz="2000" dirty="0">
                <a:solidFill>
                  <a:schemeClr val="bg1">
                    <a:lumMod val="75000"/>
                  </a:schemeClr>
                </a:solidFill>
              </a:rPr>
              <a:t>Verlegung der Nasenwege</a:t>
            </a:r>
          </a:p>
          <a:p>
            <a:pPr marL="0" indent="0" algn="just">
              <a:buNone/>
            </a:pPr>
            <a:r>
              <a:rPr lang="de-DE" sz="2000" dirty="0">
                <a:solidFill>
                  <a:schemeClr val="bg1">
                    <a:lumMod val="75000"/>
                  </a:schemeClr>
                </a:solidFill>
              </a:rPr>
              <a:t>Mundöffnung</a:t>
            </a:r>
          </a:p>
          <a:p>
            <a:pPr marL="0" indent="0" algn="just">
              <a:buNone/>
            </a:pPr>
            <a:r>
              <a:rPr lang="de-DE" sz="2000" dirty="0">
                <a:solidFill>
                  <a:schemeClr val="bg1">
                    <a:lumMod val="75000"/>
                  </a:schemeClr>
                </a:solidFill>
              </a:rPr>
              <a:t>Atemgasklimatisierung</a:t>
            </a:r>
          </a:p>
          <a:p>
            <a:pPr marL="0" indent="0" algn="just">
              <a:buNone/>
            </a:pPr>
            <a:r>
              <a:rPr lang="de-DE" sz="2000" dirty="0">
                <a:solidFill>
                  <a:schemeClr val="bg1">
                    <a:lumMod val="75000"/>
                  </a:schemeClr>
                </a:solidFill>
              </a:rPr>
              <a:t>Kondenswasser</a:t>
            </a:r>
          </a:p>
          <a:p>
            <a:pPr marL="0" indent="0" algn="just">
              <a:buNone/>
            </a:pPr>
            <a:r>
              <a:rPr lang="de-DE" sz="2000" dirty="0">
                <a:solidFill>
                  <a:schemeClr val="tx1">
                    <a:lumMod val="95000"/>
                    <a:lumOff val="5000"/>
                  </a:schemeClr>
                </a:solidFill>
              </a:rPr>
              <a:t>Erschwerte Exspiration</a:t>
            </a:r>
          </a:p>
          <a:p>
            <a:pPr marL="0" indent="0" algn="just">
              <a:buNone/>
            </a:pPr>
            <a:r>
              <a:rPr lang="de-DE" sz="2000" dirty="0"/>
              <a:t>Reizung durch </a:t>
            </a:r>
            <a:r>
              <a:rPr lang="de-DE" sz="2000" dirty="0" err="1"/>
              <a:t>Leckströme</a:t>
            </a:r>
            <a:endParaRPr lang="de-DE" sz="2000" dirty="0"/>
          </a:p>
          <a:p>
            <a:pPr marL="0" indent="0" algn="just">
              <a:buNone/>
            </a:pPr>
            <a:r>
              <a:rPr lang="de-DE" sz="2000" dirty="0"/>
              <a:t>Sauerstoffkombination</a:t>
            </a:r>
          </a:p>
          <a:p>
            <a:pPr marL="0" indent="0" algn="just">
              <a:buNone/>
            </a:pPr>
            <a:r>
              <a:rPr lang="de-DE" sz="2000" dirty="0"/>
              <a:t>Mobilität</a:t>
            </a:r>
          </a:p>
          <a:p>
            <a:pPr marL="0" indent="0" algn="just">
              <a:buNone/>
            </a:pPr>
            <a:r>
              <a:rPr lang="de-DE" sz="2000" dirty="0"/>
              <a:t>OTC</a:t>
            </a:r>
          </a:p>
          <a:p>
            <a:pPr marL="0" indent="0" algn="just">
              <a:buNone/>
            </a:pPr>
            <a:r>
              <a:rPr lang="de-DE" sz="2000" dirty="0"/>
              <a:t>Onlineshop</a:t>
            </a:r>
          </a:p>
        </p:txBody>
      </p:sp>
      <p:sp>
        <p:nvSpPr>
          <p:cNvPr id="3" name="Inhaltsplatzhalter 2"/>
          <p:cNvSpPr>
            <a:spLocks noGrp="1"/>
          </p:cNvSpPr>
          <p:nvPr>
            <p:ph idx="1"/>
          </p:nvPr>
        </p:nvSpPr>
        <p:spPr>
          <a:xfrm>
            <a:off x="1" y="788822"/>
            <a:ext cx="5315462" cy="442464"/>
          </a:xfrm>
        </p:spPr>
        <p:txBody>
          <a:bodyPr>
            <a:noAutofit/>
          </a:bodyPr>
          <a:lstStyle/>
          <a:p>
            <a:pPr algn="just"/>
            <a:r>
              <a:rPr lang="de-DE" sz="1600" dirty="0"/>
              <a:t>Gliederung</a:t>
            </a:r>
          </a:p>
        </p:txBody>
      </p:sp>
      <p:pic>
        <p:nvPicPr>
          <p:cNvPr id="7" name="Picture 12" descr="image_preview"/>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8340436" y="2560335"/>
            <a:ext cx="1453728" cy="1334099"/>
          </a:xfrm>
          <a:prstGeom prst="rect">
            <a:avLst/>
          </a:prstGeom>
          <a:noFill/>
          <a:ln>
            <a:noFill/>
          </a:ln>
          <a:effectLst/>
          <a:scene3d>
            <a:camera prst="orthographicFront"/>
            <a:lightRig rig="twoPt" dir="t"/>
          </a:scene3d>
          <a:sp3d prstMaterial="metal"/>
        </p:spPr>
      </p:pic>
    </p:spTree>
    <p:extLst>
      <p:ext uri="{BB962C8B-B14F-4D97-AF65-F5344CB8AC3E}">
        <p14:creationId xmlns:p14="http://schemas.microsoft.com/office/powerpoint/2010/main" val="285741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3"/>
          </p:nvPr>
        </p:nvSpPr>
        <p:spPr>
          <a:xfrm>
            <a:off x="149290" y="1596067"/>
            <a:ext cx="11291731" cy="4596735"/>
          </a:xfrm>
        </p:spPr>
        <p:txBody>
          <a:bodyPr/>
          <a:lstStyle/>
          <a:p>
            <a:pPr marL="0" indent="0" algn="just">
              <a:buNone/>
            </a:pPr>
            <a:r>
              <a:rPr lang="de-DE" sz="1800" dirty="0"/>
              <a:t>Bei dem subjektiven Empfinden, dass die Exspiration erschwert ist, stellt sich die Frage nach der Ursache. </a:t>
            </a:r>
          </a:p>
          <a:p>
            <a:pPr marL="0" indent="0" algn="just">
              <a:buNone/>
            </a:pPr>
            <a:endParaRPr lang="de-DE" sz="1800" dirty="0"/>
          </a:p>
          <a:p>
            <a:pPr marL="514350" indent="-514350" algn="just">
              <a:buFont typeface="Wingdings" panose="05000000000000000000" pitchFamily="2" charset="2"/>
              <a:buAutoNum type="arabicPeriod"/>
            </a:pPr>
            <a:r>
              <a:rPr lang="de-DE" sz="1800" dirty="0"/>
              <a:t>Kann es sein, dass die Schleimhäute angeschwollen sind. </a:t>
            </a:r>
          </a:p>
          <a:p>
            <a:pPr marL="514350" indent="-514350" algn="just">
              <a:buAutoNum type="arabicPeriod"/>
            </a:pPr>
            <a:r>
              <a:rPr lang="de-DE" sz="1800" dirty="0"/>
              <a:t>Der Patient atmet ja gegen einen anstehenden Druck CPAP, oder EPAP aus. </a:t>
            </a:r>
          </a:p>
          <a:p>
            <a:pPr marL="0" indent="0" algn="just">
              <a:buNone/>
            </a:pPr>
            <a:r>
              <a:rPr lang="de-DE" sz="1800" dirty="0"/>
              <a:t> </a:t>
            </a:r>
          </a:p>
          <a:p>
            <a:pPr marL="0" indent="0" algn="just">
              <a:buNone/>
            </a:pPr>
            <a:r>
              <a:rPr lang="de-DE" sz="1800" dirty="0"/>
              <a:t>Daher gibt es unterschiedliche Lösungsansätze. </a:t>
            </a:r>
          </a:p>
          <a:p>
            <a:pPr marL="0" indent="0" algn="just">
              <a:buNone/>
            </a:pPr>
            <a:r>
              <a:rPr lang="de-DE" sz="1800" dirty="0"/>
              <a:t>Zu 1. siehe vorangegangene Seiten… Befeuchter….  Nasenmundmaske..</a:t>
            </a:r>
          </a:p>
        </p:txBody>
      </p:sp>
      <p:sp>
        <p:nvSpPr>
          <p:cNvPr id="6" name="Inhaltsplatzhalter 5"/>
          <p:cNvSpPr>
            <a:spLocks noGrp="1"/>
          </p:cNvSpPr>
          <p:nvPr>
            <p:ph idx="1"/>
          </p:nvPr>
        </p:nvSpPr>
        <p:spPr/>
        <p:txBody>
          <a:bodyPr/>
          <a:lstStyle/>
          <a:p>
            <a:r>
              <a:rPr lang="de-DE" dirty="0"/>
              <a:t>Erschwerte Exspiration </a:t>
            </a:r>
          </a:p>
        </p:txBody>
      </p:sp>
    </p:spTree>
    <p:extLst>
      <p:ext uri="{BB962C8B-B14F-4D97-AF65-F5344CB8AC3E}">
        <p14:creationId xmlns:p14="http://schemas.microsoft.com/office/powerpoint/2010/main" val="985958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3"/>
          </p:nvPr>
        </p:nvSpPr>
        <p:spPr>
          <a:xfrm>
            <a:off x="149290" y="1596067"/>
            <a:ext cx="11476653" cy="4596735"/>
          </a:xfrm>
        </p:spPr>
        <p:txBody>
          <a:bodyPr/>
          <a:lstStyle/>
          <a:p>
            <a:pPr marL="0" indent="0" algn="just">
              <a:buNone/>
            </a:pPr>
            <a:r>
              <a:rPr lang="de-DE" sz="1800" dirty="0"/>
              <a:t>Zu 2. </a:t>
            </a:r>
            <a:r>
              <a:rPr lang="de-DE" sz="1400" dirty="0"/>
              <a:t>(Atmet der Patient ja gegen einen anstehenden Druck CPAP, oder EPAP aus. )</a:t>
            </a:r>
            <a:endParaRPr lang="de-DE" sz="1800" dirty="0"/>
          </a:p>
          <a:p>
            <a:pPr marL="0" indent="0" algn="just">
              <a:buNone/>
            </a:pPr>
            <a:r>
              <a:rPr lang="de-DE" sz="1800" dirty="0"/>
              <a:t>Mögliche Abhilfe : APAP, Flex, BiLEVEL, Maske:</a:t>
            </a:r>
          </a:p>
          <a:p>
            <a:pPr marL="0" indent="0" algn="just">
              <a:buNone/>
            </a:pPr>
            <a:endParaRPr lang="de-DE" dirty="0"/>
          </a:p>
          <a:p>
            <a:pPr marL="0" indent="0" algn="just">
              <a:buNone/>
            </a:pPr>
            <a:r>
              <a:rPr lang="de-DE" dirty="0"/>
              <a:t>- </a:t>
            </a:r>
            <a:r>
              <a:rPr lang="de-DE" sz="1800" dirty="0"/>
              <a:t>Ein APAP liefert immer nur den aktuell erforderlichen Druck</a:t>
            </a:r>
          </a:p>
          <a:p>
            <a:pPr marL="0" indent="0" algn="just">
              <a:buNone/>
            </a:pPr>
            <a:r>
              <a:rPr lang="de-DE" sz="1800" dirty="0"/>
              <a:t>- Eine Ausatemerleichterung (</a:t>
            </a:r>
            <a:r>
              <a:rPr lang="de-DE" sz="1800" dirty="0" err="1"/>
              <a:t>softPAP,biSOFT,Trilevel,CFLEX</a:t>
            </a:r>
            <a:r>
              <a:rPr lang="de-DE" sz="1800" dirty="0"/>
              <a:t>, CFLEX+, 	AFLEX, BiFLEX, EPR, …..) reduziert den Druck zu Beginn der Exspiration.</a:t>
            </a:r>
          </a:p>
          <a:p>
            <a:pPr algn="just">
              <a:buFontTx/>
              <a:buChar char="-"/>
            </a:pPr>
            <a:r>
              <a:rPr lang="de-DE" sz="1800" dirty="0"/>
              <a:t>BiLEVEL Gerät, liefert zur Exspiration einen niedrigeren Druck</a:t>
            </a:r>
          </a:p>
          <a:p>
            <a:pPr algn="just">
              <a:buFontTx/>
              <a:buChar char="-"/>
            </a:pPr>
            <a:r>
              <a:rPr lang="de-DE" sz="1800" dirty="0"/>
              <a:t>Möglicherweise andere Maske (keine Pillow, dafür </a:t>
            </a:r>
            <a:r>
              <a:rPr lang="de-DE" sz="1800" dirty="0" err="1"/>
              <a:t>z.B.CARA</a:t>
            </a:r>
            <a:r>
              <a:rPr lang="de-DE" sz="1800" dirty="0"/>
              <a:t>) liefert ein besseres Gefühl der Druckverteilung.</a:t>
            </a:r>
          </a:p>
        </p:txBody>
      </p:sp>
      <p:sp>
        <p:nvSpPr>
          <p:cNvPr id="6" name="Inhaltsplatzhalter 5"/>
          <p:cNvSpPr>
            <a:spLocks noGrp="1"/>
          </p:cNvSpPr>
          <p:nvPr>
            <p:ph idx="1"/>
          </p:nvPr>
        </p:nvSpPr>
        <p:spPr/>
        <p:txBody>
          <a:bodyPr/>
          <a:lstStyle/>
          <a:p>
            <a:r>
              <a:rPr lang="de-DE" dirty="0"/>
              <a:t>Erschwerte Exspiration </a:t>
            </a:r>
          </a:p>
        </p:txBody>
      </p:sp>
    </p:spTree>
    <p:extLst>
      <p:ext uri="{BB962C8B-B14F-4D97-AF65-F5344CB8AC3E}">
        <p14:creationId xmlns:p14="http://schemas.microsoft.com/office/powerpoint/2010/main" val="3798063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lgn="just">
              <a:buNone/>
            </a:pPr>
            <a:r>
              <a:rPr lang="de-DE" sz="2000" dirty="0">
                <a:solidFill>
                  <a:schemeClr val="bg1">
                    <a:lumMod val="85000"/>
                  </a:schemeClr>
                </a:solidFill>
              </a:rPr>
              <a:t>Hinweise, was wir dürfen was nicht</a:t>
            </a:r>
          </a:p>
          <a:p>
            <a:pPr marL="0" indent="0" algn="just">
              <a:buNone/>
            </a:pPr>
            <a:r>
              <a:rPr lang="de-DE" sz="2000" dirty="0">
                <a:solidFill>
                  <a:schemeClr val="bg1">
                    <a:lumMod val="85000"/>
                  </a:schemeClr>
                </a:solidFill>
              </a:rPr>
              <a:t>Verlegung der Nasenwege</a:t>
            </a:r>
          </a:p>
          <a:p>
            <a:pPr marL="0" indent="0" algn="just">
              <a:buNone/>
            </a:pPr>
            <a:r>
              <a:rPr lang="de-DE" sz="2000" dirty="0">
                <a:solidFill>
                  <a:schemeClr val="bg1">
                    <a:lumMod val="85000"/>
                  </a:schemeClr>
                </a:solidFill>
              </a:rPr>
              <a:t>Mundöffnung</a:t>
            </a:r>
          </a:p>
          <a:p>
            <a:pPr marL="0" indent="0" algn="just">
              <a:buNone/>
            </a:pPr>
            <a:r>
              <a:rPr lang="de-DE" sz="2000" dirty="0">
                <a:solidFill>
                  <a:schemeClr val="bg1">
                    <a:lumMod val="85000"/>
                  </a:schemeClr>
                </a:solidFill>
              </a:rPr>
              <a:t>Atemgasklimatisierung</a:t>
            </a:r>
          </a:p>
          <a:p>
            <a:pPr marL="0" indent="0" algn="just">
              <a:buNone/>
            </a:pPr>
            <a:r>
              <a:rPr lang="de-DE" sz="2000" dirty="0">
                <a:solidFill>
                  <a:schemeClr val="bg1">
                    <a:lumMod val="85000"/>
                  </a:schemeClr>
                </a:solidFill>
              </a:rPr>
              <a:t>Kondenswasser</a:t>
            </a:r>
          </a:p>
          <a:p>
            <a:pPr marL="0" indent="0" algn="just">
              <a:buNone/>
            </a:pPr>
            <a:r>
              <a:rPr lang="de-DE" sz="2000" dirty="0">
                <a:solidFill>
                  <a:schemeClr val="bg1">
                    <a:lumMod val="85000"/>
                  </a:schemeClr>
                </a:solidFill>
              </a:rPr>
              <a:t>Erschwerte Exspiration</a:t>
            </a:r>
          </a:p>
          <a:p>
            <a:pPr marL="0" indent="0" algn="just">
              <a:buNone/>
            </a:pPr>
            <a:r>
              <a:rPr lang="de-DE" sz="2000" dirty="0">
                <a:solidFill>
                  <a:schemeClr val="tx1">
                    <a:lumMod val="75000"/>
                    <a:lumOff val="25000"/>
                  </a:schemeClr>
                </a:solidFill>
              </a:rPr>
              <a:t>Reizung durch </a:t>
            </a:r>
            <a:r>
              <a:rPr lang="de-DE" sz="2000" dirty="0" err="1">
                <a:solidFill>
                  <a:schemeClr val="tx1">
                    <a:lumMod val="75000"/>
                    <a:lumOff val="25000"/>
                  </a:schemeClr>
                </a:solidFill>
              </a:rPr>
              <a:t>Leckströme</a:t>
            </a:r>
            <a:endParaRPr lang="de-DE" sz="2000" dirty="0">
              <a:solidFill>
                <a:schemeClr val="tx1">
                  <a:lumMod val="75000"/>
                  <a:lumOff val="25000"/>
                </a:schemeClr>
              </a:solidFill>
            </a:endParaRPr>
          </a:p>
          <a:p>
            <a:pPr marL="0" indent="0" algn="just">
              <a:buNone/>
            </a:pPr>
            <a:r>
              <a:rPr lang="de-DE" sz="2000" dirty="0">
                <a:solidFill>
                  <a:schemeClr val="tx1">
                    <a:lumMod val="75000"/>
                    <a:lumOff val="25000"/>
                  </a:schemeClr>
                </a:solidFill>
              </a:rPr>
              <a:t>Sauerstoffkombination</a:t>
            </a:r>
          </a:p>
          <a:p>
            <a:pPr marL="0" indent="0" algn="just">
              <a:buNone/>
            </a:pPr>
            <a:r>
              <a:rPr lang="de-DE" sz="2000" dirty="0">
                <a:solidFill>
                  <a:schemeClr val="tx1">
                    <a:lumMod val="75000"/>
                    <a:lumOff val="25000"/>
                  </a:schemeClr>
                </a:solidFill>
              </a:rPr>
              <a:t>Mobilität</a:t>
            </a:r>
          </a:p>
          <a:p>
            <a:pPr marL="0" indent="0" algn="just">
              <a:buNone/>
            </a:pPr>
            <a:r>
              <a:rPr lang="de-DE" sz="2000" dirty="0">
                <a:solidFill>
                  <a:schemeClr val="tx1">
                    <a:lumMod val="75000"/>
                    <a:lumOff val="25000"/>
                  </a:schemeClr>
                </a:solidFill>
              </a:rPr>
              <a:t>OTC</a:t>
            </a:r>
          </a:p>
          <a:p>
            <a:pPr marL="0" indent="0" algn="just">
              <a:buNone/>
            </a:pPr>
            <a:r>
              <a:rPr lang="de-DE" sz="2000" dirty="0">
                <a:solidFill>
                  <a:schemeClr val="tx1">
                    <a:lumMod val="75000"/>
                    <a:lumOff val="25000"/>
                  </a:schemeClr>
                </a:solidFill>
              </a:rPr>
              <a:t>Onlineshop</a:t>
            </a:r>
          </a:p>
        </p:txBody>
      </p:sp>
      <p:sp>
        <p:nvSpPr>
          <p:cNvPr id="3" name="Inhaltsplatzhalter 2"/>
          <p:cNvSpPr>
            <a:spLocks noGrp="1"/>
          </p:cNvSpPr>
          <p:nvPr>
            <p:ph idx="1"/>
          </p:nvPr>
        </p:nvSpPr>
        <p:spPr>
          <a:xfrm>
            <a:off x="1" y="788822"/>
            <a:ext cx="5315462" cy="442464"/>
          </a:xfrm>
        </p:spPr>
        <p:txBody>
          <a:bodyPr>
            <a:noAutofit/>
          </a:bodyPr>
          <a:lstStyle/>
          <a:p>
            <a:pPr algn="just"/>
            <a:r>
              <a:rPr lang="de-DE" sz="1600" dirty="0"/>
              <a:t>Gliederung</a:t>
            </a:r>
          </a:p>
        </p:txBody>
      </p:sp>
      <p:pic>
        <p:nvPicPr>
          <p:cNvPr id="7" name="Picture 12" descr="image_preview"/>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8340436" y="2560335"/>
            <a:ext cx="1453728" cy="1334099"/>
          </a:xfrm>
          <a:prstGeom prst="rect">
            <a:avLst/>
          </a:prstGeom>
          <a:noFill/>
          <a:ln>
            <a:noFill/>
          </a:ln>
          <a:effectLst/>
          <a:scene3d>
            <a:camera prst="orthographicFront"/>
            <a:lightRig rig="twoPt" dir="t"/>
          </a:scene3d>
          <a:sp3d prstMaterial="metal"/>
        </p:spPr>
      </p:pic>
    </p:spTree>
    <p:extLst>
      <p:ext uri="{BB962C8B-B14F-4D97-AF65-F5344CB8AC3E}">
        <p14:creationId xmlns:p14="http://schemas.microsoft.com/office/powerpoint/2010/main" val="847082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buNone/>
            </a:pPr>
            <a:endParaRPr lang="de-DE" sz="1800" dirty="0"/>
          </a:p>
          <a:p>
            <a:pPr marL="0" indent="0">
              <a:buNone/>
            </a:pPr>
            <a:r>
              <a:rPr lang="de-DE" sz="1800" dirty="0"/>
              <a:t>Da es sich ja um ein </a:t>
            </a:r>
            <a:r>
              <a:rPr lang="de-DE" sz="1800" dirty="0" err="1"/>
              <a:t>Leckageeinschlauchsystem</a:t>
            </a:r>
            <a:r>
              <a:rPr lang="de-DE" sz="1800" dirty="0"/>
              <a:t> handelt, gibt es stets eine Leckage, zum Ausspülen der Exspirationsluft. Diese </a:t>
            </a:r>
            <a:r>
              <a:rPr lang="de-DE" sz="1800" dirty="0" err="1"/>
              <a:t>Leckageöffnung</a:t>
            </a:r>
            <a:r>
              <a:rPr lang="de-DE" sz="1800" dirty="0"/>
              <a:t> ist jeweils an der Maske eingearbeitet.</a:t>
            </a:r>
          </a:p>
          <a:p>
            <a:pPr marL="0" indent="0">
              <a:buNone/>
            </a:pPr>
            <a:endParaRPr lang="de-DE" sz="1800" dirty="0"/>
          </a:p>
          <a:p>
            <a:pPr marL="0" indent="0">
              <a:buNone/>
            </a:pPr>
            <a:r>
              <a:rPr lang="de-DE" sz="1800" dirty="0"/>
              <a:t>Zusätzliche sogenannte parasitäre Leckagen entstehen durch schlecht angepaßte Masken. Dies gilt es zu verhindern.</a:t>
            </a:r>
          </a:p>
          <a:p>
            <a:pPr marL="0" indent="0">
              <a:buNone/>
            </a:pPr>
            <a:endParaRPr lang="de-DE" sz="1800" dirty="0"/>
          </a:p>
          <a:p>
            <a:pPr marL="0" indent="0">
              <a:buNone/>
            </a:pPr>
            <a:r>
              <a:rPr lang="de-DE" sz="1800" dirty="0"/>
              <a:t>Daher kommt der qualifizierten Maskenanpassung ein hoher Stellenwert zu gute.</a:t>
            </a:r>
          </a:p>
          <a:p>
            <a:pPr marL="0" indent="0">
              <a:buNone/>
            </a:pPr>
            <a:r>
              <a:rPr lang="de-DE" sz="1800" dirty="0"/>
              <a:t>Eine gut passende Maske ist essentiell für die Akzeptanz der Therapie.</a:t>
            </a:r>
          </a:p>
          <a:p>
            <a:pPr marL="0" indent="0">
              <a:buNone/>
            </a:pPr>
            <a:r>
              <a:rPr lang="de-DE" sz="1800" dirty="0"/>
              <a:t>Individualmasken sollten heute, in der Schlaftherapie kein Thema mehr sein.</a:t>
            </a:r>
          </a:p>
        </p:txBody>
      </p:sp>
      <p:sp>
        <p:nvSpPr>
          <p:cNvPr id="3" name="Inhaltsplatzhalter 2"/>
          <p:cNvSpPr>
            <a:spLocks noGrp="1"/>
          </p:cNvSpPr>
          <p:nvPr>
            <p:ph idx="1"/>
          </p:nvPr>
        </p:nvSpPr>
        <p:spPr/>
        <p:txBody>
          <a:bodyPr>
            <a:normAutofit fontScale="85000" lnSpcReduction="10000"/>
          </a:bodyPr>
          <a:lstStyle/>
          <a:p>
            <a:r>
              <a:rPr lang="de-DE" dirty="0"/>
              <a:t>Reizung durch </a:t>
            </a:r>
            <a:r>
              <a:rPr lang="de-DE" dirty="0" err="1"/>
              <a:t>Leckageströme</a:t>
            </a:r>
            <a:r>
              <a:rPr lang="de-DE" dirty="0"/>
              <a:t>	</a:t>
            </a:r>
          </a:p>
        </p:txBody>
      </p:sp>
    </p:spTree>
    <p:extLst>
      <p:ext uri="{BB962C8B-B14F-4D97-AF65-F5344CB8AC3E}">
        <p14:creationId xmlns:p14="http://schemas.microsoft.com/office/powerpoint/2010/main" val="1716704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lgn="just">
              <a:buNone/>
            </a:pPr>
            <a:r>
              <a:rPr lang="de-DE" sz="2000" dirty="0"/>
              <a:t>Hinweise, was wir dürfen was nicht</a:t>
            </a:r>
          </a:p>
          <a:p>
            <a:pPr marL="0" indent="0" algn="just">
              <a:buNone/>
            </a:pPr>
            <a:r>
              <a:rPr lang="de-DE" sz="2000" dirty="0"/>
              <a:t>Verlegung der Nasenwege</a:t>
            </a:r>
          </a:p>
          <a:p>
            <a:pPr marL="0" indent="0" algn="just">
              <a:buNone/>
            </a:pPr>
            <a:r>
              <a:rPr lang="de-DE" sz="2000" dirty="0"/>
              <a:t>Mundöffnung</a:t>
            </a:r>
          </a:p>
          <a:p>
            <a:pPr marL="0" indent="0" algn="just">
              <a:buNone/>
            </a:pPr>
            <a:r>
              <a:rPr lang="de-DE" sz="2000" dirty="0"/>
              <a:t>Atemgasklimatisierung</a:t>
            </a:r>
          </a:p>
          <a:p>
            <a:pPr marL="0" indent="0" algn="just">
              <a:buNone/>
            </a:pPr>
            <a:r>
              <a:rPr lang="de-DE" sz="2000" dirty="0"/>
              <a:t>Kondenswasser</a:t>
            </a:r>
          </a:p>
          <a:p>
            <a:pPr marL="0" indent="0" algn="just">
              <a:buNone/>
            </a:pPr>
            <a:r>
              <a:rPr lang="de-DE" sz="2000" dirty="0"/>
              <a:t>Erschwerte Exspiration</a:t>
            </a:r>
          </a:p>
          <a:p>
            <a:pPr marL="0" indent="0" algn="just">
              <a:buNone/>
            </a:pPr>
            <a:r>
              <a:rPr lang="de-DE" sz="2000" dirty="0"/>
              <a:t>Reizung durch </a:t>
            </a:r>
            <a:r>
              <a:rPr lang="de-DE" sz="2000" dirty="0" err="1"/>
              <a:t>Leckströme</a:t>
            </a:r>
            <a:endParaRPr lang="de-DE" sz="2000" dirty="0"/>
          </a:p>
          <a:p>
            <a:pPr marL="0" indent="0" algn="just">
              <a:buNone/>
            </a:pPr>
            <a:r>
              <a:rPr lang="de-DE" sz="2000" dirty="0"/>
              <a:t>Sauerstoffkombination</a:t>
            </a:r>
          </a:p>
          <a:p>
            <a:pPr marL="0" indent="0" algn="just">
              <a:buNone/>
            </a:pPr>
            <a:r>
              <a:rPr lang="de-DE" sz="2000" dirty="0"/>
              <a:t>Mobilität</a:t>
            </a:r>
          </a:p>
          <a:p>
            <a:pPr marL="0" indent="0" algn="just">
              <a:buNone/>
            </a:pPr>
            <a:r>
              <a:rPr lang="de-DE" sz="2000" dirty="0"/>
              <a:t>OTC</a:t>
            </a:r>
          </a:p>
          <a:p>
            <a:pPr marL="0" indent="0" algn="just">
              <a:buNone/>
            </a:pPr>
            <a:r>
              <a:rPr lang="de-DE" sz="2000" dirty="0"/>
              <a:t>Onlineshop</a:t>
            </a:r>
          </a:p>
        </p:txBody>
      </p:sp>
      <p:sp>
        <p:nvSpPr>
          <p:cNvPr id="3" name="Inhaltsplatzhalter 2"/>
          <p:cNvSpPr>
            <a:spLocks noGrp="1"/>
          </p:cNvSpPr>
          <p:nvPr>
            <p:ph idx="1"/>
          </p:nvPr>
        </p:nvSpPr>
        <p:spPr>
          <a:xfrm>
            <a:off x="1" y="788822"/>
            <a:ext cx="5315462" cy="442464"/>
          </a:xfrm>
        </p:spPr>
        <p:txBody>
          <a:bodyPr>
            <a:noAutofit/>
          </a:bodyPr>
          <a:lstStyle/>
          <a:p>
            <a:pPr algn="just"/>
            <a:r>
              <a:rPr lang="de-DE" sz="1600" dirty="0"/>
              <a:t>Gliederung</a:t>
            </a:r>
          </a:p>
        </p:txBody>
      </p:sp>
      <p:pic>
        <p:nvPicPr>
          <p:cNvPr id="7" name="Picture 12" descr="image_preview"/>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8340436" y="2560335"/>
            <a:ext cx="1453728" cy="1334099"/>
          </a:xfrm>
          <a:prstGeom prst="rect">
            <a:avLst/>
          </a:prstGeom>
          <a:noFill/>
          <a:ln>
            <a:noFill/>
          </a:ln>
          <a:effectLst/>
          <a:scene3d>
            <a:camera prst="orthographicFront"/>
            <a:lightRig rig="twoPt" dir="t"/>
          </a:scene3d>
          <a:sp3d prstMaterial="metal"/>
        </p:spPr>
      </p:pic>
    </p:spTree>
    <p:extLst>
      <p:ext uri="{BB962C8B-B14F-4D97-AF65-F5344CB8AC3E}">
        <p14:creationId xmlns:p14="http://schemas.microsoft.com/office/powerpoint/2010/main" val="3774258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lgn="just">
              <a:buNone/>
            </a:pPr>
            <a:r>
              <a:rPr lang="de-DE" sz="2000" dirty="0">
                <a:solidFill>
                  <a:schemeClr val="bg1">
                    <a:lumMod val="85000"/>
                  </a:schemeClr>
                </a:solidFill>
              </a:rPr>
              <a:t>Hinweise, was wir dürfen was nicht</a:t>
            </a:r>
          </a:p>
          <a:p>
            <a:pPr marL="0" indent="0" algn="just">
              <a:buNone/>
            </a:pPr>
            <a:r>
              <a:rPr lang="de-DE" sz="2000" dirty="0">
                <a:solidFill>
                  <a:schemeClr val="bg1">
                    <a:lumMod val="85000"/>
                  </a:schemeClr>
                </a:solidFill>
              </a:rPr>
              <a:t>Verlegung der Nasenwege</a:t>
            </a:r>
          </a:p>
          <a:p>
            <a:pPr marL="0" indent="0" algn="just">
              <a:buNone/>
            </a:pPr>
            <a:r>
              <a:rPr lang="de-DE" sz="2000" dirty="0">
                <a:solidFill>
                  <a:schemeClr val="bg1">
                    <a:lumMod val="85000"/>
                  </a:schemeClr>
                </a:solidFill>
              </a:rPr>
              <a:t>Mundöffnung</a:t>
            </a:r>
          </a:p>
          <a:p>
            <a:pPr marL="0" indent="0" algn="just">
              <a:buNone/>
            </a:pPr>
            <a:r>
              <a:rPr lang="de-DE" sz="2000" dirty="0">
                <a:solidFill>
                  <a:schemeClr val="bg1">
                    <a:lumMod val="85000"/>
                  </a:schemeClr>
                </a:solidFill>
              </a:rPr>
              <a:t>Atemgasklimatisierung</a:t>
            </a:r>
          </a:p>
          <a:p>
            <a:pPr marL="0" indent="0" algn="just">
              <a:buNone/>
            </a:pPr>
            <a:r>
              <a:rPr lang="de-DE" sz="2000" dirty="0">
                <a:solidFill>
                  <a:schemeClr val="bg1">
                    <a:lumMod val="85000"/>
                  </a:schemeClr>
                </a:solidFill>
              </a:rPr>
              <a:t>Kondenswasser</a:t>
            </a:r>
          </a:p>
          <a:p>
            <a:pPr marL="0" indent="0" algn="just">
              <a:buNone/>
            </a:pPr>
            <a:r>
              <a:rPr lang="de-DE" sz="2000" dirty="0">
                <a:solidFill>
                  <a:schemeClr val="bg1">
                    <a:lumMod val="85000"/>
                  </a:schemeClr>
                </a:solidFill>
              </a:rPr>
              <a:t>Erschwerte Exspiration</a:t>
            </a:r>
          </a:p>
          <a:p>
            <a:pPr marL="0" indent="0" algn="just">
              <a:buNone/>
            </a:pPr>
            <a:r>
              <a:rPr lang="de-DE" sz="2000" dirty="0">
                <a:solidFill>
                  <a:schemeClr val="bg1">
                    <a:lumMod val="85000"/>
                  </a:schemeClr>
                </a:solidFill>
              </a:rPr>
              <a:t>Reizung durch </a:t>
            </a:r>
            <a:r>
              <a:rPr lang="de-DE" sz="2000" dirty="0" err="1">
                <a:solidFill>
                  <a:schemeClr val="bg1">
                    <a:lumMod val="85000"/>
                  </a:schemeClr>
                </a:solidFill>
              </a:rPr>
              <a:t>Leckströme</a:t>
            </a:r>
            <a:endParaRPr lang="de-DE" sz="2000" dirty="0">
              <a:solidFill>
                <a:schemeClr val="bg1">
                  <a:lumMod val="85000"/>
                </a:schemeClr>
              </a:solidFill>
            </a:endParaRPr>
          </a:p>
          <a:p>
            <a:pPr marL="0" indent="0" algn="just">
              <a:buNone/>
            </a:pPr>
            <a:r>
              <a:rPr lang="de-DE" sz="2000" dirty="0">
                <a:solidFill>
                  <a:schemeClr val="tx1">
                    <a:lumMod val="75000"/>
                    <a:lumOff val="25000"/>
                  </a:schemeClr>
                </a:solidFill>
              </a:rPr>
              <a:t>Sauerstoffkombination</a:t>
            </a:r>
          </a:p>
          <a:p>
            <a:pPr marL="0" indent="0" algn="just">
              <a:buNone/>
            </a:pPr>
            <a:r>
              <a:rPr lang="de-DE" sz="2000" dirty="0">
                <a:solidFill>
                  <a:schemeClr val="tx1">
                    <a:lumMod val="75000"/>
                    <a:lumOff val="25000"/>
                  </a:schemeClr>
                </a:solidFill>
              </a:rPr>
              <a:t>Mobilität</a:t>
            </a:r>
          </a:p>
          <a:p>
            <a:pPr marL="0" indent="0" algn="just">
              <a:buNone/>
            </a:pPr>
            <a:r>
              <a:rPr lang="de-DE" sz="2000" dirty="0">
                <a:solidFill>
                  <a:schemeClr val="tx1">
                    <a:lumMod val="75000"/>
                    <a:lumOff val="25000"/>
                  </a:schemeClr>
                </a:solidFill>
              </a:rPr>
              <a:t>OTC</a:t>
            </a:r>
          </a:p>
          <a:p>
            <a:pPr marL="0" indent="0" algn="just">
              <a:buNone/>
            </a:pPr>
            <a:r>
              <a:rPr lang="de-DE" sz="2000" dirty="0">
                <a:solidFill>
                  <a:schemeClr val="tx1">
                    <a:lumMod val="75000"/>
                    <a:lumOff val="25000"/>
                  </a:schemeClr>
                </a:solidFill>
              </a:rPr>
              <a:t>Onlineshop</a:t>
            </a:r>
          </a:p>
        </p:txBody>
      </p:sp>
      <p:sp>
        <p:nvSpPr>
          <p:cNvPr id="3" name="Inhaltsplatzhalter 2"/>
          <p:cNvSpPr>
            <a:spLocks noGrp="1"/>
          </p:cNvSpPr>
          <p:nvPr>
            <p:ph idx="1"/>
          </p:nvPr>
        </p:nvSpPr>
        <p:spPr>
          <a:xfrm>
            <a:off x="1" y="788822"/>
            <a:ext cx="5315462" cy="442464"/>
          </a:xfrm>
        </p:spPr>
        <p:txBody>
          <a:bodyPr>
            <a:noAutofit/>
          </a:bodyPr>
          <a:lstStyle/>
          <a:p>
            <a:pPr algn="just"/>
            <a:r>
              <a:rPr lang="de-DE" sz="1600" dirty="0"/>
              <a:t>Gliederung</a:t>
            </a:r>
          </a:p>
        </p:txBody>
      </p:sp>
      <p:pic>
        <p:nvPicPr>
          <p:cNvPr id="7" name="Picture 12" descr="image_preview"/>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8340436" y="2560335"/>
            <a:ext cx="1453728" cy="1334099"/>
          </a:xfrm>
          <a:prstGeom prst="rect">
            <a:avLst/>
          </a:prstGeom>
          <a:noFill/>
          <a:ln>
            <a:noFill/>
          </a:ln>
          <a:effectLst/>
          <a:scene3d>
            <a:camera prst="orthographicFront"/>
            <a:lightRig rig="twoPt" dir="t"/>
          </a:scene3d>
          <a:sp3d prstMaterial="metal"/>
        </p:spPr>
      </p:pic>
    </p:spTree>
    <p:extLst>
      <p:ext uri="{BB962C8B-B14F-4D97-AF65-F5344CB8AC3E}">
        <p14:creationId xmlns:p14="http://schemas.microsoft.com/office/powerpoint/2010/main" val="3100078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519953" y="1596067"/>
            <a:ext cx="10273553" cy="4655443"/>
          </a:xfrm>
        </p:spPr>
        <p:txBody>
          <a:bodyPr/>
          <a:lstStyle/>
          <a:p>
            <a:pPr marL="0" indent="0" algn="just">
              <a:buNone/>
            </a:pPr>
            <a:endParaRPr lang="de-DE" sz="2000" dirty="0"/>
          </a:p>
          <a:p>
            <a:pPr marL="0" indent="0" algn="just">
              <a:buNone/>
            </a:pPr>
            <a:r>
              <a:rPr lang="de-DE" sz="2000" dirty="0"/>
              <a:t>Sollte ein Patient gleichzeitig ein Schlafatemtherapiegerät nutzen und auch O2 verordnet sein, darf diese Kombination nur hergestellt werden, wenn das auch verordnet ist.</a:t>
            </a:r>
          </a:p>
          <a:p>
            <a:pPr marL="0" indent="0" algn="just">
              <a:buNone/>
            </a:pPr>
            <a:endParaRPr lang="de-DE" sz="2000" dirty="0"/>
          </a:p>
          <a:p>
            <a:pPr marL="0" indent="0" algn="just">
              <a:buNone/>
            </a:pPr>
            <a:r>
              <a:rPr lang="de-DE" sz="2000" dirty="0"/>
              <a:t>Zu beachten ist auch: Vorsicht im Umgang mit O2, denn O2 ist brandfördernd.</a:t>
            </a:r>
            <a:endParaRPr lang="de-DE" dirty="0"/>
          </a:p>
          <a:p>
            <a:pPr marL="0" indent="0" algn="just">
              <a:buNone/>
            </a:pPr>
            <a:endParaRPr lang="de-DE" dirty="0"/>
          </a:p>
          <a:p>
            <a:pPr marL="0" indent="0" algn="just">
              <a:buNone/>
            </a:pPr>
            <a:r>
              <a:rPr lang="de-DE" sz="2000" dirty="0"/>
              <a:t>Wenn die Kombination verordnet ist, ist zu beachten,  wie  und wo eingespeist wird. In aller Regel steht die korrekte Vorgehensweise in der Gebrauchsanweisung , des Schlafatemtherapie- oder Beatmungsgerätes.</a:t>
            </a:r>
          </a:p>
        </p:txBody>
      </p:sp>
      <p:sp>
        <p:nvSpPr>
          <p:cNvPr id="3" name="Inhaltsplatzhalter 2"/>
          <p:cNvSpPr>
            <a:spLocks noGrp="1"/>
          </p:cNvSpPr>
          <p:nvPr>
            <p:ph idx="1"/>
          </p:nvPr>
        </p:nvSpPr>
        <p:spPr/>
        <p:txBody>
          <a:bodyPr/>
          <a:lstStyle/>
          <a:p>
            <a:r>
              <a:rPr lang="de-DE" dirty="0"/>
              <a:t>Sauerstoffkombination</a:t>
            </a:r>
          </a:p>
        </p:txBody>
      </p:sp>
    </p:spTree>
    <p:extLst>
      <p:ext uri="{BB962C8B-B14F-4D97-AF65-F5344CB8AC3E}">
        <p14:creationId xmlns:p14="http://schemas.microsoft.com/office/powerpoint/2010/main" val="2732196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107576" y="1596067"/>
            <a:ext cx="7076262" cy="4655443"/>
          </a:xfrm>
        </p:spPr>
        <p:txBody>
          <a:bodyPr/>
          <a:lstStyle/>
          <a:p>
            <a:pPr marL="0" indent="0" algn="just">
              <a:buNone/>
            </a:pPr>
            <a:endParaRPr lang="de-DE" sz="2000" dirty="0"/>
          </a:p>
          <a:p>
            <a:pPr marL="0" indent="0" algn="just">
              <a:buNone/>
            </a:pPr>
            <a:r>
              <a:rPr lang="de-DE" sz="2000" dirty="0"/>
              <a:t>Da die Zulassung der Geräte, in Bezug auf die Sauerstoffbeimischung sehr unterschiedlich ist, muss zu jedem Gerät bekannt sein, wie O2 einzuspeisen ist.</a:t>
            </a:r>
          </a:p>
          <a:p>
            <a:pPr marL="0" indent="0" algn="just">
              <a:buNone/>
            </a:pPr>
            <a:endParaRPr lang="de-DE" sz="2000" dirty="0"/>
          </a:p>
          <a:p>
            <a:pPr marL="0" indent="0" algn="just">
              <a:buNone/>
            </a:pPr>
            <a:r>
              <a:rPr lang="de-DE" sz="2000" dirty="0"/>
              <a:t>Oftmals wird dazu folgendes genommen: </a:t>
            </a:r>
          </a:p>
          <a:p>
            <a:pPr marL="0" indent="0" algn="just">
              <a:buNone/>
            </a:pPr>
            <a:endParaRPr lang="de-DE" sz="2000" dirty="0"/>
          </a:p>
          <a:p>
            <a:pPr marL="0" indent="0" algn="just">
              <a:buNone/>
            </a:pPr>
            <a:r>
              <a:rPr lang="de-DE" sz="2000" dirty="0"/>
              <a:t>Sicherheitsventil			T-Adapter</a:t>
            </a:r>
          </a:p>
          <a:p>
            <a:pPr marL="0" indent="0" algn="just">
              <a:buNone/>
            </a:pPr>
            <a:r>
              <a:rPr lang="de-DE" sz="2000" dirty="0"/>
              <a:t>302418				110-1963</a:t>
            </a:r>
          </a:p>
          <a:p>
            <a:pPr marL="0" indent="0" algn="just">
              <a:buNone/>
            </a:pPr>
            <a:endParaRPr lang="de-DE" dirty="0"/>
          </a:p>
          <a:p>
            <a:pPr marL="0" indent="0" algn="just">
              <a:buNone/>
            </a:pPr>
            <a:endParaRPr lang="de-DE" dirty="0"/>
          </a:p>
        </p:txBody>
      </p:sp>
      <p:sp>
        <p:nvSpPr>
          <p:cNvPr id="3" name="Inhaltsplatzhalter 2"/>
          <p:cNvSpPr>
            <a:spLocks noGrp="1"/>
          </p:cNvSpPr>
          <p:nvPr>
            <p:ph idx="1"/>
          </p:nvPr>
        </p:nvSpPr>
        <p:spPr/>
        <p:txBody>
          <a:bodyPr/>
          <a:lstStyle/>
          <a:p>
            <a:r>
              <a:rPr lang="de-DE" dirty="0"/>
              <a:t>Sauerstoffkombination</a:t>
            </a:r>
          </a:p>
        </p:txBody>
      </p:sp>
      <p:pic>
        <p:nvPicPr>
          <p:cNvPr id="5" name="Grafik 4">
            <a:hlinkClick r:id="rId2" action="ppaction://hlinkfile"/>
          </p:cNvPr>
          <p:cNvPicPr>
            <a:picLocks noChangeAspect="1"/>
          </p:cNvPicPr>
          <p:nvPr/>
        </p:nvPicPr>
        <p:blipFill rotWithShape="1">
          <a:blip r:embed="rId3"/>
          <a:srcRect b="6031"/>
          <a:stretch/>
        </p:blipFill>
        <p:spPr>
          <a:xfrm>
            <a:off x="7240554" y="1231286"/>
            <a:ext cx="2978030" cy="3806879"/>
          </a:xfrm>
          <a:prstGeom prst="rect">
            <a:avLst/>
          </a:prstGeom>
        </p:spPr>
      </p:pic>
      <p:pic>
        <p:nvPicPr>
          <p:cNvPr id="6" name="Grafik 5"/>
          <p:cNvPicPr>
            <a:picLocks noChangeAspect="1"/>
          </p:cNvPicPr>
          <p:nvPr/>
        </p:nvPicPr>
        <p:blipFill rotWithShape="1">
          <a:blip r:embed="rId4"/>
          <a:srcRect t="22509" b="26333"/>
          <a:stretch/>
        </p:blipFill>
        <p:spPr>
          <a:xfrm>
            <a:off x="759353" y="5105857"/>
            <a:ext cx="4652820" cy="1324947"/>
          </a:xfrm>
          <a:prstGeom prst="rect">
            <a:avLst/>
          </a:prstGeom>
        </p:spPr>
      </p:pic>
      <p:sp>
        <p:nvSpPr>
          <p:cNvPr id="4" name="Textfeld 3"/>
          <p:cNvSpPr txBox="1"/>
          <p:nvPr/>
        </p:nvSpPr>
        <p:spPr>
          <a:xfrm>
            <a:off x="7467600" y="5199529"/>
            <a:ext cx="2653553" cy="1384995"/>
          </a:xfrm>
          <a:prstGeom prst="rect">
            <a:avLst/>
          </a:prstGeom>
          <a:noFill/>
        </p:spPr>
        <p:txBody>
          <a:bodyPr wrap="square" rtlCol="0">
            <a:spAutoFit/>
          </a:bodyPr>
          <a:lstStyle/>
          <a:p>
            <a:r>
              <a:rPr lang="de-DE" sz="1200" dirty="0">
                <a:latin typeface="Verdana" panose="020B0604030504040204" pitchFamily="34" charset="0"/>
                <a:ea typeface="Verdana" panose="020B0604030504040204" pitchFamily="34" charset="0"/>
              </a:rPr>
              <a:t>Zu finden unter:  </a:t>
            </a:r>
            <a:r>
              <a:rPr lang="de-DE" sz="1200" dirty="0">
                <a:latin typeface="Verdana" panose="020B0604030504040204" pitchFamily="34" charset="0"/>
                <a:ea typeface="Verdana" panose="020B0604030504040204" pitchFamily="34" charset="0"/>
                <a:hlinkClick r:id="rId5" action="ppaction://hlinkfile"/>
              </a:rPr>
              <a:t>home(\\filer02):interneSchulungen\5 Informationen Sauerstoff\1 </a:t>
            </a:r>
            <a:r>
              <a:rPr lang="de-DE" sz="1200" dirty="0" err="1">
                <a:latin typeface="Verdana" panose="020B0604030504040204" pitchFamily="34" charset="0"/>
                <a:ea typeface="Verdana" panose="020B0604030504040204" pitchFamily="34" charset="0"/>
                <a:hlinkClick r:id="rId5" action="ppaction://hlinkfile"/>
              </a:rPr>
              <a:t>InfoAllgemein</a:t>
            </a:r>
            <a:r>
              <a:rPr lang="de-DE" sz="1200" dirty="0">
                <a:latin typeface="Verdana" panose="020B0604030504040204" pitchFamily="34" charset="0"/>
                <a:ea typeface="Verdana" panose="020B0604030504040204" pitchFamily="34" charset="0"/>
                <a:hlinkClick r:id="rId5" action="ppaction://hlinkfile"/>
              </a:rPr>
              <a:t>\Neue ungenehmigte Vorlagen</a:t>
            </a:r>
            <a:endParaRPr lang="de-DE" sz="1200" dirty="0">
              <a:latin typeface="Verdana" panose="020B0604030504040204" pitchFamily="34" charset="0"/>
              <a:ea typeface="Verdana" panose="020B0604030504040204" pitchFamily="34" charset="0"/>
            </a:endParaRPr>
          </a:p>
          <a:p>
            <a:r>
              <a:rPr lang="de-DE" sz="12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372378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lgn="just">
              <a:buNone/>
            </a:pPr>
            <a:r>
              <a:rPr lang="de-DE" sz="2000" dirty="0">
                <a:solidFill>
                  <a:schemeClr val="bg1">
                    <a:lumMod val="85000"/>
                  </a:schemeClr>
                </a:solidFill>
              </a:rPr>
              <a:t>Hinweise, was wir dürfen was nicht</a:t>
            </a:r>
          </a:p>
          <a:p>
            <a:pPr marL="0" indent="0" algn="just">
              <a:buNone/>
            </a:pPr>
            <a:r>
              <a:rPr lang="de-DE" sz="2000" dirty="0">
                <a:solidFill>
                  <a:schemeClr val="bg1">
                    <a:lumMod val="85000"/>
                  </a:schemeClr>
                </a:solidFill>
              </a:rPr>
              <a:t>Verlegung der Nasenwege</a:t>
            </a:r>
          </a:p>
          <a:p>
            <a:pPr marL="0" indent="0" algn="just">
              <a:buNone/>
            </a:pPr>
            <a:r>
              <a:rPr lang="de-DE" sz="2000" dirty="0">
                <a:solidFill>
                  <a:schemeClr val="bg1">
                    <a:lumMod val="85000"/>
                  </a:schemeClr>
                </a:solidFill>
              </a:rPr>
              <a:t>Mundöffnung</a:t>
            </a:r>
          </a:p>
          <a:p>
            <a:pPr marL="0" indent="0" algn="just">
              <a:buNone/>
            </a:pPr>
            <a:r>
              <a:rPr lang="de-DE" sz="2000" dirty="0">
                <a:solidFill>
                  <a:schemeClr val="bg1">
                    <a:lumMod val="85000"/>
                  </a:schemeClr>
                </a:solidFill>
              </a:rPr>
              <a:t>Atemgasklimatisierung</a:t>
            </a:r>
          </a:p>
          <a:p>
            <a:pPr marL="0" indent="0" algn="just">
              <a:buNone/>
            </a:pPr>
            <a:r>
              <a:rPr lang="de-DE" sz="2000" dirty="0">
                <a:solidFill>
                  <a:schemeClr val="bg1">
                    <a:lumMod val="85000"/>
                  </a:schemeClr>
                </a:solidFill>
              </a:rPr>
              <a:t>Kondenswasser</a:t>
            </a:r>
          </a:p>
          <a:p>
            <a:pPr marL="0" indent="0" algn="just">
              <a:buNone/>
            </a:pPr>
            <a:r>
              <a:rPr lang="de-DE" sz="2000" dirty="0">
                <a:solidFill>
                  <a:schemeClr val="bg1">
                    <a:lumMod val="85000"/>
                  </a:schemeClr>
                </a:solidFill>
              </a:rPr>
              <a:t>Erschwerte Exspiration</a:t>
            </a:r>
          </a:p>
          <a:p>
            <a:pPr marL="0" indent="0" algn="just">
              <a:buNone/>
            </a:pPr>
            <a:r>
              <a:rPr lang="de-DE" sz="2000" dirty="0">
                <a:solidFill>
                  <a:schemeClr val="bg1">
                    <a:lumMod val="85000"/>
                  </a:schemeClr>
                </a:solidFill>
              </a:rPr>
              <a:t>Reizung durch </a:t>
            </a:r>
            <a:r>
              <a:rPr lang="de-DE" sz="2000" dirty="0" err="1">
                <a:solidFill>
                  <a:schemeClr val="bg1">
                    <a:lumMod val="85000"/>
                  </a:schemeClr>
                </a:solidFill>
              </a:rPr>
              <a:t>Leckströme</a:t>
            </a:r>
            <a:endParaRPr lang="de-DE" sz="2000" dirty="0">
              <a:solidFill>
                <a:schemeClr val="bg1">
                  <a:lumMod val="85000"/>
                </a:schemeClr>
              </a:solidFill>
            </a:endParaRPr>
          </a:p>
          <a:p>
            <a:pPr marL="0" indent="0" algn="just">
              <a:buNone/>
            </a:pPr>
            <a:r>
              <a:rPr lang="de-DE" sz="2000" dirty="0">
                <a:solidFill>
                  <a:schemeClr val="bg1">
                    <a:lumMod val="85000"/>
                  </a:schemeClr>
                </a:solidFill>
              </a:rPr>
              <a:t>Sauerstoffkombination</a:t>
            </a:r>
          </a:p>
          <a:p>
            <a:pPr marL="0" indent="0" algn="just">
              <a:buNone/>
            </a:pPr>
            <a:r>
              <a:rPr lang="de-DE" sz="2000" dirty="0">
                <a:solidFill>
                  <a:schemeClr val="tx1">
                    <a:lumMod val="75000"/>
                    <a:lumOff val="25000"/>
                  </a:schemeClr>
                </a:solidFill>
              </a:rPr>
              <a:t>Mobilität</a:t>
            </a:r>
          </a:p>
          <a:p>
            <a:pPr marL="0" indent="0" algn="just">
              <a:buNone/>
            </a:pPr>
            <a:r>
              <a:rPr lang="de-DE" sz="2000" dirty="0">
                <a:solidFill>
                  <a:schemeClr val="tx1">
                    <a:lumMod val="75000"/>
                    <a:lumOff val="25000"/>
                  </a:schemeClr>
                </a:solidFill>
              </a:rPr>
              <a:t>OTC</a:t>
            </a:r>
          </a:p>
          <a:p>
            <a:pPr marL="0" indent="0" algn="just">
              <a:buNone/>
            </a:pPr>
            <a:r>
              <a:rPr lang="de-DE" sz="2000" dirty="0">
                <a:solidFill>
                  <a:schemeClr val="tx1">
                    <a:lumMod val="75000"/>
                    <a:lumOff val="25000"/>
                  </a:schemeClr>
                </a:solidFill>
              </a:rPr>
              <a:t>Onlineshop</a:t>
            </a:r>
          </a:p>
        </p:txBody>
      </p:sp>
      <p:sp>
        <p:nvSpPr>
          <p:cNvPr id="3" name="Inhaltsplatzhalter 2"/>
          <p:cNvSpPr>
            <a:spLocks noGrp="1"/>
          </p:cNvSpPr>
          <p:nvPr>
            <p:ph idx="1"/>
          </p:nvPr>
        </p:nvSpPr>
        <p:spPr>
          <a:xfrm>
            <a:off x="1" y="788822"/>
            <a:ext cx="5315462" cy="442464"/>
          </a:xfrm>
        </p:spPr>
        <p:txBody>
          <a:bodyPr>
            <a:noAutofit/>
          </a:bodyPr>
          <a:lstStyle/>
          <a:p>
            <a:pPr algn="just"/>
            <a:r>
              <a:rPr lang="de-DE" sz="1600" dirty="0"/>
              <a:t>Gliederung</a:t>
            </a:r>
          </a:p>
        </p:txBody>
      </p:sp>
      <p:pic>
        <p:nvPicPr>
          <p:cNvPr id="7" name="Picture 12" descr="image_preview"/>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8340436" y="2560335"/>
            <a:ext cx="1453728" cy="1334099"/>
          </a:xfrm>
          <a:prstGeom prst="rect">
            <a:avLst/>
          </a:prstGeom>
          <a:noFill/>
          <a:ln>
            <a:noFill/>
          </a:ln>
          <a:effectLst/>
          <a:scene3d>
            <a:camera prst="orthographicFront"/>
            <a:lightRig rig="twoPt" dir="t"/>
          </a:scene3d>
          <a:sp3d prstMaterial="metal"/>
        </p:spPr>
      </p:pic>
    </p:spTree>
    <p:extLst>
      <p:ext uri="{BB962C8B-B14F-4D97-AF65-F5344CB8AC3E}">
        <p14:creationId xmlns:p14="http://schemas.microsoft.com/office/powerpoint/2010/main" val="2743150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buNone/>
            </a:pPr>
            <a:endParaRPr lang="de-DE" sz="2000" dirty="0"/>
          </a:p>
          <a:p>
            <a:pPr marL="0" indent="0">
              <a:buNone/>
            </a:pPr>
            <a:endParaRPr lang="de-DE" sz="2000" dirty="0"/>
          </a:p>
          <a:p>
            <a:pPr marL="0" indent="0">
              <a:buNone/>
            </a:pPr>
            <a:r>
              <a:rPr lang="de-DE" sz="2000" dirty="0"/>
              <a:t>Für die meisten Geräte gibt es eine Möglichkeit diese an 12VDC zu betreiben.</a:t>
            </a:r>
          </a:p>
          <a:p>
            <a:pPr marL="0" indent="0">
              <a:buNone/>
            </a:pPr>
            <a:r>
              <a:rPr lang="de-DE" sz="2000" dirty="0"/>
              <a:t>Ideal ist, wenn das Gerät direkt mit 12V betrieben wird. (Philips Respironics, außer </a:t>
            </a:r>
            <a:r>
              <a:rPr lang="de-DE" sz="2000" dirty="0" err="1"/>
              <a:t>DSGO</a:t>
            </a:r>
            <a:r>
              <a:rPr lang="de-DE" sz="2000" dirty="0"/>
              <a:t>)</a:t>
            </a:r>
          </a:p>
          <a:p>
            <a:pPr marL="0" indent="0">
              <a:buNone/>
            </a:pPr>
            <a:r>
              <a:rPr lang="de-DE" sz="2000" dirty="0"/>
              <a:t>In vielen Fällen muss aber ein 12VDC – 230 VAC Wandler benutzt werden. Der Nachteil dieser ist, dass sie Wärme-, also Energieverluste haben. Das merkt man daran, dass die Wandler, im Betrieb recht heiß werden. Je mehr Leistung sie wandeln, umso heißer; deshalb sollte auch bei Nutzung an 12VDC kein Befeuchter benutzt werden. Zumal der Befeuchter oft ein vielfaches der Energie benötigt, die das Gerät alleine braucht.  </a:t>
            </a:r>
          </a:p>
        </p:txBody>
      </p:sp>
      <p:sp>
        <p:nvSpPr>
          <p:cNvPr id="3" name="Inhaltsplatzhalter 2"/>
          <p:cNvSpPr>
            <a:spLocks noGrp="1"/>
          </p:cNvSpPr>
          <p:nvPr>
            <p:ph idx="1"/>
          </p:nvPr>
        </p:nvSpPr>
        <p:spPr/>
        <p:txBody>
          <a:bodyPr/>
          <a:lstStyle/>
          <a:p>
            <a:r>
              <a:rPr lang="de-DE" dirty="0"/>
              <a:t>Mobilität</a:t>
            </a:r>
          </a:p>
        </p:txBody>
      </p:sp>
    </p:spTree>
    <p:extLst>
      <p:ext uri="{BB962C8B-B14F-4D97-AF65-F5344CB8AC3E}">
        <p14:creationId xmlns:p14="http://schemas.microsoft.com/office/powerpoint/2010/main" val="1621933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buNone/>
            </a:pPr>
            <a:r>
              <a:rPr lang="de-DE" dirty="0"/>
              <a:t>Bei Philips gibt es zur Dreamstation und zur SO50/60er einen </a:t>
            </a:r>
            <a:r>
              <a:rPr lang="de-DE" dirty="0" err="1"/>
              <a:t>LiONAkku</a:t>
            </a:r>
            <a:endParaRPr lang="de-DE" dirty="0"/>
          </a:p>
          <a:p>
            <a:pPr marL="0" indent="0">
              <a:buNone/>
            </a:pPr>
            <a:endParaRPr lang="de-DE" dirty="0"/>
          </a:p>
          <a:p>
            <a:pPr marL="0" indent="0">
              <a:buNone/>
            </a:pPr>
            <a:r>
              <a:rPr lang="de-DE" dirty="0"/>
              <a:t>1126942 für ~</a:t>
            </a:r>
            <a:r>
              <a:rPr lang="de-DE" dirty="0" err="1"/>
              <a:t>650Euro</a:t>
            </a:r>
            <a:r>
              <a:rPr lang="de-DE" dirty="0"/>
              <a:t> incl.</a:t>
            </a:r>
          </a:p>
          <a:p>
            <a:pPr marL="0" indent="0">
              <a:buNone/>
            </a:pPr>
            <a:endParaRPr lang="de-DE" dirty="0"/>
          </a:p>
          <a:p>
            <a:pPr marL="0" indent="0">
              <a:buNone/>
            </a:pPr>
            <a:r>
              <a:rPr lang="de-DE" dirty="0"/>
              <a:t>Dies ermöglicht nun den Betrieb des Gerätes an :</a:t>
            </a:r>
          </a:p>
          <a:p>
            <a:pPr marL="0" indent="0">
              <a:buNone/>
            </a:pPr>
            <a:r>
              <a:rPr lang="de-DE" dirty="0"/>
              <a:t>100 – 240 VAC (Lieferumfang)</a:t>
            </a:r>
          </a:p>
          <a:p>
            <a:pPr marL="0" indent="0">
              <a:buNone/>
            </a:pPr>
            <a:r>
              <a:rPr lang="de-DE" dirty="0"/>
              <a:t>12VDC             (optional )</a:t>
            </a:r>
          </a:p>
          <a:p>
            <a:pPr marL="0" indent="0">
              <a:buNone/>
            </a:pPr>
            <a:r>
              <a:rPr lang="de-DE" dirty="0"/>
              <a:t>Akku für 8-</a:t>
            </a:r>
            <a:r>
              <a:rPr lang="de-DE" dirty="0" err="1"/>
              <a:t>13h</a:t>
            </a:r>
            <a:r>
              <a:rPr lang="de-DE" dirty="0"/>
              <a:t>, (optional)</a:t>
            </a:r>
          </a:p>
          <a:p>
            <a:pPr marL="0" indent="0">
              <a:buNone/>
            </a:pPr>
            <a:r>
              <a:rPr lang="de-DE" dirty="0"/>
              <a:t>lädt 3 – 4 h</a:t>
            </a:r>
          </a:p>
        </p:txBody>
      </p:sp>
      <p:sp>
        <p:nvSpPr>
          <p:cNvPr id="3" name="Inhaltsplatzhalter 2"/>
          <p:cNvSpPr>
            <a:spLocks noGrp="1"/>
          </p:cNvSpPr>
          <p:nvPr>
            <p:ph idx="1"/>
          </p:nvPr>
        </p:nvSpPr>
        <p:spPr/>
        <p:txBody>
          <a:bodyPr/>
          <a:lstStyle/>
          <a:p>
            <a:r>
              <a:rPr lang="de-DE" dirty="0"/>
              <a:t>Mobilität</a:t>
            </a:r>
          </a:p>
        </p:txBody>
      </p:sp>
      <p:pic>
        <p:nvPicPr>
          <p:cNvPr id="4" name="Grafik 3"/>
          <p:cNvPicPr>
            <a:picLocks noChangeAspect="1"/>
          </p:cNvPicPr>
          <p:nvPr/>
        </p:nvPicPr>
        <p:blipFill>
          <a:blip r:embed="rId2"/>
          <a:stretch>
            <a:fillRect/>
          </a:stretch>
        </p:blipFill>
        <p:spPr>
          <a:xfrm>
            <a:off x="6155003" y="1959164"/>
            <a:ext cx="6036997" cy="1748123"/>
          </a:xfrm>
          <a:prstGeom prst="rect">
            <a:avLst/>
          </a:prstGeom>
        </p:spPr>
      </p:pic>
    </p:spTree>
    <p:extLst>
      <p:ext uri="{BB962C8B-B14F-4D97-AF65-F5344CB8AC3E}">
        <p14:creationId xmlns:p14="http://schemas.microsoft.com/office/powerpoint/2010/main" val="2609512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lvl="8"/>
            <a:r>
              <a:rPr lang="de-DE" dirty="0">
                <a:latin typeface="Verdana" panose="020B0604030504040204" pitchFamily="34" charset="0"/>
                <a:ea typeface="Verdana" panose="020B0604030504040204" pitchFamily="34" charset="0"/>
              </a:rPr>
              <a:t>.			Akku Schlafatemtherapie Philips</a:t>
            </a:r>
          </a:p>
          <a:p>
            <a:pPr lvl="8"/>
            <a:r>
              <a:rPr lang="de-DE" dirty="0">
                <a:latin typeface="Verdana" panose="020B0604030504040204" pitchFamily="34" charset="0"/>
                <a:ea typeface="Verdana" panose="020B0604030504040204" pitchFamily="34" charset="0"/>
              </a:rPr>
              <a:t>.			</a:t>
            </a:r>
            <a:r>
              <a:rPr lang="de-DE" dirty="0"/>
              <a:t>1126942         ~</a:t>
            </a:r>
            <a:r>
              <a:rPr lang="de-DE" dirty="0" err="1"/>
              <a:t>650Euro</a:t>
            </a:r>
            <a:r>
              <a:rPr lang="de-DE" dirty="0"/>
              <a:t> inkl.</a:t>
            </a:r>
          </a:p>
          <a:p>
            <a:pPr lvl="8"/>
            <a:endParaRPr lang="de-DE" dirty="0">
              <a:latin typeface="Verdana" panose="020B0604030504040204" pitchFamily="34" charset="0"/>
              <a:ea typeface="Verdana" panose="020B0604030504040204" pitchFamily="34" charset="0"/>
            </a:endParaRPr>
          </a:p>
        </p:txBody>
      </p:sp>
      <p:sp>
        <p:nvSpPr>
          <p:cNvPr id="3" name="Inhaltsplatzhalter 2"/>
          <p:cNvSpPr>
            <a:spLocks noGrp="1"/>
          </p:cNvSpPr>
          <p:nvPr>
            <p:ph idx="1"/>
          </p:nvPr>
        </p:nvSpPr>
        <p:spPr/>
        <p:txBody>
          <a:bodyPr/>
          <a:lstStyle/>
          <a:p>
            <a:r>
              <a:rPr lang="de-DE" dirty="0"/>
              <a:t>Mobilität </a:t>
            </a:r>
          </a:p>
        </p:txBody>
      </p:sp>
      <p:pic>
        <p:nvPicPr>
          <p:cNvPr id="4" name="Grafik 3"/>
          <p:cNvPicPr>
            <a:picLocks noChangeAspect="1"/>
          </p:cNvPicPr>
          <p:nvPr/>
        </p:nvPicPr>
        <p:blipFill>
          <a:blip r:embed="rId2"/>
          <a:stretch>
            <a:fillRect/>
          </a:stretch>
        </p:blipFill>
        <p:spPr>
          <a:xfrm>
            <a:off x="317240" y="1378217"/>
            <a:ext cx="6456534" cy="5032433"/>
          </a:xfrm>
          <a:prstGeom prst="rect">
            <a:avLst/>
          </a:prstGeom>
        </p:spPr>
      </p:pic>
      <p:pic>
        <p:nvPicPr>
          <p:cNvPr id="5" name="Grafik 4"/>
          <p:cNvPicPr>
            <a:picLocks noChangeAspect="1"/>
          </p:cNvPicPr>
          <p:nvPr/>
        </p:nvPicPr>
        <p:blipFill rotWithShape="1">
          <a:blip r:embed="rId3"/>
          <a:srcRect l="39249"/>
          <a:stretch/>
        </p:blipFill>
        <p:spPr>
          <a:xfrm>
            <a:off x="7566057" y="3831037"/>
            <a:ext cx="3655559" cy="1755800"/>
          </a:xfrm>
          <a:prstGeom prst="rect">
            <a:avLst/>
          </a:prstGeom>
        </p:spPr>
      </p:pic>
      <p:pic>
        <p:nvPicPr>
          <p:cNvPr id="6" name="Grafik 5"/>
          <p:cNvPicPr>
            <a:picLocks noChangeAspect="1"/>
          </p:cNvPicPr>
          <p:nvPr/>
        </p:nvPicPr>
        <p:blipFill rotWithShape="1">
          <a:blip r:embed="rId3"/>
          <a:srcRect r="60131"/>
          <a:stretch/>
        </p:blipFill>
        <p:spPr>
          <a:xfrm>
            <a:off x="7463822" y="2347172"/>
            <a:ext cx="2399037" cy="1755800"/>
          </a:xfrm>
          <a:prstGeom prst="rect">
            <a:avLst/>
          </a:prstGeom>
        </p:spPr>
      </p:pic>
    </p:spTree>
    <p:extLst>
      <p:ext uri="{BB962C8B-B14F-4D97-AF65-F5344CB8AC3E}">
        <p14:creationId xmlns:p14="http://schemas.microsoft.com/office/powerpoint/2010/main" val="3240419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lvl="8"/>
            <a:r>
              <a:rPr lang="de-DE" dirty="0">
                <a:latin typeface="Verdana" panose="020B0604030504040204" pitchFamily="34" charset="0"/>
                <a:ea typeface="Verdana" panose="020B0604030504040204" pitchFamily="34" charset="0"/>
              </a:rPr>
              <a:t>.			Akku Beatmungstherapie Philips</a:t>
            </a:r>
          </a:p>
          <a:p>
            <a:pPr lvl="8"/>
            <a:r>
              <a:rPr lang="de-DE" dirty="0">
                <a:latin typeface="Verdana" panose="020B0604030504040204" pitchFamily="34" charset="0"/>
                <a:ea typeface="Verdana" panose="020B0604030504040204" pitchFamily="34" charset="0"/>
              </a:rPr>
              <a:t>.			1126944	587,39 Euro zuzügl.</a:t>
            </a:r>
          </a:p>
        </p:txBody>
      </p:sp>
      <p:sp>
        <p:nvSpPr>
          <p:cNvPr id="3" name="Inhaltsplatzhalter 2"/>
          <p:cNvSpPr>
            <a:spLocks noGrp="1"/>
          </p:cNvSpPr>
          <p:nvPr>
            <p:ph idx="1"/>
          </p:nvPr>
        </p:nvSpPr>
        <p:spPr/>
        <p:txBody>
          <a:bodyPr/>
          <a:lstStyle/>
          <a:p>
            <a:r>
              <a:rPr lang="de-DE" dirty="0"/>
              <a:t>Mobilität </a:t>
            </a:r>
          </a:p>
        </p:txBody>
      </p:sp>
      <p:pic>
        <p:nvPicPr>
          <p:cNvPr id="7" name="Grafik 6"/>
          <p:cNvPicPr>
            <a:picLocks noChangeAspect="1"/>
          </p:cNvPicPr>
          <p:nvPr/>
        </p:nvPicPr>
        <p:blipFill rotWithShape="1">
          <a:blip r:embed="rId2"/>
          <a:srcRect l="16600"/>
          <a:stretch/>
        </p:blipFill>
        <p:spPr>
          <a:xfrm>
            <a:off x="6662057" y="2481943"/>
            <a:ext cx="5208048" cy="3710859"/>
          </a:xfrm>
          <a:prstGeom prst="rect">
            <a:avLst/>
          </a:prstGeom>
        </p:spPr>
      </p:pic>
      <p:pic>
        <p:nvPicPr>
          <p:cNvPr id="8" name="Grafik 7"/>
          <p:cNvPicPr>
            <a:picLocks noChangeAspect="1"/>
          </p:cNvPicPr>
          <p:nvPr/>
        </p:nvPicPr>
        <p:blipFill>
          <a:blip r:embed="rId3"/>
          <a:stretch>
            <a:fillRect/>
          </a:stretch>
        </p:blipFill>
        <p:spPr>
          <a:xfrm>
            <a:off x="0" y="1231287"/>
            <a:ext cx="6760079" cy="5132192"/>
          </a:xfrm>
          <a:prstGeom prst="rect">
            <a:avLst/>
          </a:prstGeom>
        </p:spPr>
      </p:pic>
    </p:spTree>
    <p:extLst>
      <p:ext uri="{BB962C8B-B14F-4D97-AF65-F5344CB8AC3E}">
        <p14:creationId xmlns:p14="http://schemas.microsoft.com/office/powerpoint/2010/main" val="589240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3657413" lvl="8" indent="0">
              <a:buNone/>
            </a:pPr>
            <a:r>
              <a:rPr lang="de-DE" dirty="0">
                <a:latin typeface="Verdana" panose="020B0604030504040204" pitchFamily="34" charset="0"/>
                <a:ea typeface="Verdana" panose="020B0604030504040204" pitchFamily="34" charset="0"/>
              </a:rPr>
              <a:t>		Akku  RPSII      Resmed</a:t>
            </a:r>
          </a:p>
          <a:p>
            <a:pPr marL="3657413" lvl="8" indent="0">
              <a:buNone/>
            </a:pPr>
            <a:r>
              <a:rPr lang="de-DE" dirty="0">
                <a:latin typeface="Verdana" panose="020B0604030504040204" pitchFamily="34" charset="0"/>
                <a:ea typeface="Verdana" panose="020B0604030504040204" pitchFamily="34" charset="0"/>
              </a:rPr>
              <a:t>		0101-24921	750 Euro zuzügl.</a:t>
            </a:r>
          </a:p>
          <a:p>
            <a:pPr marL="3657413" lvl="8" indent="0">
              <a:buNone/>
            </a:pPr>
            <a:r>
              <a:rPr lang="de-DE" dirty="0">
                <a:latin typeface="Verdana" panose="020B0604030504040204" pitchFamily="34" charset="0"/>
                <a:ea typeface="Verdana" panose="020B0604030504040204" pitchFamily="34" charset="0"/>
              </a:rPr>
              <a:t>						</a:t>
            </a:r>
          </a:p>
          <a:p>
            <a:pPr marL="0" lvl="8" indent="3656013">
              <a:buNone/>
            </a:pPr>
            <a:endParaRPr lang="de-DE" dirty="0">
              <a:latin typeface="Verdana" panose="020B0604030504040204" pitchFamily="34" charset="0"/>
              <a:ea typeface="Verdana" panose="020B0604030504040204" pitchFamily="34" charset="0"/>
            </a:endParaRPr>
          </a:p>
          <a:p>
            <a:pPr marL="0" lvl="8" indent="3656013">
              <a:buNone/>
            </a:pPr>
            <a:endParaRPr lang="de-DE" dirty="0">
              <a:latin typeface="Verdana" panose="020B0604030504040204" pitchFamily="34" charset="0"/>
              <a:ea typeface="Verdana" panose="020B0604030504040204" pitchFamily="34" charset="0"/>
            </a:endParaRPr>
          </a:p>
          <a:p>
            <a:pPr marL="0" indent="0">
              <a:buNone/>
            </a:pPr>
            <a:r>
              <a:rPr lang="de-DE" sz="1800" dirty="0"/>
              <a:t>Kabel EXTRA erfassen bzw. angeben.</a:t>
            </a:r>
          </a:p>
          <a:p>
            <a:pPr marL="0" indent="0">
              <a:buNone/>
            </a:pPr>
            <a:r>
              <a:rPr lang="de-DE" sz="1800" dirty="0"/>
              <a:t>24962 = Elisee</a:t>
            </a:r>
          </a:p>
          <a:p>
            <a:pPr marL="0" indent="0">
              <a:buNone/>
            </a:pPr>
            <a:r>
              <a:rPr lang="de-DE" sz="1800" dirty="0"/>
              <a:t>24963 = VSIII</a:t>
            </a:r>
          </a:p>
          <a:p>
            <a:pPr marL="0" indent="0">
              <a:buNone/>
            </a:pPr>
            <a:r>
              <a:rPr lang="de-DE" sz="1800" dirty="0"/>
              <a:t>24959 = Stellar 100/150</a:t>
            </a:r>
          </a:p>
          <a:p>
            <a:pPr marL="0" indent="0">
              <a:buNone/>
            </a:pPr>
            <a:r>
              <a:rPr lang="de-DE" sz="1800" dirty="0"/>
              <a:t>24961 = S9-Serie</a:t>
            </a:r>
          </a:p>
          <a:p>
            <a:pPr marL="0" indent="0">
              <a:buNone/>
            </a:pPr>
            <a:r>
              <a:rPr lang="de-DE" sz="1800" dirty="0"/>
              <a:t>37342 / 37343 = AirSense/</a:t>
            </a:r>
            <a:r>
              <a:rPr lang="de-DE" sz="1800" dirty="0" err="1"/>
              <a:t>Curve</a:t>
            </a:r>
            <a:endParaRPr lang="de-DE" sz="1800" dirty="0"/>
          </a:p>
          <a:p>
            <a:pPr marL="0" lvl="8" indent="0">
              <a:buNone/>
            </a:pPr>
            <a:r>
              <a:rPr lang="de-DE" dirty="0">
                <a:latin typeface="Verdana" panose="020B0604030504040204" pitchFamily="34" charset="0"/>
                <a:ea typeface="Verdana" panose="020B0604030504040204" pitchFamily="34" charset="0"/>
              </a:rPr>
              <a:t>	</a:t>
            </a:r>
          </a:p>
        </p:txBody>
      </p:sp>
      <p:sp>
        <p:nvSpPr>
          <p:cNvPr id="3" name="Inhaltsplatzhalter 2"/>
          <p:cNvSpPr>
            <a:spLocks noGrp="1"/>
          </p:cNvSpPr>
          <p:nvPr>
            <p:ph idx="1"/>
          </p:nvPr>
        </p:nvSpPr>
        <p:spPr/>
        <p:txBody>
          <a:bodyPr/>
          <a:lstStyle/>
          <a:p>
            <a:r>
              <a:rPr lang="de-DE" dirty="0"/>
              <a:t>Mobilität </a:t>
            </a:r>
          </a:p>
        </p:txBody>
      </p:sp>
      <p:pic>
        <p:nvPicPr>
          <p:cNvPr id="4" name="Grafik 3"/>
          <p:cNvPicPr>
            <a:picLocks noChangeAspect="1"/>
          </p:cNvPicPr>
          <p:nvPr/>
        </p:nvPicPr>
        <p:blipFill>
          <a:blip r:embed="rId2"/>
          <a:stretch>
            <a:fillRect/>
          </a:stretch>
        </p:blipFill>
        <p:spPr>
          <a:xfrm>
            <a:off x="7630691" y="2900677"/>
            <a:ext cx="3810330" cy="3292125"/>
          </a:xfrm>
          <a:prstGeom prst="rect">
            <a:avLst/>
          </a:prstGeom>
        </p:spPr>
      </p:pic>
    </p:spTree>
    <p:extLst>
      <p:ext uri="{BB962C8B-B14F-4D97-AF65-F5344CB8AC3E}">
        <p14:creationId xmlns:p14="http://schemas.microsoft.com/office/powerpoint/2010/main" val="4160218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buNone/>
            </a:pPr>
            <a:r>
              <a:rPr lang="de-DE" dirty="0"/>
              <a:t>150-541 = 	12V= Spannungswandler</a:t>
            </a:r>
          </a:p>
          <a:p>
            <a:pPr marL="0" indent="0">
              <a:buNone/>
            </a:pPr>
            <a:r>
              <a:rPr lang="de-DE" dirty="0"/>
              <a:t>150-540 =		24V= Spannungswandler</a:t>
            </a:r>
          </a:p>
          <a:p>
            <a:pPr marL="0" indent="0">
              <a:buNone/>
            </a:pPr>
            <a:r>
              <a:rPr lang="de-DE" dirty="0"/>
              <a:t>57,98 Euro zuzügl.</a:t>
            </a:r>
          </a:p>
          <a:p>
            <a:pPr marL="0" indent="0">
              <a:buNone/>
            </a:pPr>
            <a:r>
              <a:rPr lang="de-DE" sz="1800" dirty="0"/>
              <a:t>Maximale Leistung </a:t>
            </a:r>
            <a:r>
              <a:rPr lang="de-DE" sz="1800" dirty="0" err="1"/>
              <a:t>300W</a:t>
            </a:r>
            <a:r>
              <a:rPr lang="de-DE" sz="1800" dirty="0"/>
              <a:t> Für alle Schlafatemtherapiegeräte, die kein</a:t>
            </a:r>
          </a:p>
          <a:p>
            <a:pPr marL="0" indent="0">
              <a:buNone/>
            </a:pPr>
            <a:r>
              <a:rPr lang="de-DE" sz="1800" dirty="0"/>
              <a:t>eigenes Zubehör haben. Hier wird aus 12/24VDC - 230VAC </a:t>
            </a:r>
          </a:p>
          <a:p>
            <a:pPr marL="0" indent="0">
              <a:buNone/>
            </a:pPr>
            <a:r>
              <a:rPr lang="de-DE" sz="1800" dirty="0"/>
              <a:t>erzeugt. Das Therapiegerät kann wie gewohnt an einer </a:t>
            </a:r>
          </a:p>
          <a:p>
            <a:pPr marL="0" indent="0">
              <a:buNone/>
            </a:pPr>
            <a:r>
              <a:rPr lang="de-DE" sz="1800" dirty="0"/>
              <a:t>„Wandsteckdose“ betrieben werden. </a:t>
            </a:r>
          </a:p>
          <a:p>
            <a:pPr marL="0" indent="0">
              <a:buNone/>
            </a:pPr>
            <a:r>
              <a:rPr lang="de-DE" sz="1800" dirty="0"/>
              <a:t>Der Befeuchter sollte ausbleiben, da er sehr viel Energie</a:t>
            </a:r>
          </a:p>
          <a:p>
            <a:pPr marL="0" indent="0">
              <a:buNone/>
            </a:pPr>
            <a:r>
              <a:rPr lang="de-DE" sz="1800" dirty="0"/>
              <a:t>benötigt.</a:t>
            </a:r>
          </a:p>
          <a:p>
            <a:pPr marL="0" indent="0">
              <a:buNone/>
            </a:pPr>
            <a:endParaRPr lang="de-DE" sz="1800" dirty="0"/>
          </a:p>
          <a:p>
            <a:pPr marL="0" indent="0">
              <a:buNone/>
            </a:pPr>
            <a:r>
              <a:rPr lang="de-DE" sz="1800" dirty="0"/>
              <a:t>Dieser Wandler ist z.B. für prismaLINE möglich</a:t>
            </a:r>
          </a:p>
        </p:txBody>
      </p:sp>
      <p:sp>
        <p:nvSpPr>
          <p:cNvPr id="3" name="Inhaltsplatzhalter 2"/>
          <p:cNvSpPr>
            <a:spLocks noGrp="1"/>
          </p:cNvSpPr>
          <p:nvPr>
            <p:ph idx="1"/>
          </p:nvPr>
        </p:nvSpPr>
        <p:spPr/>
        <p:txBody>
          <a:bodyPr/>
          <a:lstStyle/>
          <a:p>
            <a:r>
              <a:rPr lang="de-DE" dirty="0"/>
              <a:t>Mobilität</a:t>
            </a:r>
          </a:p>
        </p:txBody>
      </p:sp>
      <p:pic>
        <p:nvPicPr>
          <p:cNvPr id="5" name="Grafik 4"/>
          <p:cNvPicPr>
            <a:picLocks noChangeAspect="1"/>
          </p:cNvPicPr>
          <p:nvPr/>
        </p:nvPicPr>
        <p:blipFill>
          <a:blip r:embed="rId2">
            <a:extLst>
              <a:ext uri="{BEBA8EAE-BF5A-486C-A8C5-ECC9F3942E4B}">
                <a14:imgProps xmlns:a14="http://schemas.microsoft.com/office/drawing/2010/main">
                  <a14:imgLayer r:embed="rId3">
                    <a14:imgEffect>
                      <a14:brightnessContrast bright="13000" contrast="26000"/>
                    </a14:imgEffect>
                  </a14:imgLayer>
                </a14:imgProps>
              </a:ext>
            </a:extLst>
          </a:blip>
          <a:stretch>
            <a:fillRect/>
          </a:stretch>
        </p:blipFill>
        <p:spPr>
          <a:xfrm>
            <a:off x="7763635" y="3372841"/>
            <a:ext cx="4054864" cy="3043895"/>
          </a:xfrm>
          <a:prstGeom prst="rect">
            <a:avLst/>
          </a:prstGeom>
        </p:spPr>
      </p:pic>
    </p:spTree>
    <p:extLst>
      <p:ext uri="{BB962C8B-B14F-4D97-AF65-F5344CB8AC3E}">
        <p14:creationId xmlns:p14="http://schemas.microsoft.com/office/powerpoint/2010/main" val="953072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149290" y="1409454"/>
            <a:ext cx="11700588" cy="4916701"/>
          </a:xfrm>
        </p:spPr>
        <p:txBody>
          <a:bodyPr/>
          <a:lstStyle/>
          <a:p>
            <a:pPr marL="0" indent="0" algn="just">
              <a:buClr>
                <a:schemeClr val="tx1">
                  <a:lumMod val="50000"/>
                  <a:lumOff val="50000"/>
                </a:schemeClr>
              </a:buClr>
              <a:buNone/>
            </a:pPr>
            <a:r>
              <a:rPr lang="de-DE" sz="1600" dirty="0"/>
              <a:t>Was wir nicht dürfen (das Wichtigste):</a:t>
            </a:r>
          </a:p>
          <a:p>
            <a:pPr marL="0" indent="0" algn="just">
              <a:buClr>
                <a:schemeClr val="tx1">
                  <a:lumMod val="50000"/>
                  <a:lumOff val="50000"/>
                </a:schemeClr>
              </a:buClr>
              <a:buNone/>
            </a:pPr>
            <a:r>
              <a:rPr lang="de-DE" sz="1600" dirty="0"/>
              <a:t>Wir dürfen keine medizinischen Auskünfte geben, das ist Aufgabe der Ärzte und Apotheker.</a:t>
            </a:r>
          </a:p>
          <a:p>
            <a:pPr marL="0" indent="0" algn="just">
              <a:buClr>
                <a:schemeClr val="tx1">
                  <a:lumMod val="50000"/>
                  <a:lumOff val="50000"/>
                </a:schemeClr>
              </a:buClr>
              <a:buNone/>
            </a:pPr>
            <a:r>
              <a:rPr lang="de-DE" sz="1600" dirty="0"/>
              <a:t>Wir dürfen keine Medikamente empfehlen, das tun Ärzte und Apotheker.</a:t>
            </a:r>
          </a:p>
          <a:p>
            <a:pPr marL="0" indent="0" algn="just">
              <a:buClr>
                <a:schemeClr val="tx1">
                  <a:lumMod val="50000"/>
                  <a:lumOff val="50000"/>
                </a:schemeClr>
              </a:buClr>
              <a:buNone/>
            </a:pPr>
            <a:endParaRPr lang="de-DE" sz="1600" dirty="0"/>
          </a:p>
          <a:p>
            <a:pPr marL="0" indent="0" algn="just">
              <a:buClr>
                <a:schemeClr val="tx1">
                  <a:lumMod val="50000"/>
                  <a:lumOff val="50000"/>
                </a:schemeClr>
              </a:buClr>
              <a:buNone/>
            </a:pPr>
            <a:r>
              <a:rPr lang="de-DE" sz="1600" dirty="0"/>
              <a:t>Wir dürfen in keiner Art die Therapieform, ohne Rezept, VO ändern. Z.B. eigenmächtige Umversorgung der Maskenart.</a:t>
            </a:r>
          </a:p>
          <a:p>
            <a:pPr marL="0" indent="0" algn="just">
              <a:buClr>
                <a:schemeClr val="tx1">
                  <a:lumMod val="50000"/>
                  <a:lumOff val="50000"/>
                </a:schemeClr>
              </a:buClr>
              <a:buNone/>
            </a:pPr>
            <a:endParaRPr lang="de-DE" sz="1600" dirty="0"/>
          </a:p>
          <a:p>
            <a:pPr marL="0" indent="0" algn="just">
              <a:buClr>
                <a:schemeClr val="tx1">
                  <a:lumMod val="50000"/>
                  <a:lumOff val="50000"/>
                </a:schemeClr>
              </a:buClr>
              <a:buNone/>
            </a:pPr>
            <a:r>
              <a:rPr lang="de-DE" sz="1600" dirty="0"/>
              <a:t>Wir werden den Patienten niemals in seiner Kritik an einem Arzt bestätigen.</a:t>
            </a:r>
          </a:p>
          <a:p>
            <a:pPr marL="0" indent="0" algn="just">
              <a:buClr>
                <a:schemeClr val="tx1">
                  <a:lumMod val="50000"/>
                  <a:lumOff val="50000"/>
                </a:schemeClr>
              </a:buClr>
              <a:buNone/>
            </a:pPr>
            <a:r>
              <a:rPr lang="de-DE" sz="1600" dirty="0"/>
              <a:t>Wir werden dem Patienten niemals sagen, dass er eine ärztlich verordnete Therapie zeitweilig nicht durchführen muss.</a:t>
            </a:r>
          </a:p>
          <a:p>
            <a:pPr marL="0" indent="0" algn="just">
              <a:buClr>
                <a:schemeClr val="tx1">
                  <a:lumMod val="50000"/>
                  <a:lumOff val="50000"/>
                </a:schemeClr>
              </a:buClr>
              <a:buNone/>
            </a:pPr>
            <a:endParaRPr lang="de-DE" sz="1600" dirty="0"/>
          </a:p>
          <a:p>
            <a:pPr marL="0" indent="0" algn="just">
              <a:buClr>
                <a:schemeClr val="tx1">
                  <a:lumMod val="50000"/>
                  <a:lumOff val="50000"/>
                </a:schemeClr>
              </a:buClr>
              <a:buNone/>
            </a:pPr>
            <a:r>
              <a:rPr lang="de-DE" sz="1600" dirty="0"/>
              <a:t>Wir werden den Patienten niemals zu seinem Verordner schicken, mit dem Auftrag „ Ihr Arzt muss Ihnen dies oder das verschreiben“.</a:t>
            </a:r>
          </a:p>
          <a:p>
            <a:pPr marL="0" indent="0" algn="just">
              <a:buClr>
                <a:schemeClr val="tx1">
                  <a:lumMod val="50000"/>
                  <a:lumOff val="50000"/>
                </a:schemeClr>
              </a:buClr>
              <a:buNone/>
            </a:pPr>
            <a:endParaRPr lang="de-DE" sz="1600" dirty="0"/>
          </a:p>
          <a:p>
            <a:pPr marL="0" indent="0" algn="just">
              <a:buClr>
                <a:schemeClr val="tx1">
                  <a:lumMod val="50000"/>
                  <a:lumOff val="50000"/>
                </a:schemeClr>
              </a:buClr>
              <a:buNone/>
            </a:pPr>
            <a:r>
              <a:rPr lang="de-DE" sz="1600" dirty="0"/>
              <a:t>Wir dürfen kein Therapieergebnis bewerten. ( z.B. ausgelesene Karte ) Das ist Arztsache !!!</a:t>
            </a:r>
          </a:p>
          <a:p>
            <a:pPr algn="just">
              <a:buClr>
                <a:schemeClr val="tx1">
                  <a:lumMod val="50000"/>
                  <a:lumOff val="50000"/>
                </a:schemeClr>
              </a:buClr>
              <a:buFont typeface="Arial" panose="020B0604020202020204" pitchFamily="34" charset="0"/>
              <a:buChar char="•"/>
            </a:pPr>
            <a:endParaRPr lang="de-DE" sz="1600" dirty="0"/>
          </a:p>
        </p:txBody>
      </p:sp>
      <p:sp>
        <p:nvSpPr>
          <p:cNvPr id="3" name="Inhaltsplatzhalter 2"/>
          <p:cNvSpPr>
            <a:spLocks noGrp="1"/>
          </p:cNvSpPr>
          <p:nvPr>
            <p:ph idx="1"/>
          </p:nvPr>
        </p:nvSpPr>
        <p:spPr>
          <a:xfrm>
            <a:off x="1" y="788822"/>
            <a:ext cx="5315462" cy="442464"/>
          </a:xfrm>
        </p:spPr>
        <p:txBody>
          <a:bodyPr>
            <a:noAutofit/>
          </a:bodyPr>
          <a:lstStyle/>
          <a:p>
            <a:pPr algn="just"/>
            <a:r>
              <a:rPr lang="de-DE" sz="1600" dirty="0"/>
              <a:t>Was wir dürfen, was nicht !</a:t>
            </a:r>
          </a:p>
        </p:txBody>
      </p:sp>
    </p:spTree>
    <p:extLst>
      <p:ext uri="{BB962C8B-B14F-4D97-AF65-F5344CB8AC3E}">
        <p14:creationId xmlns:p14="http://schemas.microsoft.com/office/powerpoint/2010/main" val="883164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buNone/>
            </a:pPr>
            <a:r>
              <a:rPr lang="de-DE" dirty="0"/>
              <a:t>wm 24616 = 	12V= Spannungswandler</a:t>
            </a:r>
          </a:p>
          <a:p>
            <a:pPr marL="0" indent="0">
              <a:buNone/>
            </a:pPr>
            <a:r>
              <a:rPr lang="de-DE" dirty="0"/>
              <a:t>wm 24132 =	24V= Spannungswandler</a:t>
            </a:r>
          </a:p>
          <a:p>
            <a:pPr marL="0" indent="0">
              <a:buNone/>
            </a:pPr>
            <a:r>
              <a:rPr lang="de-DE" dirty="0"/>
              <a:t>155 Euro zuzüglich</a:t>
            </a:r>
          </a:p>
          <a:p>
            <a:pPr marL="0" indent="0">
              <a:buNone/>
            </a:pPr>
            <a:r>
              <a:rPr lang="de-DE" sz="1800" dirty="0"/>
              <a:t>Maximale Leistung </a:t>
            </a:r>
            <a:r>
              <a:rPr lang="de-DE" sz="1800" dirty="0" err="1"/>
              <a:t>300W</a:t>
            </a:r>
            <a:r>
              <a:rPr lang="de-DE" sz="1800" dirty="0"/>
              <a:t> Für alle „Weinmanngeräte“, die kein</a:t>
            </a:r>
          </a:p>
          <a:p>
            <a:pPr marL="0" indent="0">
              <a:buNone/>
            </a:pPr>
            <a:r>
              <a:rPr lang="de-DE" sz="1800" dirty="0"/>
              <a:t>eigenes Zubehör haben. Hier wird aus 12/24VDC - 230VAC </a:t>
            </a:r>
          </a:p>
          <a:p>
            <a:pPr marL="0" indent="0">
              <a:buNone/>
            </a:pPr>
            <a:r>
              <a:rPr lang="de-DE" sz="1800" dirty="0"/>
              <a:t>erzeugt. Das Therapiegerät kann wie gewohnt an einer </a:t>
            </a:r>
          </a:p>
          <a:p>
            <a:pPr marL="0" indent="0">
              <a:buNone/>
            </a:pPr>
            <a:r>
              <a:rPr lang="de-DE" sz="1800" dirty="0"/>
              <a:t>„Wandsteckdose“ betrieben werden. </a:t>
            </a:r>
          </a:p>
          <a:p>
            <a:pPr marL="0" indent="0">
              <a:buNone/>
            </a:pPr>
            <a:r>
              <a:rPr lang="de-DE" sz="1800" dirty="0"/>
              <a:t>Der Befeuchter sollte ausbleiben, da er sehr viel Energie</a:t>
            </a:r>
          </a:p>
          <a:p>
            <a:pPr marL="0" indent="0">
              <a:buNone/>
            </a:pPr>
            <a:r>
              <a:rPr lang="de-DE" sz="1800" dirty="0"/>
              <a:t>benötigt.</a:t>
            </a:r>
          </a:p>
          <a:p>
            <a:pPr marL="0" indent="0">
              <a:buNone/>
            </a:pPr>
            <a:endParaRPr lang="de-DE" sz="1800" dirty="0"/>
          </a:p>
          <a:p>
            <a:pPr marL="0" indent="0">
              <a:buNone/>
            </a:pPr>
            <a:r>
              <a:rPr lang="de-DE" sz="1800" dirty="0"/>
              <a:t>Dieser Wandler ist für prismaLINE möglich ebenso für:</a:t>
            </a:r>
          </a:p>
          <a:p>
            <a:pPr marL="0" indent="0">
              <a:buNone/>
            </a:pPr>
            <a:r>
              <a:rPr lang="de-DE" sz="1800" dirty="0"/>
              <a:t>Ventimotion und Ventilogic, sowie somnoVENT.</a:t>
            </a:r>
          </a:p>
        </p:txBody>
      </p:sp>
      <p:sp>
        <p:nvSpPr>
          <p:cNvPr id="3" name="Inhaltsplatzhalter 2"/>
          <p:cNvSpPr>
            <a:spLocks noGrp="1"/>
          </p:cNvSpPr>
          <p:nvPr>
            <p:ph idx="1"/>
          </p:nvPr>
        </p:nvSpPr>
        <p:spPr/>
        <p:txBody>
          <a:bodyPr/>
          <a:lstStyle/>
          <a:p>
            <a:r>
              <a:rPr lang="de-DE" dirty="0"/>
              <a:t>Mobilität</a:t>
            </a:r>
          </a:p>
        </p:txBody>
      </p:sp>
      <p:pic>
        <p:nvPicPr>
          <p:cNvPr id="4" name="Grafik 3"/>
          <p:cNvPicPr>
            <a:picLocks noChangeAspect="1"/>
          </p:cNvPicPr>
          <p:nvPr/>
        </p:nvPicPr>
        <p:blipFill rotWithShape="1">
          <a:blip r:embed="rId2"/>
          <a:srcRect l="4624"/>
          <a:stretch/>
        </p:blipFill>
        <p:spPr>
          <a:xfrm>
            <a:off x="7382909" y="3638940"/>
            <a:ext cx="4809091" cy="2817186"/>
          </a:xfrm>
          <a:prstGeom prst="rect">
            <a:avLst/>
          </a:prstGeom>
        </p:spPr>
      </p:pic>
    </p:spTree>
    <p:extLst>
      <p:ext uri="{BB962C8B-B14F-4D97-AF65-F5344CB8AC3E}">
        <p14:creationId xmlns:p14="http://schemas.microsoft.com/office/powerpoint/2010/main" val="483623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buNone/>
            </a:pPr>
            <a:endParaRPr lang="de-DE" sz="1800" dirty="0"/>
          </a:p>
          <a:p>
            <a:pPr marL="0" indent="0">
              <a:buNone/>
            </a:pPr>
            <a:r>
              <a:rPr lang="de-DE" sz="1800" dirty="0"/>
              <a:t>wm 24469 						DC-DC-Wandler</a:t>
            </a:r>
          </a:p>
          <a:p>
            <a:pPr marL="0" indent="0">
              <a:buNone/>
            </a:pPr>
            <a:r>
              <a:rPr lang="de-DE" sz="1800" dirty="0"/>
              <a:t>150,42 Euro zuzügl.					</a:t>
            </a:r>
          </a:p>
          <a:p>
            <a:pPr marL="0" indent="0">
              <a:buNone/>
            </a:pPr>
            <a:endParaRPr lang="de-DE" sz="1800" dirty="0"/>
          </a:p>
          <a:p>
            <a:pPr marL="0" indent="0">
              <a:buNone/>
            </a:pPr>
            <a:endParaRPr lang="de-DE" sz="1800" dirty="0"/>
          </a:p>
          <a:p>
            <a:pPr marL="0" indent="0">
              <a:buNone/>
            </a:pPr>
            <a:r>
              <a:rPr lang="de-DE" sz="1800" dirty="0"/>
              <a:t>Für SomnoBalance / Soft II </a:t>
            </a:r>
          </a:p>
          <a:p>
            <a:pPr marL="0" indent="0">
              <a:buNone/>
            </a:pPr>
            <a:r>
              <a:rPr lang="de-DE" sz="1800" dirty="0"/>
              <a:t>Prisma SOFT / SMART</a:t>
            </a:r>
          </a:p>
          <a:p>
            <a:pPr marL="0" indent="0">
              <a:buNone/>
            </a:pPr>
            <a:endParaRPr lang="de-DE" sz="1800" dirty="0"/>
          </a:p>
          <a:p>
            <a:pPr marL="0" indent="0">
              <a:buNone/>
            </a:pPr>
            <a:r>
              <a:rPr lang="de-DE" sz="1800" dirty="0"/>
              <a:t>Deutlich bessere Energiebilanz, als die 230V Wandler,</a:t>
            </a:r>
          </a:p>
          <a:p>
            <a:pPr marL="0" indent="0">
              <a:buNone/>
            </a:pPr>
            <a:r>
              <a:rPr lang="de-DE" sz="1800" dirty="0"/>
              <a:t>da hier kein Netzteil benutzt wird und nur einmal</a:t>
            </a:r>
          </a:p>
          <a:p>
            <a:pPr marL="0" indent="0">
              <a:buNone/>
            </a:pPr>
            <a:r>
              <a:rPr lang="de-DE" sz="1800" dirty="0"/>
              <a:t>von 12VDC auf 24VDC gewandelt wird.</a:t>
            </a:r>
          </a:p>
        </p:txBody>
      </p:sp>
      <p:sp>
        <p:nvSpPr>
          <p:cNvPr id="3" name="Inhaltsplatzhalter 2"/>
          <p:cNvSpPr>
            <a:spLocks noGrp="1"/>
          </p:cNvSpPr>
          <p:nvPr>
            <p:ph idx="1"/>
          </p:nvPr>
        </p:nvSpPr>
        <p:spPr/>
        <p:txBody>
          <a:bodyPr/>
          <a:lstStyle/>
          <a:p>
            <a:r>
              <a:rPr lang="de-DE" dirty="0"/>
              <a:t>Mobilität</a:t>
            </a:r>
          </a:p>
        </p:txBody>
      </p:sp>
      <p:pic>
        <p:nvPicPr>
          <p:cNvPr id="5" name="Picture 6"/>
          <p:cNvPicPr>
            <a:picLocks noChangeAspect="1" noChangeArrowheads="1"/>
          </p:cNvPicPr>
          <p:nvPr/>
        </p:nvPicPr>
        <p:blipFill>
          <a:blip r:embed="rId2" cstate="print"/>
          <a:srcRect l="31693" t="22440" r="31693" b="32292"/>
          <a:stretch>
            <a:fillRect/>
          </a:stretch>
        </p:blipFill>
        <p:spPr bwMode="auto">
          <a:xfrm>
            <a:off x="7299269" y="2967134"/>
            <a:ext cx="4141752" cy="3073114"/>
          </a:xfrm>
          <a:prstGeom prst="rect">
            <a:avLst/>
          </a:prstGeom>
          <a:noFill/>
          <a:ln w="9525">
            <a:noFill/>
            <a:miter lim="800000"/>
            <a:headEnd/>
            <a:tailEnd/>
          </a:ln>
        </p:spPr>
      </p:pic>
    </p:spTree>
    <p:extLst>
      <p:ext uri="{BB962C8B-B14F-4D97-AF65-F5344CB8AC3E}">
        <p14:creationId xmlns:p14="http://schemas.microsoft.com/office/powerpoint/2010/main" val="3878485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buNone/>
            </a:pPr>
            <a:endParaRPr lang="de-DE" sz="1800" dirty="0"/>
          </a:p>
          <a:p>
            <a:pPr marL="0" indent="0">
              <a:buNone/>
            </a:pPr>
            <a:r>
              <a:rPr lang="de-DE" sz="1800" dirty="0"/>
              <a:t>1001956						12V Kabel Respironics</a:t>
            </a:r>
          </a:p>
          <a:p>
            <a:pPr marL="0" indent="0">
              <a:buNone/>
            </a:pPr>
            <a:r>
              <a:rPr lang="de-DE" sz="1800" dirty="0"/>
              <a:t>für Beatmung A-Serie</a:t>
            </a:r>
          </a:p>
          <a:p>
            <a:pPr marL="0" indent="0">
              <a:buNone/>
            </a:pPr>
            <a:r>
              <a:rPr lang="de-DE" sz="1800" dirty="0"/>
              <a:t>und alle älteren Schlafgeräte bis zu SO50        doch wieder lieferbar !!!!!!					</a:t>
            </a:r>
          </a:p>
          <a:p>
            <a:pPr marL="0" indent="0">
              <a:buNone/>
            </a:pPr>
            <a:endParaRPr lang="de-DE" sz="1800" dirty="0"/>
          </a:p>
          <a:p>
            <a:pPr marL="0" indent="0">
              <a:buNone/>
            </a:pPr>
            <a:endParaRPr lang="de-DE" sz="1800" dirty="0"/>
          </a:p>
          <a:p>
            <a:pPr marL="0" indent="0">
              <a:buNone/>
            </a:pPr>
            <a:r>
              <a:rPr lang="de-DE" sz="1800" dirty="0"/>
              <a:t>1097568</a:t>
            </a:r>
          </a:p>
          <a:p>
            <a:pPr marL="0" indent="0">
              <a:buNone/>
            </a:pPr>
            <a:r>
              <a:rPr lang="de-DE" sz="1800" dirty="0"/>
              <a:t>41,18 Euro zuzügl.</a:t>
            </a:r>
          </a:p>
          <a:p>
            <a:pPr marL="0" indent="0">
              <a:buNone/>
            </a:pPr>
            <a:r>
              <a:rPr lang="de-DE" sz="1800" dirty="0"/>
              <a:t>Für SO60</a:t>
            </a:r>
          </a:p>
        </p:txBody>
      </p:sp>
      <p:sp>
        <p:nvSpPr>
          <p:cNvPr id="3" name="Inhaltsplatzhalter 2"/>
          <p:cNvSpPr>
            <a:spLocks noGrp="1"/>
          </p:cNvSpPr>
          <p:nvPr>
            <p:ph idx="1"/>
          </p:nvPr>
        </p:nvSpPr>
        <p:spPr/>
        <p:txBody>
          <a:bodyPr/>
          <a:lstStyle/>
          <a:p>
            <a:r>
              <a:rPr lang="de-DE" dirty="0"/>
              <a:t>Mobilität</a:t>
            </a:r>
          </a:p>
        </p:txBody>
      </p:sp>
      <p:pic>
        <p:nvPicPr>
          <p:cNvPr id="4" name="Grafik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r="13617"/>
          <a:stretch/>
        </p:blipFill>
        <p:spPr>
          <a:xfrm>
            <a:off x="7155665" y="3272565"/>
            <a:ext cx="3359936" cy="2920237"/>
          </a:xfrm>
          <a:prstGeom prst="rect">
            <a:avLst/>
          </a:prstGeom>
        </p:spPr>
      </p:pic>
      <p:cxnSp>
        <p:nvCxnSpPr>
          <p:cNvPr id="6" name="Gerader Verbinder 5"/>
          <p:cNvCxnSpPr/>
          <p:nvPr/>
        </p:nvCxnSpPr>
        <p:spPr>
          <a:xfrm flipV="1">
            <a:off x="759353" y="3738282"/>
            <a:ext cx="5145741" cy="89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690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buNone/>
            </a:pPr>
            <a:endParaRPr lang="de-DE" sz="1800" dirty="0"/>
          </a:p>
          <a:p>
            <a:pPr marL="0" indent="0">
              <a:buNone/>
            </a:pPr>
            <a:r>
              <a:rPr lang="de-DE" sz="1800" dirty="0"/>
              <a:t>1120746						12V Kabel Respironics</a:t>
            </a:r>
          </a:p>
          <a:p>
            <a:pPr marL="0" indent="0">
              <a:buNone/>
            </a:pPr>
            <a:endParaRPr lang="de-DE" sz="1800" dirty="0"/>
          </a:p>
          <a:p>
            <a:pPr marL="0" indent="0">
              <a:buNone/>
            </a:pPr>
            <a:r>
              <a:rPr lang="de-DE" sz="1800" dirty="0"/>
              <a:t>41,18 Euro zuzügl.</a:t>
            </a:r>
          </a:p>
          <a:p>
            <a:pPr marL="0" indent="0">
              <a:buNone/>
            </a:pPr>
            <a:r>
              <a:rPr lang="de-DE" sz="1800" dirty="0"/>
              <a:t>Für Dreamstation, ohne </a:t>
            </a:r>
            <a:r>
              <a:rPr lang="de-DE" sz="1800" dirty="0" err="1"/>
              <a:t>DSGO</a:t>
            </a:r>
            <a:endParaRPr lang="de-DE" sz="1800" dirty="0"/>
          </a:p>
        </p:txBody>
      </p:sp>
      <p:sp>
        <p:nvSpPr>
          <p:cNvPr id="3" name="Inhaltsplatzhalter 2"/>
          <p:cNvSpPr>
            <a:spLocks noGrp="1"/>
          </p:cNvSpPr>
          <p:nvPr>
            <p:ph idx="1"/>
          </p:nvPr>
        </p:nvSpPr>
        <p:spPr/>
        <p:txBody>
          <a:bodyPr/>
          <a:lstStyle/>
          <a:p>
            <a:r>
              <a:rPr lang="de-DE" dirty="0"/>
              <a:t>Mobilität</a:t>
            </a:r>
          </a:p>
        </p:txBody>
      </p:sp>
      <p:pic>
        <p:nvPicPr>
          <p:cNvPr id="1026" name="Picture 2" descr="Ideal für Vielreisen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7036" y="2353095"/>
            <a:ext cx="5229598" cy="392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093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buNone/>
            </a:pPr>
            <a:endParaRPr lang="de-DE" sz="1800" dirty="0"/>
          </a:p>
          <a:p>
            <a:pPr marL="0" indent="0">
              <a:buNone/>
            </a:pPr>
            <a:r>
              <a:rPr lang="de-DE" sz="1800" dirty="0"/>
              <a:t>21798940					Euronetzkabel mit Zwischenschnurschalter</a:t>
            </a:r>
          </a:p>
          <a:p>
            <a:pPr marL="0" indent="0">
              <a:buNone/>
            </a:pPr>
            <a:endParaRPr lang="de-DE" sz="1800" dirty="0"/>
          </a:p>
          <a:p>
            <a:pPr marL="0" indent="0">
              <a:buNone/>
            </a:pPr>
            <a:r>
              <a:rPr lang="de-DE" sz="1800" dirty="0"/>
              <a:t>7,90  Euro zuzügl.</a:t>
            </a:r>
          </a:p>
          <a:p>
            <a:pPr marL="0" indent="0">
              <a:buNone/>
            </a:pPr>
            <a:r>
              <a:rPr lang="de-DE" sz="1800" dirty="0"/>
              <a:t>Universalnetzkabel für Geräte mit Standby-Modus</a:t>
            </a:r>
          </a:p>
        </p:txBody>
      </p:sp>
      <p:sp>
        <p:nvSpPr>
          <p:cNvPr id="3" name="Inhaltsplatzhalter 2"/>
          <p:cNvSpPr>
            <a:spLocks noGrp="1"/>
          </p:cNvSpPr>
          <p:nvPr>
            <p:ph idx="1"/>
          </p:nvPr>
        </p:nvSpPr>
        <p:spPr/>
        <p:txBody>
          <a:bodyPr/>
          <a:lstStyle/>
          <a:p>
            <a:r>
              <a:rPr lang="de-DE" dirty="0"/>
              <a:t>Mobilität</a:t>
            </a:r>
          </a:p>
        </p:txBody>
      </p:sp>
      <p:pic>
        <p:nvPicPr>
          <p:cNvPr id="5" name="Grafik 4"/>
          <p:cNvPicPr>
            <a:picLocks noChangeAspect="1"/>
          </p:cNvPicPr>
          <p:nvPr/>
        </p:nvPicPr>
        <p:blipFill>
          <a:blip r:embed="rId2"/>
          <a:stretch>
            <a:fillRect/>
          </a:stretch>
        </p:blipFill>
        <p:spPr>
          <a:xfrm>
            <a:off x="7319839" y="2823013"/>
            <a:ext cx="3744396" cy="3055273"/>
          </a:xfrm>
          <a:prstGeom prst="rect">
            <a:avLst/>
          </a:prstGeom>
        </p:spPr>
      </p:pic>
    </p:spTree>
    <p:extLst>
      <p:ext uri="{BB962C8B-B14F-4D97-AF65-F5344CB8AC3E}">
        <p14:creationId xmlns:p14="http://schemas.microsoft.com/office/powerpoint/2010/main" val="1362170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lgn="just">
              <a:buNone/>
            </a:pPr>
            <a:r>
              <a:rPr lang="de-DE" sz="2000" dirty="0">
                <a:solidFill>
                  <a:schemeClr val="bg1">
                    <a:lumMod val="85000"/>
                  </a:schemeClr>
                </a:solidFill>
              </a:rPr>
              <a:t>Hinweise, was wir dürfen was nicht</a:t>
            </a:r>
          </a:p>
          <a:p>
            <a:pPr marL="0" indent="0" algn="just">
              <a:buNone/>
            </a:pPr>
            <a:r>
              <a:rPr lang="de-DE" sz="2000" dirty="0">
                <a:solidFill>
                  <a:schemeClr val="bg1">
                    <a:lumMod val="85000"/>
                  </a:schemeClr>
                </a:solidFill>
              </a:rPr>
              <a:t>Verlegung der Nasenwege</a:t>
            </a:r>
          </a:p>
          <a:p>
            <a:pPr marL="0" indent="0" algn="just">
              <a:buNone/>
            </a:pPr>
            <a:r>
              <a:rPr lang="de-DE" sz="2000" dirty="0">
                <a:solidFill>
                  <a:schemeClr val="bg1">
                    <a:lumMod val="85000"/>
                  </a:schemeClr>
                </a:solidFill>
              </a:rPr>
              <a:t>Mundöffnung</a:t>
            </a:r>
          </a:p>
          <a:p>
            <a:pPr marL="0" indent="0" algn="just">
              <a:buNone/>
            </a:pPr>
            <a:r>
              <a:rPr lang="de-DE" sz="2000" dirty="0">
                <a:solidFill>
                  <a:schemeClr val="bg1">
                    <a:lumMod val="85000"/>
                  </a:schemeClr>
                </a:solidFill>
              </a:rPr>
              <a:t>Atemgasklimatisierung</a:t>
            </a:r>
          </a:p>
          <a:p>
            <a:pPr marL="0" indent="0" algn="just">
              <a:buNone/>
            </a:pPr>
            <a:r>
              <a:rPr lang="de-DE" sz="2000" dirty="0">
                <a:solidFill>
                  <a:schemeClr val="bg1">
                    <a:lumMod val="85000"/>
                  </a:schemeClr>
                </a:solidFill>
              </a:rPr>
              <a:t>Kondenswasser</a:t>
            </a:r>
          </a:p>
          <a:p>
            <a:pPr marL="0" indent="0" algn="just">
              <a:buNone/>
            </a:pPr>
            <a:r>
              <a:rPr lang="de-DE" sz="2000" dirty="0">
                <a:solidFill>
                  <a:schemeClr val="bg1">
                    <a:lumMod val="85000"/>
                  </a:schemeClr>
                </a:solidFill>
              </a:rPr>
              <a:t>Erschwerte Exspiration</a:t>
            </a:r>
          </a:p>
          <a:p>
            <a:pPr marL="0" indent="0" algn="just">
              <a:buNone/>
            </a:pPr>
            <a:r>
              <a:rPr lang="de-DE" sz="2000" dirty="0">
                <a:solidFill>
                  <a:schemeClr val="bg1">
                    <a:lumMod val="85000"/>
                  </a:schemeClr>
                </a:solidFill>
              </a:rPr>
              <a:t>Reizung durch </a:t>
            </a:r>
            <a:r>
              <a:rPr lang="de-DE" sz="2000" dirty="0" err="1">
                <a:solidFill>
                  <a:schemeClr val="bg1">
                    <a:lumMod val="85000"/>
                  </a:schemeClr>
                </a:solidFill>
              </a:rPr>
              <a:t>Leckströme</a:t>
            </a:r>
            <a:endParaRPr lang="de-DE" sz="2000" dirty="0">
              <a:solidFill>
                <a:schemeClr val="bg1">
                  <a:lumMod val="85000"/>
                </a:schemeClr>
              </a:solidFill>
            </a:endParaRPr>
          </a:p>
          <a:p>
            <a:pPr marL="0" indent="0" algn="just">
              <a:buNone/>
            </a:pPr>
            <a:r>
              <a:rPr lang="de-DE" sz="2000" dirty="0">
                <a:solidFill>
                  <a:schemeClr val="bg1">
                    <a:lumMod val="85000"/>
                  </a:schemeClr>
                </a:solidFill>
              </a:rPr>
              <a:t>Sauerstoffkombination</a:t>
            </a:r>
          </a:p>
          <a:p>
            <a:pPr marL="0" indent="0" algn="just">
              <a:buNone/>
            </a:pPr>
            <a:r>
              <a:rPr lang="de-DE" sz="2000" dirty="0">
                <a:solidFill>
                  <a:schemeClr val="bg1">
                    <a:lumMod val="85000"/>
                  </a:schemeClr>
                </a:solidFill>
              </a:rPr>
              <a:t>Mobilität</a:t>
            </a:r>
          </a:p>
          <a:p>
            <a:pPr marL="0" indent="0" algn="just">
              <a:buNone/>
            </a:pPr>
            <a:r>
              <a:rPr lang="de-DE" sz="2000" dirty="0">
                <a:solidFill>
                  <a:schemeClr val="tx1">
                    <a:lumMod val="75000"/>
                    <a:lumOff val="25000"/>
                  </a:schemeClr>
                </a:solidFill>
              </a:rPr>
              <a:t>OTC</a:t>
            </a:r>
          </a:p>
          <a:p>
            <a:pPr marL="0" indent="0" algn="just">
              <a:buNone/>
            </a:pPr>
            <a:r>
              <a:rPr lang="de-DE" sz="2000" dirty="0">
                <a:solidFill>
                  <a:schemeClr val="tx1">
                    <a:lumMod val="75000"/>
                    <a:lumOff val="25000"/>
                  </a:schemeClr>
                </a:solidFill>
              </a:rPr>
              <a:t>Onlineshop</a:t>
            </a:r>
          </a:p>
        </p:txBody>
      </p:sp>
      <p:sp>
        <p:nvSpPr>
          <p:cNvPr id="3" name="Inhaltsplatzhalter 2"/>
          <p:cNvSpPr>
            <a:spLocks noGrp="1"/>
          </p:cNvSpPr>
          <p:nvPr>
            <p:ph idx="1"/>
          </p:nvPr>
        </p:nvSpPr>
        <p:spPr>
          <a:xfrm>
            <a:off x="1" y="788822"/>
            <a:ext cx="5315462" cy="442464"/>
          </a:xfrm>
        </p:spPr>
        <p:txBody>
          <a:bodyPr>
            <a:noAutofit/>
          </a:bodyPr>
          <a:lstStyle/>
          <a:p>
            <a:pPr algn="just"/>
            <a:r>
              <a:rPr lang="de-DE" sz="1600" dirty="0"/>
              <a:t>Gliederung</a:t>
            </a:r>
          </a:p>
        </p:txBody>
      </p:sp>
      <p:pic>
        <p:nvPicPr>
          <p:cNvPr id="7" name="Picture 12" descr="image_preview"/>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8340436" y="2560335"/>
            <a:ext cx="1453728" cy="1334099"/>
          </a:xfrm>
          <a:prstGeom prst="rect">
            <a:avLst/>
          </a:prstGeom>
          <a:noFill/>
          <a:ln>
            <a:noFill/>
          </a:ln>
          <a:effectLst/>
          <a:scene3d>
            <a:camera prst="orthographicFront"/>
            <a:lightRig rig="twoPt" dir="t"/>
          </a:scene3d>
          <a:sp3d prstMaterial="metal"/>
        </p:spPr>
      </p:pic>
    </p:spTree>
    <p:extLst>
      <p:ext uri="{BB962C8B-B14F-4D97-AF65-F5344CB8AC3E}">
        <p14:creationId xmlns:p14="http://schemas.microsoft.com/office/powerpoint/2010/main" val="2759743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1567543" y="1596067"/>
            <a:ext cx="8752114" cy="4596735"/>
          </a:xfrm>
        </p:spPr>
        <p:txBody>
          <a:bodyPr/>
          <a:lstStyle/>
          <a:p>
            <a:pPr marL="0" indent="0">
              <a:buNone/>
            </a:pPr>
            <a:endParaRPr lang="de-DE" sz="1800" dirty="0"/>
          </a:p>
          <a:p>
            <a:pPr marL="0" indent="0">
              <a:buNone/>
            </a:pPr>
            <a:r>
              <a:rPr lang="de-DE" sz="1800" dirty="0"/>
              <a:t> 							Over The Counter</a:t>
            </a:r>
          </a:p>
          <a:p>
            <a:pPr marL="0" indent="0">
              <a:buNone/>
            </a:pPr>
            <a:endParaRPr lang="de-DE" sz="1800" dirty="0"/>
          </a:p>
          <a:p>
            <a:pPr marL="0" indent="0" algn="just">
              <a:buNone/>
            </a:pPr>
            <a:r>
              <a:rPr lang="de-DE" sz="1800" dirty="0"/>
              <a:t>Das OTC-Angebot rundet das </a:t>
            </a:r>
            <a:r>
              <a:rPr lang="de-DE" sz="1800" dirty="0" err="1"/>
              <a:t>Produkportfolio</a:t>
            </a:r>
            <a:r>
              <a:rPr lang="de-DE" sz="1800" dirty="0"/>
              <a:t> der Löwensteingruppe ab. Hiermit erfüllen wir den Patientenwunsch nach zusätzlichen Produkten, die privat gezahlt werden und sofort mitgenommen werden können.</a:t>
            </a:r>
          </a:p>
          <a:p>
            <a:pPr marL="0" indent="0" algn="just">
              <a:buNone/>
            </a:pPr>
            <a:endParaRPr lang="de-DE" sz="1800" dirty="0"/>
          </a:p>
        </p:txBody>
      </p:sp>
      <p:sp>
        <p:nvSpPr>
          <p:cNvPr id="3" name="Inhaltsplatzhalter 2"/>
          <p:cNvSpPr>
            <a:spLocks noGrp="1"/>
          </p:cNvSpPr>
          <p:nvPr>
            <p:ph idx="1"/>
          </p:nvPr>
        </p:nvSpPr>
        <p:spPr/>
        <p:txBody>
          <a:bodyPr/>
          <a:lstStyle/>
          <a:p>
            <a:r>
              <a:rPr lang="de-DE" dirty="0"/>
              <a:t>OTC</a:t>
            </a:r>
          </a:p>
        </p:txBody>
      </p:sp>
      <p:pic>
        <p:nvPicPr>
          <p:cNvPr id="4" name="Grafik 3">
            <a:hlinkClick r:id="rId2"/>
          </p:cNvPr>
          <p:cNvPicPr>
            <a:picLocks noChangeAspect="1"/>
          </p:cNvPicPr>
          <p:nvPr/>
        </p:nvPicPr>
        <p:blipFill>
          <a:blip r:embed="rId3"/>
          <a:stretch>
            <a:fillRect/>
          </a:stretch>
        </p:blipFill>
        <p:spPr>
          <a:xfrm>
            <a:off x="1681007" y="3693459"/>
            <a:ext cx="1795619" cy="2568792"/>
          </a:xfrm>
          <a:prstGeom prst="rect">
            <a:avLst/>
          </a:prstGeom>
        </p:spPr>
      </p:pic>
    </p:spTree>
    <p:extLst>
      <p:ext uri="{BB962C8B-B14F-4D97-AF65-F5344CB8AC3E}">
        <p14:creationId xmlns:p14="http://schemas.microsoft.com/office/powerpoint/2010/main" val="3818052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1567543" y="1596067"/>
            <a:ext cx="8752114" cy="4596735"/>
          </a:xfrm>
        </p:spPr>
        <p:txBody>
          <a:bodyPr/>
          <a:lstStyle/>
          <a:p>
            <a:pPr marL="0" indent="0">
              <a:buNone/>
            </a:pPr>
            <a:endParaRPr lang="de-DE" sz="1800" dirty="0"/>
          </a:p>
          <a:p>
            <a:r>
              <a:rPr lang="de-DE" sz="1800" dirty="0"/>
              <a:t> OTC heißt :  Over The Counter.</a:t>
            </a:r>
          </a:p>
          <a:p>
            <a:endParaRPr lang="de-DE" sz="1800" dirty="0"/>
          </a:p>
          <a:p>
            <a:r>
              <a:rPr lang="de-DE" sz="1800" dirty="0"/>
              <a:t>OTC Produkte zahlt der Patient grundsätzlich selbst.</a:t>
            </a:r>
          </a:p>
          <a:p>
            <a:endParaRPr lang="de-DE" sz="1800" dirty="0"/>
          </a:p>
          <a:p>
            <a:r>
              <a:rPr lang="de-DE" sz="1800" dirty="0"/>
              <a:t>OTC-Produkte bringen zusätzlichen Umsatz für das SAZ und somit für das Unternehmen.</a:t>
            </a:r>
          </a:p>
          <a:p>
            <a:endParaRPr lang="de-DE" sz="1800" dirty="0"/>
          </a:p>
          <a:p>
            <a:pPr marL="0" indent="0">
              <a:buNone/>
            </a:pPr>
            <a:endParaRPr lang="de-DE" sz="1800" dirty="0"/>
          </a:p>
          <a:p>
            <a:endParaRPr lang="de-DE" sz="1800" dirty="0"/>
          </a:p>
          <a:p>
            <a:endParaRPr lang="de-DE" sz="1800" dirty="0"/>
          </a:p>
          <a:p>
            <a:pPr marL="0" indent="0">
              <a:buNone/>
            </a:pPr>
            <a:endParaRPr lang="de-DE" sz="1800" dirty="0"/>
          </a:p>
        </p:txBody>
      </p:sp>
      <p:sp>
        <p:nvSpPr>
          <p:cNvPr id="3" name="Inhaltsplatzhalter 2"/>
          <p:cNvSpPr>
            <a:spLocks noGrp="1"/>
          </p:cNvSpPr>
          <p:nvPr>
            <p:ph idx="1"/>
          </p:nvPr>
        </p:nvSpPr>
        <p:spPr/>
        <p:txBody>
          <a:bodyPr/>
          <a:lstStyle/>
          <a:p>
            <a:r>
              <a:rPr lang="de-DE" dirty="0"/>
              <a:t>OTC</a:t>
            </a:r>
          </a:p>
        </p:txBody>
      </p:sp>
    </p:spTree>
    <p:extLst>
      <p:ext uri="{BB962C8B-B14F-4D97-AF65-F5344CB8AC3E}">
        <p14:creationId xmlns:p14="http://schemas.microsoft.com/office/powerpoint/2010/main" val="1689928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1567543" y="1596067"/>
            <a:ext cx="8752114" cy="4596735"/>
          </a:xfrm>
        </p:spPr>
        <p:txBody>
          <a:bodyPr/>
          <a:lstStyle/>
          <a:p>
            <a:pPr marL="0" indent="0">
              <a:buNone/>
            </a:pPr>
            <a:endParaRPr lang="de-DE" sz="1800" dirty="0"/>
          </a:p>
          <a:p>
            <a:pPr marL="0" indent="0">
              <a:buNone/>
            </a:pPr>
            <a:r>
              <a:rPr lang="de-DE" sz="1800" dirty="0"/>
              <a:t> 						https://</a:t>
            </a:r>
            <a:r>
              <a:rPr lang="de-DE" sz="1800" dirty="0" err="1"/>
              <a:t>loewenstein.shop</a:t>
            </a:r>
            <a:r>
              <a:rPr lang="de-DE" sz="1800" dirty="0"/>
              <a:t>/</a:t>
            </a:r>
          </a:p>
          <a:p>
            <a:pPr marL="0" indent="0">
              <a:buNone/>
            </a:pPr>
            <a:endParaRPr lang="de-DE" sz="1800" dirty="0"/>
          </a:p>
          <a:p>
            <a:pPr marL="0" indent="0" algn="just">
              <a:buNone/>
            </a:pPr>
            <a:r>
              <a:rPr lang="de-DE" sz="1800" dirty="0"/>
              <a:t>Der onlineshop als perfekte Ergänzung zum restlichen Geschäft.</a:t>
            </a:r>
          </a:p>
          <a:p>
            <a:pPr marL="0" indent="0" algn="just">
              <a:buNone/>
            </a:pPr>
            <a:endParaRPr lang="de-DE" sz="1800" dirty="0"/>
          </a:p>
          <a:p>
            <a:pPr marL="0" indent="0" algn="just">
              <a:buNone/>
            </a:pPr>
            <a:endParaRPr lang="de-DE" sz="1800" dirty="0"/>
          </a:p>
          <a:p>
            <a:pPr marL="0" indent="0" algn="just">
              <a:buNone/>
            </a:pPr>
            <a:r>
              <a:rPr lang="de-DE" sz="1800" dirty="0">
                <a:hlinkClick r:id="rId2"/>
              </a:rPr>
              <a:t>onlineshop</a:t>
            </a:r>
            <a:endParaRPr lang="de-DE" sz="1800" dirty="0"/>
          </a:p>
          <a:p>
            <a:pPr marL="0" indent="0" algn="just">
              <a:buNone/>
            </a:pPr>
            <a:endParaRPr lang="de-DE" sz="1800" dirty="0"/>
          </a:p>
          <a:p>
            <a:pPr marL="0" indent="0" algn="just">
              <a:buNone/>
            </a:pPr>
            <a:r>
              <a:rPr lang="de-DE" sz="1800" dirty="0"/>
              <a:t>Jeder Patient darf im onlineshop alles auf eigene Rechnung kaufen. Auf Kassenrechnung sind wir ggf verpflichtet zu überprüfen, ob das gewünschte Produkt verordnet ist. Z.B. Nasenmundmaske. </a:t>
            </a:r>
          </a:p>
        </p:txBody>
      </p:sp>
      <p:sp>
        <p:nvSpPr>
          <p:cNvPr id="3" name="Inhaltsplatzhalter 2"/>
          <p:cNvSpPr>
            <a:spLocks noGrp="1"/>
          </p:cNvSpPr>
          <p:nvPr>
            <p:ph idx="1"/>
          </p:nvPr>
        </p:nvSpPr>
        <p:spPr/>
        <p:txBody>
          <a:bodyPr/>
          <a:lstStyle/>
          <a:p>
            <a:r>
              <a:rPr lang="de-DE" dirty="0"/>
              <a:t>onlineshop</a:t>
            </a:r>
          </a:p>
        </p:txBody>
      </p:sp>
    </p:spTree>
    <p:extLst>
      <p:ext uri="{BB962C8B-B14F-4D97-AF65-F5344CB8AC3E}">
        <p14:creationId xmlns:p14="http://schemas.microsoft.com/office/powerpoint/2010/main" val="168746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4400" dirty="0"/>
              <a:t>Erfolgsbestätigung</a:t>
            </a:r>
          </a:p>
        </p:txBody>
      </p:sp>
    </p:spTree>
    <p:extLst>
      <p:ext uri="{BB962C8B-B14F-4D97-AF65-F5344CB8AC3E}">
        <p14:creationId xmlns:p14="http://schemas.microsoft.com/office/powerpoint/2010/main" val="2982022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167951" y="1604865"/>
            <a:ext cx="11681927" cy="4401325"/>
          </a:xfrm>
        </p:spPr>
        <p:txBody>
          <a:bodyPr/>
          <a:lstStyle/>
          <a:p>
            <a:pPr marL="0" indent="0" algn="just">
              <a:buClr>
                <a:schemeClr val="tx1">
                  <a:lumMod val="50000"/>
                  <a:lumOff val="50000"/>
                </a:schemeClr>
              </a:buClr>
              <a:buNone/>
            </a:pPr>
            <a:r>
              <a:rPr lang="de-DE" sz="1800" dirty="0"/>
              <a:t>Was wir aber dürfen:</a:t>
            </a:r>
          </a:p>
          <a:p>
            <a:pPr marL="0" indent="0" algn="just">
              <a:buClr>
                <a:schemeClr val="tx1">
                  <a:lumMod val="50000"/>
                  <a:lumOff val="50000"/>
                </a:schemeClr>
              </a:buClr>
              <a:buNone/>
            </a:pPr>
            <a:r>
              <a:rPr lang="de-DE" sz="1800" dirty="0"/>
              <a:t>Wir dürfen aus unserer Erfahrung erzählen, aber stets mit der Einschränkung: Hier berät Sie Ihr Arzt oder Apotheker. Z.B. Ich habe von einer Selbsthilfegruppe gehört, dass diese erfolgreich dies oder das nutzen, tun… besprechen Sie das doch mal mit Ihrem Arzt.</a:t>
            </a:r>
          </a:p>
          <a:p>
            <a:pPr marL="0" indent="0" algn="just">
              <a:buClr>
                <a:schemeClr val="tx1">
                  <a:lumMod val="50000"/>
                  <a:lumOff val="50000"/>
                </a:schemeClr>
              </a:buClr>
              <a:buNone/>
            </a:pPr>
            <a:r>
              <a:rPr lang="de-DE" sz="1800" dirty="0"/>
              <a:t>Wir müssen auf die rechtliche Situation aufmerksam machen, können dann aber in einem Nebensatz erwähnen, dass andere Patienten erfolgreich……. Z.B.: Sie dürfen Ihr Therapiegerät nicht an einer schaltbaren Mehrfachsteckdose betreiben, weil Ihr Therapiegerät ein Medizinprodukt ist und die Mehrfachsteckdose nicht. Juristisch würde ich für die neu geschaffene Kombination eines nicht zugelassenen Medizinproduktes haften, wenn ich Ihnen das empfehle. Daher darf ich Ihnen  das nicht empfehlen. Ich weiß allerdings, dass andere Patienten, seit Jahren, problemlos Ihr Gerät an einer Mehrfachsteckdose betreiben.</a:t>
            </a:r>
          </a:p>
          <a:p>
            <a:pPr marL="0" indent="0" algn="just">
              <a:buClr>
                <a:schemeClr val="tx1">
                  <a:lumMod val="50000"/>
                  <a:lumOff val="50000"/>
                </a:schemeClr>
              </a:buClr>
              <a:buNone/>
            </a:pPr>
            <a:r>
              <a:rPr lang="de-DE" sz="1800" dirty="0"/>
              <a:t>Nun darf aber auf keinen Fall der Satz kommen: Tun sie das doch auch! Diesen Schluß muss der Patient selbst ziehen!</a:t>
            </a:r>
          </a:p>
          <a:p>
            <a:pPr marL="0" indent="0" algn="just">
              <a:buClr>
                <a:schemeClr val="tx1">
                  <a:lumMod val="50000"/>
                  <a:lumOff val="50000"/>
                </a:schemeClr>
              </a:buClr>
              <a:buNone/>
            </a:pPr>
            <a:r>
              <a:rPr lang="de-DE" sz="1800" dirty="0"/>
              <a:t>Wir dürfen allgemein beraten. Z.B. „Wenn Patienten einen AHI von &gt;10 haben werden viele Ärzte eine Adaption der Therapie vornehmen. Wie das in Ihrem Falle ist fragen Sie bitte Ihren Arzt.“</a:t>
            </a:r>
          </a:p>
        </p:txBody>
      </p:sp>
      <p:sp>
        <p:nvSpPr>
          <p:cNvPr id="3" name="Inhaltsplatzhalter 2"/>
          <p:cNvSpPr>
            <a:spLocks noGrp="1"/>
          </p:cNvSpPr>
          <p:nvPr>
            <p:ph idx="1"/>
          </p:nvPr>
        </p:nvSpPr>
        <p:spPr>
          <a:xfrm>
            <a:off x="1" y="788822"/>
            <a:ext cx="5315462" cy="442464"/>
          </a:xfrm>
        </p:spPr>
        <p:txBody>
          <a:bodyPr>
            <a:noAutofit/>
          </a:bodyPr>
          <a:lstStyle/>
          <a:p>
            <a:pPr algn="just"/>
            <a:r>
              <a:rPr lang="de-DE" sz="1600" dirty="0"/>
              <a:t>Was wir dürfen, was nicht !</a:t>
            </a:r>
          </a:p>
        </p:txBody>
      </p:sp>
    </p:spTree>
    <p:extLst>
      <p:ext uri="{BB962C8B-B14F-4D97-AF65-F5344CB8AC3E}">
        <p14:creationId xmlns:p14="http://schemas.microsoft.com/office/powerpoint/2010/main" val="23486813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3"/>
          </p:nvPr>
        </p:nvSpPr>
        <p:spPr/>
        <p:txBody>
          <a:bodyPr/>
          <a:lstStyle/>
          <a:p>
            <a:endParaRPr lang="de-DE" dirty="0"/>
          </a:p>
        </p:txBody>
      </p:sp>
      <p:sp>
        <p:nvSpPr>
          <p:cNvPr id="7" name="Textfeld 6"/>
          <p:cNvSpPr txBox="1"/>
          <p:nvPr/>
        </p:nvSpPr>
        <p:spPr>
          <a:xfrm>
            <a:off x="0" y="781396"/>
            <a:ext cx="5286895" cy="461665"/>
          </a:xfrm>
          <a:prstGeom prst="rect">
            <a:avLst/>
          </a:prstGeom>
          <a:noFill/>
        </p:spPr>
        <p:txBody>
          <a:bodyPr wrap="square" rtlCol="0">
            <a:spAutoFit/>
          </a:bodyPr>
          <a:lstStyle/>
          <a:p>
            <a:r>
              <a:rPr lang="de-DE" sz="2400" dirty="0">
                <a:solidFill>
                  <a:schemeClr val="bg1"/>
                </a:solidFill>
                <a:latin typeface="Verdana" panose="020B0604030504040204" pitchFamily="34" charset="0"/>
                <a:ea typeface="Verdana" panose="020B0604030504040204" pitchFamily="34" charset="0"/>
              </a:rPr>
              <a:t>Erfolgsbestätigung</a:t>
            </a:r>
          </a:p>
        </p:txBody>
      </p:sp>
      <p:sp>
        <p:nvSpPr>
          <p:cNvPr id="2" name="Inhaltsplatzhalter 1"/>
          <p:cNvSpPr>
            <a:spLocks noGrp="1"/>
          </p:cNvSpPr>
          <p:nvPr>
            <p:ph idx="1"/>
          </p:nvPr>
        </p:nvSpPr>
        <p:spPr/>
        <p:txBody>
          <a:bodyPr/>
          <a:lstStyle/>
          <a:p>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4049915725"/>
              </p:ext>
            </p:extLst>
          </p:nvPr>
        </p:nvGraphicFramePr>
        <p:xfrm>
          <a:off x="963081" y="1607842"/>
          <a:ext cx="9626671" cy="4757564"/>
        </p:xfrm>
        <a:graphic>
          <a:graphicData uri="http://schemas.openxmlformats.org/drawingml/2006/table">
            <a:tbl>
              <a:tblPr>
                <a:effectLst>
                  <a:innerShdw blurRad="63500" dist="50800" dir="2700000">
                    <a:schemeClr val="tx2">
                      <a:lumMod val="75000"/>
                      <a:alpha val="50000"/>
                    </a:schemeClr>
                  </a:innerShdw>
                </a:effectLst>
              </a:tblPr>
              <a:tblGrid>
                <a:gridCol w="580598">
                  <a:extLst>
                    <a:ext uri="{9D8B030D-6E8A-4147-A177-3AD203B41FA5}">
                      <a16:colId xmlns:a16="http://schemas.microsoft.com/office/drawing/2014/main" val="20000"/>
                    </a:ext>
                  </a:extLst>
                </a:gridCol>
                <a:gridCol w="1498314">
                  <a:extLst>
                    <a:ext uri="{9D8B030D-6E8A-4147-A177-3AD203B41FA5}">
                      <a16:colId xmlns:a16="http://schemas.microsoft.com/office/drawing/2014/main" val="20001"/>
                    </a:ext>
                  </a:extLst>
                </a:gridCol>
                <a:gridCol w="1498314">
                  <a:extLst>
                    <a:ext uri="{9D8B030D-6E8A-4147-A177-3AD203B41FA5}">
                      <a16:colId xmlns:a16="http://schemas.microsoft.com/office/drawing/2014/main" val="20002"/>
                    </a:ext>
                  </a:extLst>
                </a:gridCol>
                <a:gridCol w="1498314">
                  <a:extLst>
                    <a:ext uri="{9D8B030D-6E8A-4147-A177-3AD203B41FA5}">
                      <a16:colId xmlns:a16="http://schemas.microsoft.com/office/drawing/2014/main" val="20003"/>
                    </a:ext>
                  </a:extLst>
                </a:gridCol>
                <a:gridCol w="3839433">
                  <a:extLst>
                    <a:ext uri="{9D8B030D-6E8A-4147-A177-3AD203B41FA5}">
                      <a16:colId xmlns:a16="http://schemas.microsoft.com/office/drawing/2014/main" val="20004"/>
                    </a:ext>
                  </a:extLst>
                </a:gridCol>
                <a:gridCol w="711698">
                  <a:extLst>
                    <a:ext uri="{9D8B030D-6E8A-4147-A177-3AD203B41FA5}">
                      <a16:colId xmlns:a16="http://schemas.microsoft.com/office/drawing/2014/main" val="20005"/>
                    </a:ext>
                  </a:extLst>
                </a:gridCol>
              </a:tblGrid>
              <a:tr h="893322">
                <a:tc gridSpan="6">
                  <a:txBody>
                    <a:bodyPr/>
                    <a:lstStyle/>
                    <a:p>
                      <a:pPr algn="l" fontAlgn="ctr"/>
                      <a:r>
                        <a:rPr lang="de-DE" sz="2600" b="1" i="0" u="none" strike="noStrike" dirty="0" err="1">
                          <a:solidFill>
                            <a:srgbClr val="000000"/>
                          </a:solidFill>
                          <a:latin typeface="Verdana" panose="020B0604030504040204" pitchFamily="34" charset="0"/>
                          <a:ea typeface="Verdana" panose="020B0604030504040204" pitchFamily="34" charset="0"/>
                          <a:cs typeface="Verdana" panose="020B0604030504040204" pitchFamily="34" charset="0"/>
                        </a:rPr>
                        <a:t>1.Welche</a:t>
                      </a:r>
                      <a:r>
                        <a:rPr lang="de-DE" sz="2600" b="1" i="0" u="none" strike="noStrike" baseline="0" dirty="0">
                          <a:solidFill>
                            <a:srgbClr val="000000"/>
                          </a:solidFill>
                          <a:latin typeface="Verdana" panose="020B0604030504040204" pitchFamily="34" charset="0"/>
                          <a:ea typeface="Verdana" panose="020B0604030504040204" pitchFamily="34" charset="0"/>
                          <a:cs typeface="Verdana" panose="020B0604030504040204" pitchFamily="34" charset="0"/>
                        </a:rPr>
                        <a:t> Aussagen sind richtig?</a:t>
                      </a:r>
                      <a:endParaRPr lang="de-DE" sz="2600" b="1"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ctr">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763521">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rPr>
                        <a:t>a.)</a:t>
                      </a:r>
                    </a:p>
                  </a:txBody>
                  <a:tcPr marL="13547" marR="13547" marT="13547" marB="0" anchor="b">
                    <a:lnL>
                      <a:noFill/>
                    </a:lnL>
                    <a:lnR>
                      <a:noFill/>
                    </a:lnR>
                    <a:lnT>
                      <a:noFill/>
                    </a:lnT>
                    <a:lnB>
                      <a:noFill/>
                    </a:lnB>
                    <a:solidFill>
                      <a:srgbClr val="D8E0F8"/>
                    </a:solidFill>
                  </a:tcPr>
                </a:tc>
                <a:tc gridSpan="4">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Der aktive Befeuchter</a:t>
                      </a:r>
                      <a:r>
                        <a:rPr lang="de-DE" sz="2000" b="0" i="0" u="none" strike="noStrike" baseline="0" dirty="0">
                          <a:solidFill>
                            <a:srgbClr val="000000"/>
                          </a:solidFill>
                          <a:latin typeface="Verdana" panose="020B0604030504040204" pitchFamily="34" charset="0"/>
                          <a:ea typeface="Verdana" panose="020B0604030504040204" pitchFamily="34" charset="0"/>
                          <a:cs typeface="Verdana" panose="020B0604030504040204" pitchFamily="34" charset="0"/>
                        </a:rPr>
                        <a:t> bringt warme Luft</a:t>
                      </a:r>
                      <a:endPar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763521">
                <a:tc>
                  <a:txBody>
                    <a:bodyPr/>
                    <a:lstStyle/>
                    <a:p>
                      <a:pPr algn="l" fontAlgn="b"/>
                      <a:r>
                        <a:rPr lang="de-DE" sz="2000" b="0" i="0" u="none" strike="noStrike" kern="1200">
                          <a:solidFill>
                            <a:srgbClr val="000000"/>
                          </a:solidFill>
                          <a:latin typeface="Verdana" panose="020B0604030504040204" pitchFamily="34" charset="0"/>
                          <a:ea typeface="Verdana" panose="020B0604030504040204" pitchFamily="34" charset="0"/>
                          <a:cs typeface="Verdana" panose="020B0604030504040204" pitchFamily="34" charset="0"/>
                        </a:rPr>
                        <a:t>b.)</a:t>
                      </a:r>
                    </a:p>
                  </a:txBody>
                  <a:tcPr marL="13547" marR="13547" marT="13547" marB="0" anchor="b">
                    <a:lnL>
                      <a:noFill/>
                    </a:lnL>
                    <a:lnR>
                      <a:noFill/>
                    </a:lnR>
                    <a:lnT>
                      <a:noFill/>
                    </a:lnT>
                    <a:lnB>
                      <a:noFill/>
                    </a:lnB>
                    <a:solidFill>
                      <a:srgbClr val="D8E0F8"/>
                    </a:solidFill>
                  </a:tcPr>
                </a:tc>
                <a:tc gridSpan="4">
                  <a:txBody>
                    <a:bodyPr/>
                    <a:lstStyle/>
                    <a:p>
                      <a:pPr algn="l" fontAlgn="b"/>
                      <a:r>
                        <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rPr>
                        <a:t>Der aktive</a:t>
                      </a:r>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 Befeuchter befeuchtet durch Verdunsten</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763521">
                <a:tc>
                  <a:txBody>
                    <a:bodyPr/>
                    <a:lstStyle/>
                    <a:p>
                      <a:pPr algn="l" fontAlgn="b"/>
                      <a:r>
                        <a:rPr lang="de-DE" sz="2000" b="0" i="0" u="none" strike="noStrike" kern="1200">
                          <a:solidFill>
                            <a:srgbClr val="000000"/>
                          </a:solidFill>
                          <a:latin typeface="Verdana" panose="020B0604030504040204" pitchFamily="34" charset="0"/>
                          <a:ea typeface="Verdana" panose="020B0604030504040204" pitchFamily="34" charset="0"/>
                          <a:cs typeface="Verdana" panose="020B0604030504040204" pitchFamily="34" charset="0"/>
                        </a:rPr>
                        <a:t>c.)</a:t>
                      </a:r>
                    </a:p>
                  </a:txBody>
                  <a:tcPr marL="13547" marR="13547" marT="13547" marB="0" anchor="b">
                    <a:lnL>
                      <a:noFill/>
                    </a:lnL>
                    <a:lnR>
                      <a:noFill/>
                    </a:lnR>
                    <a:lnT>
                      <a:noFill/>
                    </a:lnT>
                    <a:lnB>
                      <a:noFill/>
                    </a:lnB>
                    <a:solidFill>
                      <a:srgbClr val="D8E0F8"/>
                    </a:solidFill>
                  </a:tcPr>
                </a:tc>
                <a:tc gridSpan="4">
                  <a:txBody>
                    <a:bodyPr/>
                    <a:lstStyle/>
                    <a:p>
                      <a:pPr algn="l" fontAlgn="b"/>
                      <a:r>
                        <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rPr>
                        <a:t>Manche Befeuchter werden durch die</a:t>
                      </a:r>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 Umgebung </a:t>
                      </a:r>
                      <a:r>
                        <a:rPr lang="de-DE" sz="2000" b="0" i="0" u="none" strike="noStrike" kern="1200" baseline="0" dirty="0" err="1">
                          <a:solidFill>
                            <a:srgbClr val="000000"/>
                          </a:solidFill>
                          <a:latin typeface="Verdana" panose="020B0604030504040204" pitchFamily="34" charset="0"/>
                          <a:ea typeface="Verdana" panose="020B0604030504040204" pitchFamily="34" charset="0"/>
                          <a:cs typeface="Verdana" panose="020B0604030504040204" pitchFamily="34" charset="0"/>
                        </a:rPr>
                        <a:t>beeinflusst</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810158">
                <a:tc>
                  <a:txBody>
                    <a:bodyPr/>
                    <a:lstStyle/>
                    <a:p>
                      <a:pPr algn="l" fontAlgn="b"/>
                      <a:r>
                        <a:rPr lang="de-DE" sz="2000" b="0" i="0" u="none" strike="noStrike" kern="1200">
                          <a:solidFill>
                            <a:srgbClr val="000000"/>
                          </a:solidFill>
                          <a:latin typeface="Verdana" panose="020B0604030504040204" pitchFamily="34" charset="0"/>
                          <a:ea typeface="Verdana" panose="020B0604030504040204" pitchFamily="34" charset="0"/>
                          <a:cs typeface="Verdana" panose="020B0604030504040204" pitchFamily="34" charset="0"/>
                        </a:rPr>
                        <a:t>d.)</a:t>
                      </a:r>
                    </a:p>
                  </a:txBody>
                  <a:tcPr marL="13547" marR="13547" marT="13547" marB="0" anchor="b">
                    <a:lnL>
                      <a:noFill/>
                    </a:lnL>
                    <a:lnR>
                      <a:noFill/>
                    </a:lnR>
                    <a:lnT>
                      <a:noFill/>
                    </a:lnT>
                    <a:lnB>
                      <a:noFill/>
                    </a:lnB>
                    <a:solidFill>
                      <a:srgbClr val="D8E0F8"/>
                    </a:solidFill>
                  </a:tcPr>
                </a:tc>
                <a:tc gridSpan="4">
                  <a:txBody>
                    <a:bodyPr/>
                    <a:lstStyle/>
                    <a:p>
                      <a:pPr algn="l" fontAlgn="b"/>
                      <a:r>
                        <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rPr>
                        <a:t>Der Arzt entscheidet</a:t>
                      </a:r>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 über die Verordnung des Befeuchters</a:t>
                      </a:r>
                      <a:endParaRPr lang="de-DE" sz="2000" b="0" i="0" u="none" strike="noStrike" kern="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763521">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pic>
        <p:nvPicPr>
          <p:cNvPr id="9" name="Grafik 8"/>
          <p:cNvPicPr/>
          <p:nvPr/>
        </p:nvPicPr>
        <p:blipFill>
          <a:blip r:embed="rId2" cstate="print"/>
          <a:srcRect l="8559" t="15896" r="3378" b="17560"/>
          <a:stretch>
            <a:fillRect/>
          </a:stretch>
        </p:blipFill>
        <p:spPr bwMode="auto">
          <a:xfrm>
            <a:off x="9943908" y="3357802"/>
            <a:ext cx="639410" cy="614468"/>
          </a:xfrm>
          <a:prstGeom prst="rect">
            <a:avLst/>
          </a:prstGeom>
          <a:noFill/>
        </p:spPr>
      </p:pic>
      <p:pic>
        <p:nvPicPr>
          <p:cNvPr id="11" name="Grafik 10"/>
          <p:cNvPicPr/>
          <p:nvPr/>
        </p:nvPicPr>
        <p:blipFill>
          <a:blip r:embed="rId2" cstate="print"/>
          <a:srcRect l="8559" t="15896" r="3378" b="17560"/>
          <a:stretch>
            <a:fillRect/>
          </a:stretch>
        </p:blipFill>
        <p:spPr bwMode="auto">
          <a:xfrm>
            <a:off x="9943908" y="4154660"/>
            <a:ext cx="639410" cy="614468"/>
          </a:xfrm>
          <a:prstGeom prst="rect">
            <a:avLst/>
          </a:prstGeom>
          <a:noFill/>
        </p:spPr>
      </p:pic>
      <p:pic>
        <p:nvPicPr>
          <p:cNvPr id="10" name="Grafik 9"/>
          <p:cNvPicPr/>
          <p:nvPr/>
        </p:nvPicPr>
        <p:blipFill>
          <a:blip r:embed="rId2" cstate="print"/>
          <a:srcRect l="8559" t="15896" r="3378" b="17560"/>
          <a:stretch>
            <a:fillRect/>
          </a:stretch>
        </p:blipFill>
        <p:spPr bwMode="auto">
          <a:xfrm>
            <a:off x="9943908" y="4927714"/>
            <a:ext cx="639410" cy="614468"/>
          </a:xfrm>
          <a:prstGeom prst="rect">
            <a:avLst/>
          </a:prstGeom>
          <a:noFill/>
        </p:spPr>
      </p:pic>
    </p:spTree>
    <p:extLst>
      <p:ext uri="{BB962C8B-B14F-4D97-AF65-F5344CB8AC3E}">
        <p14:creationId xmlns:p14="http://schemas.microsoft.com/office/powerpoint/2010/main" val="267254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Aktiver Befeuchter</a:t>
            </a:r>
          </a:p>
        </p:txBody>
      </p:sp>
      <p:sp>
        <p:nvSpPr>
          <p:cNvPr id="3" name="Inhaltsplatzhalter 2"/>
          <p:cNvSpPr>
            <a:spLocks noGrp="1"/>
          </p:cNvSpPr>
          <p:nvPr>
            <p:ph idx="13"/>
          </p:nvPr>
        </p:nvSpPr>
        <p:spPr/>
        <p:txBody>
          <a:bodyPr>
            <a:normAutofit/>
          </a:bodyPr>
          <a:lstStyle/>
          <a:p>
            <a:r>
              <a:rPr lang="de-DE" sz="1600" dirty="0"/>
              <a:t>Sollte der Arzt nun einen Befeuchter verordnen, gilt folgendes zu bedenken:</a:t>
            </a:r>
          </a:p>
          <a:p>
            <a:endParaRPr lang="de-DE" sz="1600" dirty="0"/>
          </a:p>
          <a:p>
            <a:r>
              <a:rPr lang="de-DE" sz="1600" dirty="0"/>
              <a:t>Ein aktiver Befeuchter in der Schlafatemtherapie bringt keine warme Luft. Daher ist die Bezeichnung Warmluftbefeuchter irreführend. </a:t>
            </a:r>
          </a:p>
          <a:p>
            <a:endParaRPr lang="de-DE" sz="1600" dirty="0"/>
          </a:p>
          <a:p>
            <a:r>
              <a:rPr lang="de-DE" sz="1600" dirty="0"/>
              <a:t>Befeuchter befeuchten durch Verdunsten. Hierbei entsteht molekulare Feuchte und keine Aerosole. Die Heizung dient dabei dazu, mehr, oder weniger Wasser zu verdunsten, indem das Wasser mehr oder weniger beheizt wird.</a:t>
            </a:r>
          </a:p>
          <a:p>
            <a:endParaRPr lang="de-DE" sz="1600" dirty="0"/>
          </a:p>
          <a:p>
            <a:r>
              <a:rPr lang="de-DE" sz="1600" dirty="0"/>
              <a:t>Bei Resmed und Philips kann man eine Einstellung wählen, so dass die Umgebungstemperatur die Leistung des Befeuchters beeinflußt.</a:t>
            </a:r>
          </a:p>
        </p:txBody>
      </p:sp>
    </p:spTree>
    <p:extLst>
      <p:ext uri="{BB962C8B-B14F-4D97-AF65-F5344CB8AC3E}">
        <p14:creationId xmlns:p14="http://schemas.microsoft.com/office/powerpoint/2010/main" val="3799256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0" y="781396"/>
            <a:ext cx="5286895" cy="461665"/>
          </a:xfrm>
          <a:prstGeom prst="rect">
            <a:avLst/>
          </a:prstGeom>
          <a:noFill/>
        </p:spPr>
        <p:txBody>
          <a:bodyPr wrap="square" rtlCol="0">
            <a:spAutoFit/>
          </a:bodyPr>
          <a:lstStyle/>
          <a:p>
            <a:r>
              <a:rPr lang="de-DE" sz="2400" dirty="0">
                <a:solidFill>
                  <a:schemeClr val="bg1"/>
                </a:solidFill>
                <a:latin typeface="Verdana" panose="020B0604030504040204" pitchFamily="34" charset="0"/>
                <a:ea typeface="Verdana" panose="020B0604030504040204" pitchFamily="34" charset="0"/>
              </a:rPr>
              <a:t>Erfolgsbestätigung</a:t>
            </a:r>
          </a:p>
        </p:txBody>
      </p:sp>
      <p:sp>
        <p:nvSpPr>
          <p:cNvPr id="2" name="Inhaltsplatzhalter 1"/>
          <p:cNvSpPr>
            <a:spLocks noGrp="1"/>
          </p:cNvSpPr>
          <p:nvPr>
            <p:ph idx="1"/>
          </p:nvPr>
        </p:nvSpPr>
        <p:spPr/>
        <p:txBody>
          <a:bodyPr/>
          <a:lstStyle/>
          <a:p>
            <a:endParaRPr lang="de-DE"/>
          </a:p>
        </p:txBody>
      </p:sp>
      <p:sp>
        <p:nvSpPr>
          <p:cNvPr id="3" name="Inhaltsplatzhalter 2"/>
          <p:cNvSpPr>
            <a:spLocks noGrp="1"/>
          </p:cNvSpPr>
          <p:nvPr>
            <p:ph idx="13"/>
          </p:nvPr>
        </p:nvSpPr>
        <p:spPr/>
        <p:txBody>
          <a:bodyPr/>
          <a:lstStyle/>
          <a:p>
            <a:endParaRPr lang="de-DE" dirty="0"/>
          </a:p>
        </p:txBody>
      </p:sp>
      <p:graphicFrame>
        <p:nvGraphicFramePr>
          <p:cNvPr id="10" name="Tabelle 9"/>
          <p:cNvGraphicFramePr>
            <a:graphicFrameLocks noGrp="1"/>
          </p:cNvGraphicFramePr>
          <p:nvPr>
            <p:extLst>
              <p:ext uri="{D42A27DB-BD31-4B8C-83A1-F6EECF244321}">
                <p14:modId xmlns:p14="http://schemas.microsoft.com/office/powerpoint/2010/main" val="4164938812"/>
              </p:ext>
            </p:extLst>
          </p:nvPr>
        </p:nvGraphicFramePr>
        <p:xfrm>
          <a:off x="1131032" y="1607842"/>
          <a:ext cx="9626671" cy="4757564"/>
        </p:xfrm>
        <a:graphic>
          <a:graphicData uri="http://schemas.openxmlformats.org/drawingml/2006/table">
            <a:tbl>
              <a:tblPr>
                <a:effectLst>
                  <a:innerShdw blurRad="63500" dist="50800" dir="2700000">
                    <a:schemeClr val="tx2">
                      <a:lumMod val="75000"/>
                      <a:alpha val="50000"/>
                    </a:schemeClr>
                  </a:innerShdw>
                </a:effectLst>
              </a:tblPr>
              <a:tblGrid>
                <a:gridCol w="580598">
                  <a:extLst>
                    <a:ext uri="{9D8B030D-6E8A-4147-A177-3AD203B41FA5}">
                      <a16:colId xmlns:a16="http://schemas.microsoft.com/office/drawing/2014/main" val="20000"/>
                    </a:ext>
                  </a:extLst>
                </a:gridCol>
                <a:gridCol w="1498314">
                  <a:extLst>
                    <a:ext uri="{9D8B030D-6E8A-4147-A177-3AD203B41FA5}">
                      <a16:colId xmlns:a16="http://schemas.microsoft.com/office/drawing/2014/main" val="20001"/>
                    </a:ext>
                  </a:extLst>
                </a:gridCol>
                <a:gridCol w="1498314">
                  <a:extLst>
                    <a:ext uri="{9D8B030D-6E8A-4147-A177-3AD203B41FA5}">
                      <a16:colId xmlns:a16="http://schemas.microsoft.com/office/drawing/2014/main" val="20002"/>
                    </a:ext>
                  </a:extLst>
                </a:gridCol>
                <a:gridCol w="1498314">
                  <a:extLst>
                    <a:ext uri="{9D8B030D-6E8A-4147-A177-3AD203B41FA5}">
                      <a16:colId xmlns:a16="http://schemas.microsoft.com/office/drawing/2014/main" val="20003"/>
                    </a:ext>
                  </a:extLst>
                </a:gridCol>
                <a:gridCol w="3839433">
                  <a:extLst>
                    <a:ext uri="{9D8B030D-6E8A-4147-A177-3AD203B41FA5}">
                      <a16:colId xmlns:a16="http://schemas.microsoft.com/office/drawing/2014/main" val="20004"/>
                    </a:ext>
                  </a:extLst>
                </a:gridCol>
                <a:gridCol w="711698">
                  <a:extLst>
                    <a:ext uri="{9D8B030D-6E8A-4147-A177-3AD203B41FA5}">
                      <a16:colId xmlns:a16="http://schemas.microsoft.com/office/drawing/2014/main" val="20005"/>
                    </a:ext>
                  </a:extLst>
                </a:gridCol>
              </a:tblGrid>
              <a:tr h="893322">
                <a:tc gridSpan="6">
                  <a:txBody>
                    <a:bodyPr/>
                    <a:lstStyle/>
                    <a:p>
                      <a:pPr algn="l" fontAlgn="ctr"/>
                      <a:r>
                        <a:rPr lang="de-DE" sz="2600" b="1"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2. Beheizte Schläuche</a:t>
                      </a:r>
                    </a:p>
                  </a:txBody>
                  <a:tcPr marL="13547" marR="13547" marT="13547" marB="0" anchor="ctr">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763521">
                <a:tc>
                  <a:txBody>
                    <a:bodyPr/>
                    <a:lstStyle/>
                    <a:p>
                      <a:pPr algn="l" fontAlgn="b"/>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a.)</a:t>
                      </a:r>
                    </a:p>
                  </a:txBody>
                  <a:tcPr marL="13547" marR="13547" marT="13547" marB="0" anchor="b">
                    <a:lnL>
                      <a:noFill/>
                    </a:lnL>
                    <a:lnR>
                      <a:noFill/>
                    </a:lnR>
                    <a:lnT>
                      <a:noFill/>
                    </a:lnT>
                    <a:lnB>
                      <a:noFill/>
                    </a:lnB>
                    <a:solidFill>
                      <a:srgbClr val="D8E0F8"/>
                    </a:solidFill>
                  </a:tcPr>
                </a:tc>
                <a:tc gridSpan="4">
                  <a:txBody>
                    <a:bodyPr/>
                    <a:lstStyle/>
                    <a:p>
                      <a:pPr algn="l" fontAlgn="b"/>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Dienen primär der </a:t>
                      </a:r>
                      <a:r>
                        <a:rPr lang="de-DE" sz="2000" b="0" i="0" u="none" strike="noStrike" kern="1200" baseline="0" dirty="0" err="1">
                          <a:solidFill>
                            <a:srgbClr val="000000"/>
                          </a:solidFill>
                          <a:latin typeface="Verdana" panose="020B0604030504040204" pitchFamily="34" charset="0"/>
                          <a:ea typeface="Verdana" panose="020B0604030504040204" pitchFamily="34" charset="0"/>
                          <a:cs typeface="Verdana" panose="020B0604030504040204" pitchFamily="34" charset="0"/>
                        </a:rPr>
                        <a:t>Kondenswasservermeidung</a:t>
                      </a:r>
                      <a:endPar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763521">
                <a:tc>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b.)</a:t>
                      </a:r>
                    </a:p>
                  </a:txBody>
                  <a:tcPr marL="13547" marR="13547" marT="13547" marB="0" anchor="b">
                    <a:lnL>
                      <a:noFill/>
                    </a:lnL>
                    <a:lnR>
                      <a:noFill/>
                    </a:lnR>
                    <a:lnT>
                      <a:noFill/>
                    </a:lnT>
                    <a:lnB>
                      <a:noFill/>
                    </a:lnB>
                    <a:solidFill>
                      <a:srgbClr val="D8E0F8"/>
                    </a:solidFill>
                  </a:tcPr>
                </a:tc>
                <a:tc gridSpan="4">
                  <a:txBody>
                    <a:bodyPr/>
                    <a:lstStyle/>
                    <a:p>
                      <a:pPr algn="l" fontAlgn="b"/>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Erwärmen die Atemluft um ca 5°K über Zimmertemperatur</a:t>
                      </a: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763521">
                <a:tc>
                  <a:txBody>
                    <a:bodyPr/>
                    <a:lstStyle/>
                    <a:p>
                      <a:pPr algn="l" fontAlgn="b"/>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c.)</a:t>
                      </a:r>
                    </a:p>
                  </a:txBody>
                  <a:tcPr marL="13547" marR="13547" marT="13547" marB="0" anchor="b">
                    <a:lnL>
                      <a:noFill/>
                    </a:lnL>
                    <a:lnR>
                      <a:noFill/>
                    </a:lnR>
                    <a:lnT>
                      <a:noFill/>
                    </a:lnT>
                    <a:lnB>
                      <a:noFill/>
                    </a:lnB>
                    <a:solidFill>
                      <a:srgbClr val="D8E0F8"/>
                    </a:solidFill>
                  </a:tcPr>
                </a:tc>
                <a:tc gridSpan="4">
                  <a:txBody>
                    <a:bodyPr/>
                    <a:lstStyle/>
                    <a:p>
                      <a:pPr algn="l" fontAlgn="b"/>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Dürfen während des Betriebes nie abgedeckt werden</a:t>
                      </a: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810158">
                <a:tc>
                  <a:txBody>
                    <a:bodyPr/>
                    <a:lstStyle/>
                    <a:p>
                      <a:pPr algn="l" fontAlgn="b"/>
                      <a:r>
                        <a:rPr lang="de-DE" sz="2000" b="0" i="0" u="none" strike="noStrike" kern="1200" baseline="0">
                          <a:solidFill>
                            <a:srgbClr val="000000"/>
                          </a:solidFill>
                          <a:latin typeface="Verdana" panose="020B0604030504040204" pitchFamily="34" charset="0"/>
                          <a:ea typeface="Verdana" panose="020B0604030504040204" pitchFamily="34" charset="0"/>
                          <a:cs typeface="Verdana" panose="020B0604030504040204" pitchFamily="34" charset="0"/>
                        </a:rPr>
                        <a:t>d.)</a:t>
                      </a:r>
                    </a:p>
                  </a:txBody>
                  <a:tcPr marL="13547" marR="13547" marT="13547" marB="0" anchor="b">
                    <a:lnL>
                      <a:noFill/>
                    </a:lnL>
                    <a:lnR>
                      <a:noFill/>
                    </a:lnR>
                    <a:lnT>
                      <a:noFill/>
                    </a:lnT>
                    <a:lnB>
                      <a:noFill/>
                    </a:lnB>
                    <a:solidFill>
                      <a:srgbClr val="D8E0F8"/>
                    </a:solidFill>
                  </a:tcPr>
                </a:tc>
                <a:tc gridSpan="4">
                  <a:txBody>
                    <a:bodyPr/>
                    <a:lstStyle/>
                    <a:p>
                      <a:pPr algn="l" fontAlgn="b"/>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Dürfen nie in Verbindung mit einer </a:t>
                      </a:r>
                      <a:r>
                        <a:rPr lang="de-DE" sz="2000" b="0" i="0" u="none" strike="noStrike" kern="1200" baseline="0" dirty="0" err="1">
                          <a:solidFill>
                            <a:srgbClr val="000000"/>
                          </a:solidFill>
                          <a:latin typeface="Verdana" panose="020B0604030504040204" pitchFamily="34" charset="0"/>
                          <a:ea typeface="Verdana" panose="020B0604030504040204" pitchFamily="34" charset="0"/>
                          <a:cs typeface="Verdana" panose="020B0604030504040204" pitchFamily="34" charset="0"/>
                        </a:rPr>
                        <a:t>Isohülle</a:t>
                      </a:r>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 verwendet werden</a:t>
                      </a: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763521">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pic>
        <p:nvPicPr>
          <p:cNvPr id="11" name="Grafik 10"/>
          <p:cNvPicPr/>
          <p:nvPr/>
        </p:nvPicPr>
        <p:blipFill>
          <a:blip r:embed="rId2" cstate="print"/>
          <a:srcRect l="8559" t="15896" r="3378" b="17560"/>
          <a:stretch>
            <a:fillRect/>
          </a:stretch>
        </p:blipFill>
        <p:spPr bwMode="auto">
          <a:xfrm>
            <a:off x="10118293" y="2542539"/>
            <a:ext cx="639410" cy="614468"/>
          </a:xfrm>
          <a:prstGeom prst="rect">
            <a:avLst/>
          </a:prstGeom>
          <a:noFill/>
        </p:spPr>
      </p:pic>
      <p:pic>
        <p:nvPicPr>
          <p:cNvPr id="8" name="Grafik 7"/>
          <p:cNvPicPr/>
          <p:nvPr/>
        </p:nvPicPr>
        <p:blipFill>
          <a:blip r:embed="rId2" cstate="print"/>
          <a:srcRect l="8559" t="15896" r="3378" b="17560"/>
          <a:stretch>
            <a:fillRect/>
          </a:stretch>
        </p:blipFill>
        <p:spPr bwMode="auto">
          <a:xfrm>
            <a:off x="10118293" y="3352947"/>
            <a:ext cx="639410" cy="614468"/>
          </a:xfrm>
          <a:prstGeom prst="rect">
            <a:avLst/>
          </a:prstGeom>
          <a:noFill/>
        </p:spPr>
      </p:pic>
      <p:pic>
        <p:nvPicPr>
          <p:cNvPr id="9" name="Grafik 8"/>
          <p:cNvPicPr/>
          <p:nvPr/>
        </p:nvPicPr>
        <p:blipFill>
          <a:blip r:embed="rId2" cstate="print"/>
          <a:srcRect l="8559" t="15896" r="3378" b="17560"/>
          <a:stretch>
            <a:fillRect/>
          </a:stretch>
        </p:blipFill>
        <p:spPr bwMode="auto">
          <a:xfrm>
            <a:off x="10118293" y="4153458"/>
            <a:ext cx="639410" cy="614468"/>
          </a:xfrm>
          <a:prstGeom prst="rect">
            <a:avLst/>
          </a:prstGeom>
          <a:noFill/>
        </p:spPr>
      </p:pic>
      <p:pic>
        <p:nvPicPr>
          <p:cNvPr id="12" name="Grafik 11"/>
          <p:cNvPicPr/>
          <p:nvPr/>
        </p:nvPicPr>
        <p:blipFill>
          <a:blip r:embed="rId2" cstate="print"/>
          <a:srcRect l="8559" t="15896" r="3378" b="17560"/>
          <a:stretch>
            <a:fillRect/>
          </a:stretch>
        </p:blipFill>
        <p:spPr bwMode="auto">
          <a:xfrm>
            <a:off x="10118293" y="4865896"/>
            <a:ext cx="639410" cy="614468"/>
          </a:xfrm>
          <a:prstGeom prst="rect">
            <a:avLst/>
          </a:prstGeom>
          <a:noFill/>
        </p:spPr>
      </p:pic>
    </p:spTree>
    <p:extLst>
      <p:ext uri="{BB962C8B-B14F-4D97-AF65-F5344CB8AC3E}">
        <p14:creationId xmlns:p14="http://schemas.microsoft.com/office/powerpoint/2010/main" val="237800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chor="ctr">
            <a:normAutofit/>
          </a:bodyPr>
          <a:lstStyle/>
          <a:p>
            <a:r>
              <a:rPr lang="de-DE" dirty="0"/>
              <a:t>Kondenswasser         Zubehör</a:t>
            </a:r>
          </a:p>
        </p:txBody>
      </p:sp>
      <p:sp>
        <p:nvSpPr>
          <p:cNvPr id="3" name="Inhaltsplatzhalter 2"/>
          <p:cNvSpPr>
            <a:spLocks noGrp="1"/>
          </p:cNvSpPr>
          <p:nvPr>
            <p:ph idx="13"/>
          </p:nvPr>
        </p:nvSpPr>
        <p:spPr/>
        <p:txBody>
          <a:bodyPr>
            <a:normAutofit/>
          </a:bodyPr>
          <a:lstStyle/>
          <a:p>
            <a:pPr algn="just"/>
            <a:endParaRPr lang="de-DE" sz="1800" dirty="0">
              <a:solidFill>
                <a:schemeClr val="tx1">
                  <a:lumMod val="85000"/>
                  <a:lumOff val="15000"/>
                </a:schemeClr>
              </a:solidFill>
            </a:endParaRPr>
          </a:p>
          <a:p>
            <a:pPr algn="just"/>
            <a:r>
              <a:rPr lang="de-DE" sz="1800" dirty="0">
                <a:solidFill>
                  <a:schemeClr val="tx1">
                    <a:lumMod val="85000"/>
                    <a:lumOff val="15000"/>
                  </a:schemeClr>
                </a:solidFill>
              </a:rPr>
              <a:t>Beheizte Schläuche dienen primär der </a:t>
            </a:r>
            <a:r>
              <a:rPr lang="de-DE" sz="1800" dirty="0" err="1">
                <a:solidFill>
                  <a:schemeClr val="tx1">
                    <a:lumMod val="85000"/>
                    <a:lumOff val="15000"/>
                  </a:schemeClr>
                </a:solidFill>
              </a:rPr>
              <a:t>Kondenswasserreduzierung</a:t>
            </a:r>
            <a:r>
              <a:rPr lang="de-DE" sz="1800" dirty="0">
                <a:solidFill>
                  <a:schemeClr val="tx1">
                    <a:lumMod val="85000"/>
                    <a:lumOff val="15000"/>
                  </a:schemeClr>
                </a:solidFill>
              </a:rPr>
              <a:t>.</a:t>
            </a:r>
          </a:p>
          <a:p>
            <a:pPr algn="just"/>
            <a:endParaRPr lang="de-DE" sz="1800" dirty="0">
              <a:solidFill>
                <a:schemeClr val="tx1">
                  <a:lumMod val="85000"/>
                  <a:lumOff val="15000"/>
                </a:schemeClr>
              </a:solidFill>
            </a:endParaRPr>
          </a:p>
          <a:p>
            <a:pPr algn="just"/>
            <a:r>
              <a:rPr lang="de-DE" sz="1800" dirty="0">
                <a:solidFill>
                  <a:schemeClr val="tx1">
                    <a:lumMod val="85000"/>
                    <a:lumOff val="15000"/>
                  </a:schemeClr>
                </a:solidFill>
              </a:rPr>
              <a:t>Beheizte </a:t>
            </a:r>
            <a:r>
              <a:rPr lang="de-DE" sz="1800" dirty="0" err="1">
                <a:solidFill>
                  <a:schemeClr val="tx1">
                    <a:lumMod val="85000"/>
                    <a:lumOff val="15000"/>
                  </a:schemeClr>
                </a:solidFill>
              </a:rPr>
              <a:t>SChläuche</a:t>
            </a:r>
            <a:r>
              <a:rPr lang="de-DE" sz="1800" dirty="0">
                <a:solidFill>
                  <a:schemeClr val="tx1">
                    <a:lumMod val="85000"/>
                    <a:lumOff val="15000"/>
                  </a:schemeClr>
                </a:solidFill>
              </a:rPr>
              <a:t> erwärmen die Temperatur im Schlauch ca </a:t>
            </a:r>
            <a:r>
              <a:rPr lang="de-DE" sz="1800" dirty="0" err="1">
                <a:solidFill>
                  <a:schemeClr val="tx1">
                    <a:lumMod val="85000"/>
                    <a:lumOff val="15000"/>
                  </a:schemeClr>
                </a:solidFill>
              </a:rPr>
              <a:t>5K</a:t>
            </a:r>
            <a:r>
              <a:rPr lang="de-DE" sz="1800" dirty="0">
                <a:solidFill>
                  <a:schemeClr val="tx1">
                    <a:lumMod val="85000"/>
                    <a:lumOff val="15000"/>
                  </a:schemeClr>
                </a:solidFill>
              </a:rPr>
              <a:t> über Raumtemperatur</a:t>
            </a:r>
          </a:p>
          <a:p>
            <a:pPr algn="just"/>
            <a:endParaRPr lang="de-DE" sz="1800" dirty="0">
              <a:solidFill>
                <a:schemeClr val="tx1">
                  <a:lumMod val="85000"/>
                  <a:lumOff val="15000"/>
                </a:schemeClr>
              </a:solidFill>
            </a:endParaRPr>
          </a:p>
          <a:p>
            <a:pPr algn="just"/>
            <a:r>
              <a:rPr lang="de-DE" sz="1800" dirty="0">
                <a:solidFill>
                  <a:schemeClr val="tx1">
                    <a:lumMod val="85000"/>
                    <a:lumOff val="15000"/>
                  </a:schemeClr>
                </a:solidFill>
              </a:rPr>
              <a:t>Beheizte Schläuche dürfen nie abgedeckt werden. Z.B. Bettdecke.</a:t>
            </a:r>
          </a:p>
          <a:p>
            <a:pPr algn="just"/>
            <a:endParaRPr lang="de-DE" sz="1800" dirty="0">
              <a:solidFill>
                <a:schemeClr val="tx1">
                  <a:lumMod val="85000"/>
                  <a:lumOff val="15000"/>
                </a:schemeClr>
              </a:solidFill>
            </a:endParaRPr>
          </a:p>
          <a:p>
            <a:pPr algn="just"/>
            <a:r>
              <a:rPr lang="de-DE" sz="1800" dirty="0">
                <a:solidFill>
                  <a:schemeClr val="tx1">
                    <a:lumMod val="85000"/>
                    <a:lumOff val="15000"/>
                  </a:schemeClr>
                </a:solidFill>
              </a:rPr>
              <a:t>Verboten ist die Kombination von beheiztem Schlauch und Isolierhülle.</a:t>
            </a:r>
          </a:p>
          <a:p>
            <a:pPr marL="0" indent="0" algn="just">
              <a:buNone/>
            </a:pPr>
            <a:endParaRPr lang="de-DE" sz="1800" dirty="0">
              <a:solidFill>
                <a:schemeClr val="tx1">
                  <a:lumMod val="85000"/>
                  <a:lumOff val="15000"/>
                </a:schemeClr>
              </a:solidFill>
              <a:latin typeface="Arial" pitchFamily="34" charset="0"/>
            </a:endParaRPr>
          </a:p>
          <a:p>
            <a:pPr marL="0" indent="0" algn="just">
              <a:buNone/>
            </a:pPr>
            <a:endParaRPr lang="de-DE" sz="1800" dirty="0">
              <a:solidFill>
                <a:schemeClr val="tx1">
                  <a:lumMod val="85000"/>
                  <a:lumOff val="15000"/>
                </a:schemeClr>
              </a:solidFill>
            </a:endParaRPr>
          </a:p>
        </p:txBody>
      </p:sp>
      <p:pic>
        <p:nvPicPr>
          <p:cNvPr id="4" name="Grafik 3"/>
          <p:cNvPicPr>
            <a:picLocks noChangeAspect="1"/>
          </p:cNvPicPr>
          <p:nvPr/>
        </p:nvPicPr>
        <p:blipFill>
          <a:blip r:embed="rId2"/>
          <a:stretch>
            <a:fillRect/>
          </a:stretch>
        </p:blipFill>
        <p:spPr>
          <a:xfrm>
            <a:off x="9993033" y="5709922"/>
            <a:ext cx="652329" cy="932769"/>
          </a:xfrm>
          <a:prstGeom prst="rect">
            <a:avLst/>
          </a:prstGeom>
        </p:spPr>
      </p:pic>
      <p:pic>
        <p:nvPicPr>
          <p:cNvPr id="5" name="Grafik 4"/>
          <p:cNvPicPr>
            <a:picLocks noChangeAspect="1"/>
          </p:cNvPicPr>
          <p:nvPr/>
        </p:nvPicPr>
        <p:blipFill>
          <a:blip r:embed="rId2"/>
          <a:stretch>
            <a:fillRect/>
          </a:stretch>
        </p:blipFill>
        <p:spPr>
          <a:xfrm>
            <a:off x="9457724" y="5141843"/>
            <a:ext cx="397284" cy="568079"/>
          </a:xfrm>
          <a:prstGeom prst="rect">
            <a:avLst/>
          </a:prstGeom>
        </p:spPr>
      </p:pic>
      <p:pic>
        <p:nvPicPr>
          <p:cNvPr id="6" name="Grafik 5"/>
          <p:cNvPicPr>
            <a:picLocks noChangeAspect="1"/>
          </p:cNvPicPr>
          <p:nvPr/>
        </p:nvPicPr>
        <p:blipFill>
          <a:blip r:embed="rId3"/>
          <a:stretch>
            <a:fillRect/>
          </a:stretch>
        </p:blipFill>
        <p:spPr>
          <a:xfrm>
            <a:off x="10039633" y="2634314"/>
            <a:ext cx="396274" cy="573074"/>
          </a:xfrm>
          <a:prstGeom prst="rect">
            <a:avLst/>
          </a:prstGeom>
        </p:spPr>
      </p:pic>
      <p:pic>
        <p:nvPicPr>
          <p:cNvPr id="7" name="Grafik 6"/>
          <p:cNvPicPr>
            <a:picLocks noChangeAspect="1"/>
          </p:cNvPicPr>
          <p:nvPr/>
        </p:nvPicPr>
        <p:blipFill>
          <a:blip r:embed="rId2"/>
          <a:stretch>
            <a:fillRect/>
          </a:stretch>
        </p:blipFill>
        <p:spPr>
          <a:xfrm>
            <a:off x="11417389" y="4053877"/>
            <a:ext cx="578082" cy="826603"/>
          </a:xfrm>
          <a:prstGeom prst="rect">
            <a:avLst/>
          </a:prstGeom>
        </p:spPr>
      </p:pic>
      <p:pic>
        <p:nvPicPr>
          <p:cNvPr id="8" name="Grafik 7"/>
          <p:cNvPicPr>
            <a:picLocks noChangeAspect="1"/>
          </p:cNvPicPr>
          <p:nvPr/>
        </p:nvPicPr>
        <p:blipFill>
          <a:blip r:embed="rId4"/>
          <a:stretch>
            <a:fillRect/>
          </a:stretch>
        </p:blipFill>
        <p:spPr>
          <a:xfrm>
            <a:off x="9362968" y="1670762"/>
            <a:ext cx="213429" cy="318975"/>
          </a:xfrm>
          <a:prstGeom prst="rect">
            <a:avLst/>
          </a:prstGeom>
        </p:spPr>
      </p:pic>
      <p:pic>
        <p:nvPicPr>
          <p:cNvPr id="9" name="Grafik 8"/>
          <p:cNvPicPr>
            <a:picLocks noChangeAspect="1"/>
          </p:cNvPicPr>
          <p:nvPr/>
        </p:nvPicPr>
        <p:blipFill>
          <a:blip r:embed="rId4"/>
          <a:stretch>
            <a:fillRect/>
          </a:stretch>
        </p:blipFill>
        <p:spPr>
          <a:xfrm>
            <a:off x="11688762" y="1192300"/>
            <a:ext cx="213429" cy="318975"/>
          </a:xfrm>
          <a:prstGeom prst="rect">
            <a:avLst/>
          </a:prstGeom>
        </p:spPr>
      </p:pic>
      <p:pic>
        <p:nvPicPr>
          <p:cNvPr id="10" name="Grafik 9"/>
          <p:cNvPicPr>
            <a:picLocks noChangeAspect="1"/>
          </p:cNvPicPr>
          <p:nvPr/>
        </p:nvPicPr>
        <p:blipFill>
          <a:blip r:embed="rId4"/>
          <a:stretch>
            <a:fillRect/>
          </a:stretch>
        </p:blipFill>
        <p:spPr>
          <a:xfrm>
            <a:off x="11493001" y="1511275"/>
            <a:ext cx="213429" cy="318975"/>
          </a:xfrm>
          <a:prstGeom prst="rect">
            <a:avLst/>
          </a:prstGeom>
        </p:spPr>
      </p:pic>
      <p:pic>
        <p:nvPicPr>
          <p:cNvPr id="11" name="Grafik 10"/>
          <p:cNvPicPr>
            <a:picLocks noChangeAspect="1"/>
          </p:cNvPicPr>
          <p:nvPr/>
        </p:nvPicPr>
        <p:blipFill>
          <a:blip r:embed="rId4"/>
          <a:stretch>
            <a:fillRect/>
          </a:stretch>
        </p:blipFill>
        <p:spPr>
          <a:xfrm>
            <a:off x="11688762" y="1811325"/>
            <a:ext cx="213429" cy="318975"/>
          </a:xfrm>
          <a:prstGeom prst="rect">
            <a:avLst/>
          </a:prstGeom>
        </p:spPr>
      </p:pic>
    </p:spTree>
    <p:extLst>
      <p:ext uri="{BB962C8B-B14F-4D97-AF65-F5344CB8AC3E}">
        <p14:creationId xmlns:p14="http://schemas.microsoft.com/office/powerpoint/2010/main" val="2267011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0" y="781396"/>
            <a:ext cx="5286895" cy="461665"/>
          </a:xfrm>
          <a:prstGeom prst="rect">
            <a:avLst/>
          </a:prstGeom>
          <a:noFill/>
        </p:spPr>
        <p:txBody>
          <a:bodyPr wrap="square" rtlCol="0">
            <a:spAutoFit/>
          </a:bodyPr>
          <a:lstStyle/>
          <a:p>
            <a:r>
              <a:rPr lang="de-DE" sz="2400" dirty="0">
                <a:solidFill>
                  <a:schemeClr val="bg1"/>
                </a:solidFill>
                <a:latin typeface="Verdana" panose="020B0604030504040204" pitchFamily="34" charset="0"/>
                <a:ea typeface="Verdana" panose="020B0604030504040204" pitchFamily="34" charset="0"/>
              </a:rPr>
              <a:t>Erfolgsbestätigung</a:t>
            </a:r>
          </a:p>
        </p:txBody>
      </p:sp>
      <p:sp>
        <p:nvSpPr>
          <p:cNvPr id="2" name="Inhaltsplatzhalter 1"/>
          <p:cNvSpPr>
            <a:spLocks noGrp="1"/>
          </p:cNvSpPr>
          <p:nvPr>
            <p:ph idx="1"/>
          </p:nvPr>
        </p:nvSpPr>
        <p:spPr/>
        <p:txBody>
          <a:bodyPr/>
          <a:lstStyle/>
          <a:p>
            <a:endParaRPr lang="de-DE"/>
          </a:p>
        </p:txBody>
      </p:sp>
      <p:sp>
        <p:nvSpPr>
          <p:cNvPr id="3" name="Inhaltsplatzhalter 2"/>
          <p:cNvSpPr>
            <a:spLocks noGrp="1"/>
          </p:cNvSpPr>
          <p:nvPr>
            <p:ph idx="13"/>
          </p:nvPr>
        </p:nvSpPr>
        <p:spPr>
          <a:xfrm>
            <a:off x="759352" y="1596067"/>
            <a:ext cx="10446203" cy="4596735"/>
          </a:xfrm>
        </p:spPr>
        <p:txBody>
          <a:bodyPr/>
          <a:lstStyle/>
          <a:p>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3414262069"/>
              </p:ext>
            </p:extLst>
          </p:nvPr>
        </p:nvGraphicFramePr>
        <p:xfrm>
          <a:off x="1131032" y="1412574"/>
          <a:ext cx="9626671" cy="4991588"/>
        </p:xfrm>
        <a:graphic>
          <a:graphicData uri="http://schemas.openxmlformats.org/drawingml/2006/table">
            <a:tbl>
              <a:tblPr>
                <a:effectLst>
                  <a:innerShdw blurRad="63500" dist="50800" dir="2700000">
                    <a:schemeClr val="tx2">
                      <a:lumMod val="75000"/>
                      <a:alpha val="50000"/>
                    </a:schemeClr>
                  </a:innerShdw>
                </a:effectLst>
              </a:tblPr>
              <a:tblGrid>
                <a:gridCol w="580598">
                  <a:extLst>
                    <a:ext uri="{9D8B030D-6E8A-4147-A177-3AD203B41FA5}">
                      <a16:colId xmlns:a16="http://schemas.microsoft.com/office/drawing/2014/main" val="20000"/>
                    </a:ext>
                  </a:extLst>
                </a:gridCol>
                <a:gridCol w="1498314">
                  <a:extLst>
                    <a:ext uri="{9D8B030D-6E8A-4147-A177-3AD203B41FA5}">
                      <a16:colId xmlns:a16="http://schemas.microsoft.com/office/drawing/2014/main" val="20001"/>
                    </a:ext>
                  </a:extLst>
                </a:gridCol>
                <a:gridCol w="1498314">
                  <a:extLst>
                    <a:ext uri="{9D8B030D-6E8A-4147-A177-3AD203B41FA5}">
                      <a16:colId xmlns:a16="http://schemas.microsoft.com/office/drawing/2014/main" val="20002"/>
                    </a:ext>
                  </a:extLst>
                </a:gridCol>
                <a:gridCol w="1498314">
                  <a:extLst>
                    <a:ext uri="{9D8B030D-6E8A-4147-A177-3AD203B41FA5}">
                      <a16:colId xmlns:a16="http://schemas.microsoft.com/office/drawing/2014/main" val="20003"/>
                    </a:ext>
                  </a:extLst>
                </a:gridCol>
                <a:gridCol w="3839433">
                  <a:extLst>
                    <a:ext uri="{9D8B030D-6E8A-4147-A177-3AD203B41FA5}">
                      <a16:colId xmlns:a16="http://schemas.microsoft.com/office/drawing/2014/main" val="20004"/>
                    </a:ext>
                  </a:extLst>
                </a:gridCol>
                <a:gridCol w="711698">
                  <a:extLst>
                    <a:ext uri="{9D8B030D-6E8A-4147-A177-3AD203B41FA5}">
                      <a16:colId xmlns:a16="http://schemas.microsoft.com/office/drawing/2014/main" val="20005"/>
                    </a:ext>
                  </a:extLst>
                </a:gridCol>
              </a:tblGrid>
              <a:tr h="893322">
                <a:tc gridSpan="6">
                  <a:txBody>
                    <a:bodyPr/>
                    <a:lstStyle/>
                    <a:p>
                      <a:pPr algn="l" fontAlgn="ctr"/>
                      <a:r>
                        <a:rPr lang="de-DE" sz="2600" b="1"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3. Was ist richtig</a:t>
                      </a:r>
                    </a:p>
                  </a:txBody>
                  <a:tcPr marL="13547" marR="13547" marT="13547" marB="0" anchor="ctr">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763521">
                <a:tc>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a.)</a:t>
                      </a:r>
                    </a:p>
                  </a:txBody>
                  <a:tcPr marL="13547" marR="13547" marT="13547" marB="0" anchor="b">
                    <a:lnL>
                      <a:noFill/>
                    </a:lnL>
                    <a:lnR>
                      <a:noFill/>
                    </a:lnR>
                    <a:lnT>
                      <a:noFill/>
                    </a:lnT>
                    <a:lnB>
                      <a:noFill/>
                    </a:lnB>
                    <a:solidFill>
                      <a:srgbClr val="D8E0F8"/>
                    </a:solidFill>
                  </a:tcPr>
                </a:tc>
                <a:tc gridSpan="4">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OTC-Produkte zahlt der Patient stets selbst</a:t>
                      </a: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880533">
                <a:tc>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b.)</a:t>
                      </a:r>
                    </a:p>
                  </a:txBody>
                  <a:tcPr marL="13547" marR="13547" marT="13547" marB="0" anchor="b">
                    <a:lnL>
                      <a:noFill/>
                    </a:lnL>
                    <a:lnR>
                      <a:noFill/>
                    </a:lnR>
                    <a:lnT>
                      <a:noFill/>
                    </a:lnT>
                    <a:lnB>
                      <a:noFill/>
                    </a:lnB>
                    <a:solidFill>
                      <a:srgbClr val="D8E0F8"/>
                    </a:solidFill>
                  </a:tcPr>
                </a:tc>
                <a:tc gridSpan="4">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OTC heißt Oral Therapie </a:t>
                      </a:r>
                      <a:r>
                        <a:rPr lang="de-DE" sz="2000" b="0" i="0" u="none" strike="noStrike" kern="1200" baseline="0" dirty="0" err="1">
                          <a:solidFill>
                            <a:srgbClr val="000000"/>
                          </a:solidFill>
                          <a:latin typeface="Verdana" panose="020B0604030504040204" pitchFamily="34" charset="0"/>
                          <a:ea typeface="Verdana" panose="020B0604030504040204" pitchFamily="34" charset="0"/>
                          <a:cs typeface="Verdana" panose="020B0604030504040204" pitchFamily="34" charset="0"/>
                        </a:rPr>
                        <a:t>Coughassist</a:t>
                      </a:r>
                      <a:endPar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880533">
                <a:tc>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c.)</a:t>
                      </a:r>
                    </a:p>
                  </a:txBody>
                  <a:tcPr marL="13547" marR="13547" marT="13547" marB="0" anchor="b">
                    <a:lnL>
                      <a:noFill/>
                    </a:lnL>
                    <a:lnR>
                      <a:noFill/>
                    </a:lnR>
                    <a:lnT>
                      <a:noFill/>
                    </a:lnT>
                    <a:lnB>
                      <a:noFill/>
                    </a:lnB>
                    <a:solidFill>
                      <a:srgbClr val="D8E0F8"/>
                    </a:solidFill>
                  </a:tcPr>
                </a:tc>
                <a:tc gridSpan="4">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OTC heißt nicht </a:t>
                      </a:r>
                      <a:r>
                        <a:rPr lang="de-DE" sz="2000" b="0" i="0" u="none" strike="noStrike" kern="1200" baseline="0" dirty="0" err="1">
                          <a:solidFill>
                            <a:srgbClr val="000000"/>
                          </a:solidFill>
                          <a:latin typeface="Verdana" panose="020B0604030504040204" pitchFamily="34" charset="0"/>
                          <a:ea typeface="Verdana" panose="020B0604030504040204" pitchFamily="34" charset="0"/>
                          <a:cs typeface="Verdana" panose="020B0604030504040204" pitchFamily="34" charset="0"/>
                        </a:rPr>
                        <a:t>over</a:t>
                      </a:r>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 the </a:t>
                      </a:r>
                      <a:r>
                        <a:rPr lang="de-DE" sz="2000" b="0" i="0" u="none" strike="noStrike" kern="1200" baseline="0" dirty="0" err="1">
                          <a:solidFill>
                            <a:srgbClr val="000000"/>
                          </a:solidFill>
                          <a:latin typeface="Verdana" panose="020B0604030504040204" pitchFamily="34" charset="0"/>
                          <a:ea typeface="Verdana" panose="020B0604030504040204" pitchFamily="34" charset="0"/>
                          <a:cs typeface="Verdana" panose="020B0604030504040204" pitchFamily="34" charset="0"/>
                        </a:rPr>
                        <a:t>counter</a:t>
                      </a:r>
                      <a:endPar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810158">
                <a:tc>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d.)</a:t>
                      </a:r>
                    </a:p>
                  </a:txBody>
                  <a:tcPr marL="13547" marR="13547" marT="13547" marB="0" anchor="b">
                    <a:lnL>
                      <a:noFill/>
                    </a:lnL>
                    <a:lnR>
                      <a:noFill/>
                    </a:lnR>
                    <a:lnT>
                      <a:noFill/>
                    </a:lnT>
                    <a:lnB>
                      <a:noFill/>
                    </a:lnB>
                    <a:solidFill>
                      <a:srgbClr val="D8E0F8"/>
                    </a:solidFill>
                  </a:tcPr>
                </a:tc>
                <a:tc gridSpan="4">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OTC Produkte generieren keinen zusätzlichen Umsatz für SAZ</a:t>
                      </a: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763521">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pic>
        <p:nvPicPr>
          <p:cNvPr id="9" name="Grafik 8"/>
          <p:cNvPicPr/>
          <p:nvPr/>
        </p:nvPicPr>
        <p:blipFill>
          <a:blip r:embed="rId2" cstate="print"/>
          <a:srcRect l="8559" t="15896" r="3378" b="17560"/>
          <a:stretch>
            <a:fillRect/>
          </a:stretch>
        </p:blipFill>
        <p:spPr bwMode="auto">
          <a:xfrm>
            <a:off x="10143233" y="2436688"/>
            <a:ext cx="639410" cy="614468"/>
          </a:xfrm>
          <a:prstGeom prst="rect">
            <a:avLst/>
          </a:prstGeom>
          <a:noFill/>
        </p:spPr>
      </p:pic>
    </p:spTree>
    <p:extLst>
      <p:ext uri="{BB962C8B-B14F-4D97-AF65-F5344CB8AC3E}">
        <p14:creationId xmlns:p14="http://schemas.microsoft.com/office/powerpoint/2010/main" val="199702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1567543" y="1596067"/>
            <a:ext cx="8752114" cy="4596735"/>
          </a:xfrm>
        </p:spPr>
        <p:txBody>
          <a:bodyPr/>
          <a:lstStyle/>
          <a:p>
            <a:pPr marL="0" indent="0">
              <a:buNone/>
            </a:pPr>
            <a:endParaRPr lang="de-DE" sz="1800" dirty="0"/>
          </a:p>
          <a:p>
            <a:r>
              <a:rPr lang="de-DE" sz="1800" dirty="0"/>
              <a:t> OTC heißt :  Over The Counter.</a:t>
            </a:r>
          </a:p>
          <a:p>
            <a:endParaRPr lang="de-DE" sz="1800" dirty="0"/>
          </a:p>
          <a:p>
            <a:r>
              <a:rPr lang="de-DE" sz="1800" dirty="0"/>
              <a:t>OTC Produkte zahlt der Patient grundsätzlich selbst.</a:t>
            </a:r>
          </a:p>
          <a:p>
            <a:endParaRPr lang="de-DE" sz="1800" dirty="0"/>
          </a:p>
          <a:p>
            <a:r>
              <a:rPr lang="de-DE" sz="1800" dirty="0"/>
              <a:t>OTC-Produkte bringen zusätzlichen Umsatz für das SAZ und somit für das Unternehmen.</a:t>
            </a:r>
          </a:p>
          <a:p>
            <a:endParaRPr lang="de-DE" sz="1800" dirty="0"/>
          </a:p>
          <a:p>
            <a:pPr marL="0" indent="0">
              <a:buNone/>
            </a:pPr>
            <a:endParaRPr lang="de-DE" sz="1800" dirty="0"/>
          </a:p>
          <a:p>
            <a:endParaRPr lang="de-DE" sz="1800" dirty="0"/>
          </a:p>
          <a:p>
            <a:endParaRPr lang="de-DE" sz="1800" dirty="0"/>
          </a:p>
          <a:p>
            <a:pPr marL="0" indent="0">
              <a:buNone/>
            </a:pPr>
            <a:endParaRPr lang="de-DE" sz="1800" dirty="0"/>
          </a:p>
        </p:txBody>
      </p:sp>
      <p:sp>
        <p:nvSpPr>
          <p:cNvPr id="3" name="Inhaltsplatzhalter 2"/>
          <p:cNvSpPr>
            <a:spLocks noGrp="1"/>
          </p:cNvSpPr>
          <p:nvPr>
            <p:ph idx="1"/>
          </p:nvPr>
        </p:nvSpPr>
        <p:spPr/>
        <p:txBody>
          <a:bodyPr/>
          <a:lstStyle/>
          <a:p>
            <a:r>
              <a:rPr lang="de-DE" dirty="0"/>
              <a:t>OTC</a:t>
            </a:r>
          </a:p>
        </p:txBody>
      </p:sp>
    </p:spTree>
    <p:extLst>
      <p:ext uri="{BB962C8B-B14F-4D97-AF65-F5344CB8AC3E}">
        <p14:creationId xmlns:p14="http://schemas.microsoft.com/office/powerpoint/2010/main" val="3880657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0" y="781396"/>
            <a:ext cx="5286895" cy="461665"/>
          </a:xfrm>
          <a:prstGeom prst="rect">
            <a:avLst/>
          </a:prstGeom>
          <a:noFill/>
        </p:spPr>
        <p:txBody>
          <a:bodyPr wrap="square" rtlCol="0">
            <a:spAutoFit/>
          </a:bodyPr>
          <a:lstStyle/>
          <a:p>
            <a:r>
              <a:rPr lang="de-DE" sz="2400" dirty="0">
                <a:solidFill>
                  <a:schemeClr val="bg1"/>
                </a:solidFill>
                <a:latin typeface="Verdana" panose="020B0604030504040204" pitchFamily="34" charset="0"/>
                <a:ea typeface="Verdana" panose="020B0604030504040204" pitchFamily="34" charset="0"/>
              </a:rPr>
              <a:t>Erfolgsbestätigung</a:t>
            </a:r>
          </a:p>
        </p:txBody>
      </p:sp>
      <p:sp>
        <p:nvSpPr>
          <p:cNvPr id="2" name="Inhaltsplatzhalter 1"/>
          <p:cNvSpPr>
            <a:spLocks noGrp="1"/>
          </p:cNvSpPr>
          <p:nvPr>
            <p:ph idx="1"/>
          </p:nvPr>
        </p:nvSpPr>
        <p:spPr/>
        <p:txBody>
          <a:bodyPr/>
          <a:lstStyle/>
          <a:p>
            <a:endParaRPr lang="de-DE"/>
          </a:p>
        </p:txBody>
      </p:sp>
      <p:sp>
        <p:nvSpPr>
          <p:cNvPr id="3" name="Inhaltsplatzhalter 2"/>
          <p:cNvSpPr>
            <a:spLocks noGrp="1"/>
          </p:cNvSpPr>
          <p:nvPr>
            <p:ph idx="13"/>
          </p:nvPr>
        </p:nvSpPr>
        <p:spPr>
          <a:xfrm>
            <a:off x="759352" y="1596067"/>
            <a:ext cx="10446203" cy="4596735"/>
          </a:xfrm>
        </p:spPr>
        <p:txBody>
          <a:bodyPr/>
          <a:lstStyle/>
          <a:p>
            <a:endParaRPr lang="de-DE" dirty="0"/>
          </a:p>
        </p:txBody>
      </p:sp>
      <p:graphicFrame>
        <p:nvGraphicFramePr>
          <p:cNvPr id="10" name="Tabelle 9"/>
          <p:cNvGraphicFramePr>
            <a:graphicFrameLocks noGrp="1"/>
          </p:cNvGraphicFramePr>
          <p:nvPr>
            <p:extLst>
              <p:ext uri="{D42A27DB-BD31-4B8C-83A1-F6EECF244321}">
                <p14:modId xmlns:p14="http://schemas.microsoft.com/office/powerpoint/2010/main" val="1669206231"/>
              </p:ext>
            </p:extLst>
          </p:nvPr>
        </p:nvGraphicFramePr>
        <p:xfrm>
          <a:off x="1000403" y="1634507"/>
          <a:ext cx="9617832" cy="4513732"/>
        </p:xfrm>
        <a:graphic>
          <a:graphicData uri="http://schemas.openxmlformats.org/drawingml/2006/table">
            <a:tbl>
              <a:tblPr>
                <a:effectLst>
                  <a:innerShdw blurRad="63500" dist="50800" dir="2700000">
                    <a:schemeClr val="tx2">
                      <a:lumMod val="75000"/>
                      <a:alpha val="50000"/>
                    </a:schemeClr>
                  </a:innerShdw>
                </a:effectLst>
              </a:tblPr>
              <a:tblGrid>
                <a:gridCol w="580065">
                  <a:extLst>
                    <a:ext uri="{9D8B030D-6E8A-4147-A177-3AD203B41FA5}">
                      <a16:colId xmlns:a16="http://schemas.microsoft.com/office/drawing/2014/main" val="20000"/>
                    </a:ext>
                  </a:extLst>
                </a:gridCol>
                <a:gridCol w="1496938">
                  <a:extLst>
                    <a:ext uri="{9D8B030D-6E8A-4147-A177-3AD203B41FA5}">
                      <a16:colId xmlns:a16="http://schemas.microsoft.com/office/drawing/2014/main" val="20001"/>
                    </a:ext>
                  </a:extLst>
                </a:gridCol>
                <a:gridCol w="1496938">
                  <a:extLst>
                    <a:ext uri="{9D8B030D-6E8A-4147-A177-3AD203B41FA5}">
                      <a16:colId xmlns:a16="http://schemas.microsoft.com/office/drawing/2014/main" val="20002"/>
                    </a:ext>
                  </a:extLst>
                </a:gridCol>
                <a:gridCol w="1496938">
                  <a:extLst>
                    <a:ext uri="{9D8B030D-6E8A-4147-A177-3AD203B41FA5}">
                      <a16:colId xmlns:a16="http://schemas.microsoft.com/office/drawing/2014/main" val="20003"/>
                    </a:ext>
                  </a:extLst>
                </a:gridCol>
                <a:gridCol w="3835908">
                  <a:extLst>
                    <a:ext uri="{9D8B030D-6E8A-4147-A177-3AD203B41FA5}">
                      <a16:colId xmlns:a16="http://schemas.microsoft.com/office/drawing/2014/main" val="20004"/>
                    </a:ext>
                  </a:extLst>
                </a:gridCol>
                <a:gridCol w="711045">
                  <a:extLst>
                    <a:ext uri="{9D8B030D-6E8A-4147-A177-3AD203B41FA5}">
                      <a16:colId xmlns:a16="http://schemas.microsoft.com/office/drawing/2014/main" val="20005"/>
                    </a:ext>
                  </a:extLst>
                </a:gridCol>
              </a:tblGrid>
              <a:tr h="805390">
                <a:tc gridSpan="6">
                  <a:txBody>
                    <a:bodyPr/>
                    <a:lstStyle/>
                    <a:p>
                      <a:pPr algn="l" fontAlgn="ctr"/>
                      <a:r>
                        <a:rPr lang="de-DE" sz="2600" b="1"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4. Welche Aussage ist richtig?</a:t>
                      </a:r>
                    </a:p>
                  </a:txBody>
                  <a:tcPr marL="13547" marR="13547" marT="13547" marB="0" anchor="ctr">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781648">
                <a:tc>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a.)</a:t>
                      </a:r>
                    </a:p>
                  </a:txBody>
                  <a:tcPr marL="13547" marR="13547" marT="13547" marB="0" anchor="ctr">
                    <a:lnL>
                      <a:noFill/>
                    </a:lnL>
                    <a:lnR>
                      <a:noFill/>
                    </a:lnR>
                    <a:lnT>
                      <a:noFill/>
                    </a:lnT>
                    <a:lnB>
                      <a:noFill/>
                    </a:lnB>
                    <a:solidFill>
                      <a:srgbClr val="D8E0F8"/>
                    </a:solidFill>
                  </a:tcPr>
                </a:tc>
                <a:tc gridSpan="4">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Es gibt keine Kombination aus O2 + Schlaftherapie</a:t>
                      </a:r>
                    </a:p>
                  </a:txBody>
                  <a:tcPr marL="13547" marR="13547" marT="13547" marB="0" anchor="ctr">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688366">
                <a:tc>
                  <a:txBody>
                    <a:bodyPr/>
                    <a:lstStyle/>
                    <a:p>
                      <a:pPr marL="0" algn="l" defTabSz="914353" rtl="0" eaLnBrk="1" fontAlgn="b" latinLnBrk="0" hangingPunct="1"/>
                      <a:r>
                        <a:rPr lang="de-DE" sz="2000" b="0" i="0" u="none" strike="noStrike" kern="1200" baseline="0">
                          <a:solidFill>
                            <a:srgbClr val="000000"/>
                          </a:solidFill>
                          <a:latin typeface="Verdana" panose="020B0604030504040204" pitchFamily="34" charset="0"/>
                          <a:ea typeface="Verdana" panose="020B0604030504040204" pitchFamily="34" charset="0"/>
                          <a:cs typeface="Verdana" panose="020B0604030504040204" pitchFamily="34" charset="0"/>
                        </a:rPr>
                        <a:t>b.)</a:t>
                      </a:r>
                    </a:p>
                  </a:txBody>
                  <a:tcPr marL="13547" marR="13547" marT="13547" marB="0" anchor="ctr">
                    <a:lnL>
                      <a:noFill/>
                    </a:lnL>
                    <a:lnR>
                      <a:noFill/>
                    </a:lnR>
                    <a:lnT>
                      <a:noFill/>
                    </a:lnT>
                    <a:lnB>
                      <a:noFill/>
                    </a:lnB>
                    <a:solidFill>
                      <a:srgbClr val="D8E0F8"/>
                    </a:solidFill>
                  </a:tcPr>
                </a:tc>
                <a:tc gridSpan="4">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O2 ist brandfördernd</a:t>
                      </a:r>
                    </a:p>
                  </a:txBody>
                  <a:tcPr marL="13547" marR="13547" marT="13547" marB="0" anchor="ctr">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793860">
                <a:tc>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c.)</a:t>
                      </a:r>
                    </a:p>
                  </a:txBody>
                  <a:tcPr marL="13547" marR="13547" marT="13547" marB="0" anchor="ctr">
                    <a:lnL>
                      <a:noFill/>
                    </a:lnL>
                    <a:lnR>
                      <a:noFill/>
                    </a:lnR>
                    <a:lnT>
                      <a:noFill/>
                    </a:lnT>
                    <a:lnB>
                      <a:noFill/>
                    </a:lnB>
                    <a:solidFill>
                      <a:srgbClr val="D8E0F8"/>
                    </a:solidFill>
                  </a:tcPr>
                </a:tc>
                <a:tc gridSpan="4">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Bei Kombination O2 + </a:t>
                      </a:r>
                      <a:r>
                        <a:rPr lang="de-DE" sz="2000" b="0" i="0" u="none" strike="noStrike" kern="1200" baseline="0" dirty="0" err="1">
                          <a:solidFill>
                            <a:srgbClr val="000000"/>
                          </a:solidFill>
                          <a:latin typeface="Verdana" panose="020B0604030504040204" pitchFamily="34" charset="0"/>
                          <a:ea typeface="Verdana" panose="020B0604030504040204" pitchFamily="34" charset="0"/>
                          <a:cs typeface="Verdana" panose="020B0604030504040204" pitchFamily="34" charset="0"/>
                        </a:rPr>
                        <a:t>Therpaiegerät</a:t>
                      </a:r>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 ist die jeweilige GBA zu beachten</a:t>
                      </a: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756102">
                <a:tc>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d.)</a:t>
                      </a:r>
                    </a:p>
                  </a:txBody>
                  <a:tcPr marL="13547" marR="13547" marT="13547" marB="0" anchor="ctr">
                    <a:lnL>
                      <a:noFill/>
                    </a:lnL>
                    <a:lnR>
                      <a:noFill/>
                    </a:lnR>
                    <a:lnT>
                      <a:noFill/>
                    </a:lnT>
                    <a:lnB>
                      <a:noFill/>
                    </a:lnB>
                    <a:solidFill>
                      <a:srgbClr val="D8E0F8"/>
                    </a:solidFill>
                  </a:tcPr>
                </a:tc>
                <a:tc gridSpan="4">
                  <a:txBody>
                    <a:bodyPr/>
                    <a:lstStyle/>
                    <a:p>
                      <a:pPr marL="0" algn="l" defTabSz="914353" rtl="0" eaLnBrk="1" fontAlgn="b" latinLnBrk="0" hangingPunct="1"/>
                      <a:r>
                        <a:rPr lang="de-DE" sz="2000" b="0" i="0" u="none" strike="noStrike" kern="1200" baseline="0" dirty="0">
                          <a:solidFill>
                            <a:srgbClr val="000000"/>
                          </a:solidFill>
                          <a:latin typeface="Verdana" panose="020B0604030504040204" pitchFamily="34" charset="0"/>
                          <a:ea typeface="Verdana" panose="020B0604030504040204" pitchFamily="34" charset="0"/>
                          <a:cs typeface="Verdana" panose="020B0604030504040204" pitchFamily="34" charset="0"/>
                        </a:rPr>
                        <a:t>Wenn ein Pat O2 und ein Atemtherapiegerät hat, darf nur kombiniert werden, wenn die Kombi verordnet ist</a:t>
                      </a:r>
                    </a:p>
                  </a:txBody>
                  <a:tcPr marL="13547" marR="13547" marT="13547" marB="0" anchor="b">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688366">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16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a:noFill/>
                    </a:lnT>
                    <a:lnB>
                      <a:noFill/>
                    </a:lnB>
                    <a:solidFill>
                      <a:srgbClr val="D8E0F8"/>
                    </a:solidFill>
                  </a:tcPr>
                </a:tc>
                <a:tc>
                  <a:txBody>
                    <a:bodyPr/>
                    <a:lstStyle/>
                    <a:p>
                      <a:pPr algn="l" fontAlgn="b"/>
                      <a:endPar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nchor="b">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pic>
        <p:nvPicPr>
          <p:cNvPr id="12" name="Grafik 11"/>
          <p:cNvPicPr/>
          <p:nvPr/>
        </p:nvPicPr>
        <p:blipFill>
          <a:blip r:embed="rId2" cstate="print"/>
          <a:srcRect l="8559" t="15896" r="3378" b="17560"/>
          <a:stretch>
            <a:fillRect/>
          </a:stretch>
        </p:blipFill>
        <p:spPr bwMode="auto">
          <a:xfrm>
            <a:off x="9979412" y="3285012"/>
            <a:ext cx="638823" cy="553985"/>
          </a:xfrm>
          <a:prstGeom prst="rect">
            <a:avLst/>
          </a:prstGeom>
          <a:noFill/>
        </p:spPr>
      </p:pic>
      <p:pic>
        <p:nvPicPr>
          <p:cNvPr id="13" name="Grafik 12"/>
          <p:cNvPicPr/>
          <p:nvPr/>
        </p:nvPicPr>
        <p:blipFill>
          <a:blip r:embed="rId2" cstate="print"/>
          <a:srcRect l="8559" t="15896" r="3378" b="17560"/>
          <a:stretch>
            <a:fillRect/>
          </a:stretch>
        </p:blipFill>
        <p:spPr bwMode="auto">
          <a:xfrm>
            <a:off x="9979411" y="4010138"/>
            <a:ext cx="638823" cy="553985"/>
          </a:xfrm>
          <a:prstGeom prst="rect">
            <a:avLst/>
          </a:prstGeom>
          <a:noFill/>
        </p:spPr>
      </p:pic>
      <p:pic>
        <p:nvPicPr>
          <p:cNvPr id="9" name="Grafik 8"/>
          <p:cNvPicPr/>
          <p:nvPr/>
        </p:nvPicPr>
        <p:blipFill>
          <a:blip r:embed="rId2" cstate="print"/>
          <a:srcRect l="8559" t="15896" r="3378" b="17560"/>
          <a:stretch>
            <a:fillRect/>
          </a:stretch>
        </p:blipFill>
        <p:spPr bwMode="auto">
          <a:xfrm>
            <a:off x="9979411" y="4735264"/>
            <a:ext cx="638823" cy="553985"/>
          </a:xfrm>
          <a:prstGeom prst="rect">
            <a:avLst/>
          </a:prstGeom>
          <a:noFill/>
        </p:spPr>
      </p:pic>
    </p:spTree>
    <p:extLst>
      <p:ext uri="{BB962C8B-B14F-4D97-AF65-F5344CB8AC3E}">
        <p14:creationId xmlns:p14="http://schemas.microsoft.com/office/powerpoint/2010/main" val="167697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519953" y="1596067"/>
            <a:ext cx="10273553" cy="4655443"/>
          </a:xfrm>
        </p:spPr>
        <p:txBody>
          <a:bodyPr/>
          <a:lstStyle/>
          <a:p>
            <a:pPr marL="0" indent="0" algn="just">
              <a:buNone/>
            </a:pPr>
            <a:endParaRPr lang="de-DE" sz="2000" dirty="0"/>
          </a:p>
          <a:p>
            <a:pPr marL="0" indent="0" algn="just">
              <a:buNone/>
            </a:pPr>
            <a:r>
              <a:rPr lang="de-DE" sz="2000" dirty="0"/>
              <a:t>Sollte ein Patient gleichzeitig ein Schlafatemtherapiegerät nutzen und auch O2 verordnet sein, darf diese Kombination nur hergestellt werden, wenn das auch verordnet ist.</a:t>
            </a:r>
          </a:p>
          <a:p>
            <a:pPr marL="0" indent="0" algn="just">
              <a:buNone/>
            </a:pPr>
            <a:endParaRPr lang="de-DE" sz="2000" dirty="0"/>
          </a:p>
          <a:p>
            <a:pPr marL="0" indent="0" algn="just">
              <a:buNone/>
            </a:pPr>
            <a:r>
              <a:rPr lang="de-DE" sz="2000" dirty="0"/>
              <a:t>Zu beachten ist auch: Vorsicht im Umgang mit O2, denn O2 ist brandfördernd.</a:t>
            </a:r>
            <a:endParaRPr lang="de-DE" dirty="0"/>
          </a:p>
          <a:p>
            <a:pPr marL="0" indent="0" algn="just">
              <a:buNone/>
            </a:pPr>
            <a:endParaRPr lang="de-DE" dirty="0"/>
          </a:p>
          <a:p>
            <a:pPr marL="0" indent="0" algn="just">
              <a:buNone/>
            </a:pPr>
            <a:r>
              <a:rPr lang="de-DE" sz="2000" dirty="0"/>
              <a:t>Wenn die Kombination verordnet ist, ist zu beachten,  wie  und wo eingespeist wird. In aller Regel steht die korrekte Vorgehensweise in der Gebrauchsanweisung, des Schlafatemtherapie- oder Beatmungsgerätes.</a:t>
            </a:r>
          </a:p>
        </p:txBody>
      </p:sp>
      <p:sp>
        <p:nvSpPr>
          <p:cNvPr id="3" name="Inhaltsplatzhalter 2"/>
          <p:cNvSpPr>
            <a:spLocks noGrp="1"/>
          </p:cNvSpPr>
          <p:nvPr>
            <p:ph idx="1"/>
          </p:nvPr>
        </p:nvSpPr>
        <p:spPr/>
        <p:txBody>
          <a:bodyPr/>
          <a:lstStyle/>
          <a:p>
            <a:r>
              <a:rPr lang="de-DE" dirty="0"/>
              <a:t>Sauerstoffkombination</a:t>
            </a:r>
          </a:p>
        </p:txBody>
      </p:sp>
    </p:spTree>
    <p:extLst>
      <p:ext uri="{BB962C8B-B14F-4D97-AF65-F5344CB8AC3E}">
        <p14:creationId xmlns:p14="http://schemas.microsoft.com/office/powerpoint/2010/main" val="28872351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0" y="781396"/>
            <a:ext cx="5286895" cy="461665"/>
          </a:xfrm>
          <a:prstGeom prst="rect">
            <a:avLst/>
          </a:prstGeom>
          <a:noFill/>
        </p:spPr>
        <p:txBody>
          <a:bodyPr wrap="square" rtlCol="0">
            <a:spAutoFit/>
          </a:bodyPr>
          <a:lstStyle/>
          <a:p>
            <a:r>
              <a:rPr lang="de-DE" sz="2400" dirty="0">
                <a:solidFill>
                  <a:schemeClr val="bg1"/>
                </a:solidFill>
                <a:latin typeface="Verdana" panose="020B0604030504040204" pitchFamily="34" charset="0"/>
                <a:ea typeface="Verdana" panose="020B0604030504040204" pitchFamily="34" charset="0"/>
              </a:rPr>
              <a:t>Erfolgsbestätigung</a:t>
            </a:r>
          </a:p>
        </p:txBody>
      </p:sp>
      <p:sp>
        <p:nvSpPr>
          <p:cNvPr id="2" name="Inhaltsplatzhalter 1"/>
          <p:cNvSpPr>
            <a:spLocks noGrp="1"/>
          </p:cNvSpPr>
          <p:nvPr>
            <p:ph idx="1"/>
          </p:nvPr>
        </p:nvSpPr>
        <p:spPr>
          <a:xfrm>
            <a:off x="365392" y="819181"/>
            <a:ext cx="4556109" cy="442464"/>
          </a:xfrm>
        </p:spPr>
        <p:txBody>
          <a:bodyPr/>
          <a:lstStyle/>
          <a:p>
            <a:endParaRPr lang="de-DE" dirty="0"/>
          </a:p>
        </p:txBody>
      </p:sp>
      <p:sp>
        <p:nvSpPr>
          <p:cNvPr id="3" name="Inhaltsplatzhalter 2"/>
          <p:cNvSpPr>
            <a:spLocks noGrp="1"/>
          </p:cNvSpPr>
          <p:nvPr>
            <p:ph idx="13"/>
          </p:nvPr>
        </p:nvSpPr>
        <p:spPr>
          <a:xfrm>
            <a:off x="759352" y="1596067"/>
            <a:ext cx="10446203" cy="4596735"/>
          </a:xfrm>
        </p:spPr>
        <p:txBody>
          <a:bodyPr/>
          <a:lstStyle/>
          <a:p>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459711126"/>
              </p:ext>
            </p:extLst>
          </p:nvPr>
        </p:nvGraphicFramePr>
        <p:xfrm>
          <a:off x="1242998" y="1532765"/>
          <a:ext cx="9626671" cy="4654199"/>
        </p:xfrm>
        <a:graphic>
          <a:graphicData uri="http://schemas.openxmlformats.org/drawingml/2006/table">
            <a:tbl>
              <a:tblPr>
                <a:effectLst>
                  <a:innerShdw blurRad="63500" dist="50800" dir="2700000">
                    <a:schemeClr val="tx2">
                      <a:lumMod val="75000"/>
                      <a:alpha val="50000"/>
                    </a:schemeClr>
                  </a:innerShdw>
                </a:effectLst>
              </a:tblPr>
              <a:tblGrid>
                <a:gridCol w="580598">
                  <a:extLst>
                    <a:ext uri="{9D8B030D-6E8A-4147-A177-3AD203B41FA5}">
                      <a16:colId xmlns:a16="http://schemas.microsoft.com/office/drawing/2014/main" val="20000"/>
                    </a:ext>
                  </a:extLst>
                </a:gridCol>
                <a:gridCol w="1498314">
                  <a:extLst>
                    <a:ext uri="{9D8B030D-6E8A-4147-A177-3AD203B41FA5}">
                      <a16:colId xmlns:a16="http://schemas.microsoft.com/office/drawing/2014/main" val="20001"/>
                    </a:ext>
                  </a:extLst>
                </a:gridCol>
                <a:gridCol w="1498314">
                  <a:extLst>
                    <a:ext uri="{9D8B030D-6E8A-4147-A177-3AD203B41FA5}">
                      <a16:colId xmlns:a16="http://schemas.microsoft.com/office/drawing/2014/main" val="20002"/>
                    </a:ext>
                  </a:extLst>
                </a:gridCol>
                <a:gridCol w="1498314">
                  <a:extLst>
                    <a:ext uri="{9D8B030D-6E8A-4147-A177-3AD203B41FA5}">
                      <a16:colId xmlns:a16="http://schemas.microsoft.com/office/drawing/2014/main" val="20003"/>
                    </a:ext>
                  </a:extLst>
                </a:gridCol>
                <a:gridCol w="3839433">
                  <a:extLst>
                    <a:ext uri="{9D8B030D-6E8A-4147-A177-3AD203B41FA5}">
                      <a16:colId xmlns:a16="http://schemas.microsoft.com/office/drawing/2014/main" val="20004"/>
                    </a:ext>
                  </a:extLst>
                </a:gridCol>
                <a:gridCol w="711698">
                  <a:extLst>
                    <a:ext uri="{9D8B030D-6E8A-4147-A177-3AD203B41FA5}">
                      <a16:colId xmlns:a16="http://schemas.microsoft.com/office/drawing/2014/main" val="20005"/>
                    </a:ext>
                  </a:extLst>
                </a:gridCol>
              </a:tblGrid>
              <a:tr h="826816">
                <a:tc gridSpan="6">
                  <a:txBody>
                    <a:bodyPr/>
                    <a:lstStyle/>
                    <a:p>
                      <a:pPr algn="l" fontAlgn="ctr"/>
                      <a:r>
                        <a:rPr lang="de-DE" sz="2600" b="1"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5. 12V Versorgung</a:t>
                      </a:r>
                    </a:p>
                  </a:txBody>
                  <a:tcPr marL="13547" marR="13547" marT="13547" marB="0">
                    <a:lnL>
                      <a:noFill/>
                    </a:lnL>
                    <a:lnR>
                      <a:noFill/>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802442">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rPr>
                        <a:t>a.)</a:t>
                      </a:r>
                    </a:p>
                  </a:txBody>
                  <a:tcPr marL="13547" marR="13547" marT="13547" marB="0">
                    <a:lnL>
                      <a:noFill/>
                    </a:lnL>
                    <a:lnR>
                      <a:noFill/>
                    </a:lnR>
                    <a:lnT>
                      <a:noFill/>
                    </a:lnT>
                    <a:lnB>
                      <a:noFill/>
                    </a:lnB>
                    <a:solidFill>
                      <a:srgbClr val="D8E0F8"/>
                    </a:solidFill>
                  </a:tcPr>
                </a:tc>
                <a:tc gridSpan="4">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Für die meisten Geräte gibt es die Möglichkeit sie mit 12V zu betreiben</a:t>
                      </a:r>
                    </a:p>
                  </a:txBody>
                  <a:tcPr marL="13547" marR="13547" marT="13547"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1"/>
                  </a:ext>
                </a:extLst>
              </a:tr>
              <a:tr h="706679">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rPr>
                        <a:t>b.)</a:t>
                      </a:r>
                    </a:p>
                  </a:txBody>
                  <a:tcPr marL="13547" marR="13547" marT="13547" marB="0">
                    <a:lnL>
                      <a:noFill/>
                    </a:lnL>
                    <a:lnR>
                      <a:noFill/>
                    </a:lnR>
                    <a:lnT>
                      <a:noFill/>
                    </a:lnT>
                    <a:lnB>
                      <a:noFill/>
                    </a:lnB>
                    <a:solidFill>
                      <a:srgbClr val="D8E0F8"/>
                    </a:solidFill>
                  </a:tcPr>
                </a:tc>
                <a:tc gridSpan="4">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Ein Wandler darf nicht benutzt werden</a:t>
                      </a:r>
                    </a:p>
                  </a:txBody>
                  <a:tcPr marL="13547" marR="13547" marT="13547"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2"/>
                  </a:ext>
                </a:extLst>
              </a:tr>
              <a:tr h="796604">
                <a:tc>
                  <a:txBody>
                    <a:bodyPr/>
                    <a:lstStyle/>
                    <a:p>
                      <a:pPr algn="l" fontAlgn="b"/>
                      <a:r>
                        <a:rPr lang="de-DE" sz="20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rPr>
                        <a:t>c.)</a:t>
                      </a:r>
                    </a:p>
                  </a:txBody>
                  <a:tcPr marL="13547" marR="13547" marT="13547" marB="0">
                    <a:lnL>
                      <a:noFill/>
                    </a:lnL>
                    <a:lnR>
                      <a:noFill/>
                    </a:lnR>
                    <a:lnT>
                      <a:noFill/>
                    </a:lnT>
                    <a:lnB>
                      <a:noFill/>
                    </a:lnB>
                    <a:solidFill>
                      <a:srgbClr val="D8E0F8"/>
                    </a:solidFill>
                  </a:tcPr>
                </a:tc>
                <a:tc gridSpan="4">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Ein Wandler wandelt die Luft</a:t>
                      </a:r>
                    </a:p>
                  </a:txBody>
                  <a:tcPr marL="13547" marR="13547" marT="13547"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3"/>
                  </a:ext>
                </a:extLst>
              </a:tr>
              <a:tr h="814979">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d.)</a:t>
                      </a:r>
                    </a:p>
                  </a:txBody>
                  <a:tcPr marL="13547" marR="13547" marT="13547" marB="0">
                    <a:lnL>
                      <a:noFill/>
                    </a:lnL>
                    <a:lnR>
                      <a:noFill/>
                    </a:lnR>
                    <a:lnT>
                      <a:noFill/>
                    </a:lnT>
                    <a:lnB>
                      <a:noFill/>
                    </a:lnB>
                    <a:solidFill>
                      <a:srgbClr val="D8E0F8"/>
                    </a:solidFill>
                  </a:tcPr>
                </a:tc>
                <a:tc gridSpan="4">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Ein 12VDC auf 230VAC Wandler wird sehr warm</a:t>
                      </a:r>
                    </a:p>
                  </a:txBody>
                  <a:tcPr marL="13547" marR="13547" marT="13547" marB="0">
                    <a:lnL>
                      <a:noFill/>
                    </a:lnL>
                    <a:lnR w="6350" cap="flat" cmpd="sng" algn="ctr">
                      <a:solidFill>
                        <a:srgbClr val="000000"/>
                      </a:solidFill>
                      <a:prstDash val="solid"/>
                      <a:round/>
                      <a:headEnd type="none" w="med" len="med"/>
                      <a:tailEnd type="none" w="med" len="med"/>
                    </a:lnR>
                    <a:lnT>
                      <a:noFill/>
                    </a:lnT>
                    <a:lnB>
                      <a:noFill/>
                    </a:lnB>
                    <a:solidFill>
                      <a:srgbClr val="D8E0F8"/>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r>
                        <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txBody>
                  <a:tcPr marL="13547" marR="13547" marT="135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F8"/>
                    </a:solidFill>
                  </a:tcPr>
                </a:tc>
                <a:extLst>
                  <a:ext uri="{0D108BD9-81ED-4DB2-BD59-A6C34878D82A}">
                    <a16:rowId xmlns:a16="http://schemas.microsoft.com/office/drawing/2014/main" val="10004"/>
                  </a:ext>
                </a:extLst>
              </a:tr>
              <a:tr h="706679">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lnL>
                      <a:noFill/>
                    </a:lnL>
                    <a:lnR>
                      <a:noFill/>
                    </a:lnR>
                    <a:lnT>
                      <a:noFill/>
                    </a:lnT>
                    <a:lnB>
                      <a:noFill/>
                    </a:lnB>
                    <a:solidFill>
                      <a:srgbClr val="D8E0F8"/>
                    </a:solidFill>
                  </a:tcPr>
                </a:tc>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lnL>
                      <a:noFill/>
                    </a:lnL>
                    <a:lnR>
                      <a:noFill/>
                    </a:lnR>
                    <a:lnT>
                      <a:noFill/>
                    </a:lnT>
                    <a:lnB>
                      <a:noFill/>
                    </a:lnB>
                    <a:solidFill>
                      <a:srgbClr val="D8E0F8"/>
                    </a:solidFill>
                  </a:tcPr>
                </a:tc>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lnL>
                      <a:noFill/>
                    </a:lnL>
                    <a:lnR>
                      <a:noFill/>
                    </a:lnR>
                    <a:lnT>
                      <a:noFill/>
                    </a:lnT>
                    <a:lnB>
                      <a:noFill/>
                    </a:lnB>
                    <a:solidFill>
                      <a:srgbClr val="D8E0F8"/>
                    </a:solidFill>
                  </a:tcPr>
                </a:tc>
                <a:tc>
                  <a:txBody>
                    <a:bodyPr/>
                    <a:lstStyle/>
                    <a:p>
                      <a:pPr algn="l" fontAlgn="b"/>
                      <a:endParaRPr lang="de-DE" sz="1600" b="0" i="0" u="none" strike="noStrike">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lnL>
                      <a:noFill/>
                    </a:lnL>
                    <a:lnR>
                      <a:noFill/>
                    </a:lnR>
                    <a:lnT>
                      <a:noFill/>
                    </a:lnT>
                    <a:lnB>
                      <a:noFill/>
                    </a:lnB>
                    <a:solidFill>
                      <a:srgbClr val="D8E0F8"/>
                    </a:solidFill>
                  </a:tcPr>
                </a:tc>
                <a:tc>
                  <a:txBody>
                    <a:bodyPr/>
                    <a:lstStyle/>
                    <a:p>
                      <a:pPr algn="l" fontAlgn="b"/>
                      <a:endParaRPr lang="de-DE" sz="16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lnL>
                      <a:noFill/>
                    </a:lnL>
                    <a:lnR>
                      <a:noFill/>
                    </a:lnR>
                    <a:lnT>
                      <a:noFill/>
                    </a:lnT>
                    <a:lnB>
                      <a:noFill/>
                    </a:lnB>
                    <a:solidFill>
                      <a:srgbClr val="D8E0F8"/>
                    </a:solidFill>
                  </a:tcPr>
                </a:tc>
                <a:tc>
                  <a:txBody>
                    <a:bodyPr/>
                    <a:lstStyle/>
                    <a:p>
                      <a:pPr algn="l" fontAlgn="b"/>
                      <a:endParaRPr lang="de-DE" sz="2000" b="0" i="0" u="none" strike="noStrike" dirty="0">
                        <a:solidFill>
                          <a:srgbClr val="000000"/>
                        </a:solidFill>
                        <a:latin typeface="Verdana" panose="020B0604030504040204" pitchFamily="34" charset="0"/>
                        <a:ea typeface="Verdana" panose="020B0604030504040204" pitchFamily="34" charset="0"/>
                        <a:cs typeface="Verdana" panose="020B0604030504040204" pitchFamily="34" charset="0"/>
                      </a:endParaRPr>
                    </a:p>
                  </a:txBody>
                  <a:tcPr marL="13547" marR="13547" marT="13547" marB="0">
                    <a:lnL>
                      <a:noFill/>
                    </a:lnL>
                    <a:lnR>
                      <a:noFill/>
                    </a:lnR>
                    <a:lnT w="6350" cap="flat" cmpd="sng" algn="ctr">
                      <a:solidFill>
                        <a:srgbClr val="000000"/>
                      </a:solidFill>
                      <a:prstDash val="solid"/>
                      <a:round/>
                      <a:headEnd type="none" w="med" len="med"/>
                      <a:tailEnd type="none" w="med" len="med"/>
                    </a:lnT>
                    <a:lnB>
                      <a:noFill/>
                    </a:lnB>
                    <a:solidFill>
                      <a:srgbClr val="D8E0F8"/>
                    </a:solidFill>
                  </a:tcPr>
                </a:tc>
                <a:extLst>
                  <a:ext uri="{0D108BD9-81ED-4DB2-BD59-A6C34878D82A}">
                    <a16:rowId xmlns:a16="http://schemas.microsoft.com/office/drawing/2014/main" val="10005"/>
                  </a:ext>
                </a:extLst>
              </a:tr>
            </a:tbl>
          </a:graphicData>
        </a:graphic>
      </p:graphicFrame>
      <p:pic>
        <p:nvPicPr>
          <p:cNvPr id="13" name="Grafik 12"/>
          <p:cNvPicPr/>
          <p:nvPr/>
        </p:nvPicPr>
        <p:blipFill>
          <a:blip r:embed="rId2" cstate="print"/>
          <a:srcRect l="8559" t="15896" r="3378" b="17560"/>
          <a:stretch>
            <a:fillRect/>
          </a:stretch>
        </p:blipFill>
        <p:spPr bwMode="auto">
          <a:xfrm>
            <a:off x="10229881" y="2398608"/>
            <a:ext cx="639410" cy="640518"/>
          </a:xfrm>
          <a:prstGeom prst="rect">
            <a:avLst/>
          </a:prstGeom>
          <a:noFill/>
        </p:spPr>
      </p:pic>
      <p:pic>
        <p:nvPicPr>
          <p:cNvPr id="9" name="Grafik 8"/>
          <p:cNvPicPr/>
          <p:nvPr/>
        </p:nvPicPr>
        <p:blipFill>
          <a:blip r:embed="rId2" cstate="print"/>
          <a:srcRect l="8559" t="15896" r="3378" b="17560"/>
          <a:stretch>
            <a:fillRect/>
          </a:stretch>
        </p:blipFill>
        <p:spPr bwMode="auto">
          <a:xfrm>
            <a:off x="10229881" y="4733465"/>
            <a:ext cx="639410" cy="614468"/>
          </a:xfrm>
          <a:prstGeom prst="rect">
            <a:avLst/>
          </a:prstGeom>
          <a:noFill/>
        </p:spPr>
      </p:pic>
    </p:spTree>
    <p:extLst>
      <p:ext uri="{BB962C8B-B14F-4D97-AF65-F5344CB8AC3E}">
        <p14:creationId xmlns:p14="http://schemas.microsoft.com/office/powerpoint/2010/main" val="4994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p:txBody>
          <a:bodyPr/>
          <a:lstStyle/>
          <a:p>
            <a:pPr marL="0" indent="0">
              <a:buNone/>
            </a:pPr>
            <a:endParaRPr lang="de-DE" sz="2000" dirty="0"/>
          </a:p>
          <a:p>
            <a:pPr marL="0" indent="0">
              <a:buNone/>
            </a:pPr>
            <a:endParaRPr lang="de-DE" sz="2000" dirty="0"/>
          </a:p>
          <a:p>
            <a:pPr marL="0" indent="0">
              <a:buNone/>
            </a:pPr>
            <a:r>
              <a:rPr lang="de-DE" sz="2000" dirty="0"/>
              <a:t>Für die meisten Geräte gibt es eine Möglichkeit diese an 12VDC zu betreiben.</a:t>
            </a:r>
          </a:p>
          <a:p>
            <a:pPr marL="0" indent="0">
              <a:buNone/>
            </a:pPr>
            <a:r>
              <a:rPr lang="de-DE" sz="2000" dirty="0"/>
              <a:t>Ideal ist, wenn das Gerät direkt mit 12V betrieben wird. (Philips Respironics, außer </a:t>
            </a:r>
            <a:r>
              <a:rPr lang="de-DE" sz="2000" dirty="0" err="1"/>
              <a:t>DSGO</a:t>
            </a:r>
            <a:r>
              <a:rPr lang="de-DE" sz="2000" dirty="0"/>
              <a:t>)</a:t>
            </a:r>
          </a:p>
          <a:p>
            <a:pPr marL="0" indent="0">
              <a:buNone/>
            </a:pPr>
            <a:r>
              <a:rPr lang="de-DE" sz="2000" dirty="0"/>
              <a:t>In vielen Fällen muss aber ein 12VDC – 230 VAC Wandler benutzt werden. Der Nachteil dieser ist, dass sie keinen so guten Wirkungsgrad haben. Das merkt man daran, dass die Wandler, im Betrieb recht heiß werden. Je mehr Leistung sie wandeln, umso heißer; deshalb sollte auch bei Nutzung an 12VDC kein Befeuchter benutzt werden. Zumal der Befeuchter oft ein vielfaches der Energie benötigt, die das Gerät alleine braucht.  </a:t>
            </a:r>
          </a:p>
        </p:txBody>
      </p:sp>
      <p:sp>
        <p:nvSpPr>
          <p:cNvPr id="3" name="Inhaltsplatzhalter 2"/>
          <p:cNvSpPr>
            <a:spLocks noGrp="1"/>
          </p:cNvSpPr>
          <p:nvPr>
            <p:ph idx="1"/>
          </p:nvPr>
        </p:nvSpPr>
        <p:spPr/>
        <p:txBody>
          <a:bodyPr/>
          <a:lstStyle/>
          <a:p>
            <a:r>
              <a:rPr lang="de-DE" dirty="0"/>
              <a:t>Mobilität</a:t>
            </a:r>
          </a:p>
        </p:txBody>
      </p:sp>
    </p:spTree>
    <p:extLst>
      <p:ext uri="{BB962C8B-B14F-4D97-AF65-F5344CB8AC3E}">
        <p14:creationId xmlns:p14="http://schemas.microsoft.com/office/powerpoint/2010/main" val="412678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491536" y="1642189"/>
            <a:ext cx="9647853" cy="4236098"/>
          </a:xfrm>
        </p:spPr>
        <p:txBody>
          <a:bodyPr/>
          <a:lstStyle/>
          <a:p>
            <a:pPr marL="0" indent="0" algn="just">
              <a:buClr>
                <a:schemeClr val="tx1">
                  <a:lumMod val="50000"/>
                  <a:lumOff val="50000"/>
                </a:schemeClr>
              </a:buClr>
              <a:buNone/>
            </a:pPr>
            <a:endParaRPr lang="de-DE" sz="1800" dirty="0"/>
          </a:p>
          <a:p>
            <a:pPr marL="0" indent="0" algn="just">
              <a:buClr>
                <a:schemeClr val="tx1">
                  <a:lumMod val="50000"/>
                  <a:lumOff val="50000"/>
                </a:schemeClr>
              </a:buClr>
              <a:buNone/>
            </a:pPr>
            <a:r>
              <a:rPr lang="de-DE" sz="1800" dirty="0"/>
              <a:t>Entscheidend ist, dass wir dem Patienten helfen und ihn nicht alleine stehen lassen! Dass wir ihm zumindest irgendeinen Weg aufzeigen, wie er weiterkommt. Auf keinen Fall: Das ist verboten BASTA! Aber immer so, dass wir rechtlich abgesichert sind, also im Rahmen der erlaubten Grenzen.</a:t>
            </a:r>
          </a:p>
          <a:p>
            <a:pPr marL="0" indent="0" algn="just">
              <a:buClr>
                <a:schemeClr val="tx1">
                  <a:lumMod val="50000"/>
                  <a:lumOff val="50000"/>
                </a:schemeClr>
              </a:buClr>
              <a:buNone/>
            </a:pPr>
            <a:r>
              <a:rPr lang="de-DE" sz="1800" dirty="0"/>
              <a:t>Daher erfolgt, dem Patienten gegenüber,  der klare Hinweis: Ich darf Sie hierbei nicht beraten, das ist Arztsache (Bewertung der Patientensituation) …..wegen MPG verboten (Mehrfachsteckdose),…… aber ich weiß von anderen Patienten denen hat dies und das geholfen.</a:t>
            </a:r>
          </a:p>
          <a:p>
            <a:pPr marL="0" indent="0" algn="just">
              <a:buClr>
                <a:schemeClr val="tx1">
                  <a:lumMod val="50000"/>
                  <a:lumOff val="50000"/>
                </a:schemeClr>
              </a:buClr>
              <a:buNone/>
            </a:pPr>
            <a:r>
              <a:rPr lang="de-DE" sz="1800" dirty="0"/>
              <a:t>Hier ist Fingerspitzengefühl gefragt und VORSICHT: nicht im Nachsatz sagen : probieren sie das mal aus.</a:t>
            </a:r>
          </a:p>
        </p:txBody>
      </p:sp>
      <p:sp>
        <p:nvSpPr>
          <p:cNvPr id="3" name="Inhaltsplatzhalter 2"/>
          <p:cNvSpPr>
            <a:spLocks noGrp="1"/>
          </p:cNvSpPr>
          <p:nvPr>
            <p:ph idx="1"/>
          </p:nvPr>
        </p:nvSpPr>
        <p:spPr>
          <a:xfrm>
            <a:off x="1" y="788822"/>
            <a:ext cx="5315462" cy="442464"/>
          </a:xfrm>
        </p:spPr>
        <p:txBody>
          <a:bodyPr>
            <a:noAutofit/>
          </a:bodyPr>
          <a:lstStyle/>
          <a:p>
            <a:pPr algn="just"/>
            <a:r>
              <a:rPr lang="de-DE" sz="1600" dirty="0"/>
              <a:t>Was wir dürfen, was nicht !</a:t>
            </a:r>
          </a:p>
        </p:txBody>
      </p:sp>
    </p:spTree>
    <p:extLst>
      <p:ext uri="{BB962C8B-B14F-4D97-AF65-F5344CB8AC3E}">
        <p14:creationId xmlns:p14="http://schemas.microsoft.com/office/powerpoint/2010/main" val="9238793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107831"/>
            <a:ext cx="12192000" cy="5750169"/>
          </a:xfrm>
          <a:prstGeom prst="rect">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platzhalter 1"/>
          <p:cNvSpPr>
            <a:spLocks noGrp="1"/>
          </p:cNvSpPr>
          <p:nvPr>
            <p:ph type="body" idx="1"/>
          </p:nvPr>
        </p:nvSpPr>
        <p:spPr/>
        <p:txBody>
          <a:bodyPr>
            <a:normAutofit/>
          </a:bodyPr>
          <a:lstStyle/>
          <a:p>
            <a:r>
              <a:rPr lang="de-DE" sz="4000" b="1" dirty="0">
                <a:solidFill>
                  <a:schemeClr val="bg1"/>
                </a:solidFill>
              </a:rPr>
              <a:t>Vielen Dank für Ihre Aufmerksamkeit</a:t>
            </a:r>
          </a:p>
        </p:txBody>
      </p:sp>
    </p:spTree>
    <p:extLst>
      <p:ext uri="{BB962C8B-B14F-4D97-AF65-F5344CB8AC3E}">
        <p14:creationId xmlns:p14="http://schemas.microsoft.com/office/powerpoint/2010/main" val="3617577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3"/>
          </p:nvPr>
        </p:nvSpPr>
        <p:spPr>
          <a:xfrm>
            <a:off x="491536" y="1642189"/>
            <a:ext cx="9647853" cy="4236098"/>
          </a:xfrm>
        </p:spPr>
        <p:txBody>
          <a:bodyPr/>
          <a:lstStyle/>
          <a:p>
            <a:pPr marL="0" indent="0" algn="just">
              <a:buClr>
                <a:schemeClr val="tx1">
                  <a:lumMod val="50000"/>
                  <a:lumOff val="50000"/>
                </a:schemeClr>
              </a:buClr>
              <a:buNone/>
            </a:pPr>
            <a:r>
              <a:rPr lang="de-DE" sz="1800" dirty="0"/>
              <a:t>In vielen SAZ gibt es </a:t>
            </a:r>
            <a:r>
              <a:rPr lang="de-DE" sz="1800" u="sng" dirty="0"/>
              <a:t>Sondervereinbarungen zwischen dem GVL und dem Verordner</a:t>
            </a:r>
            <a:r>
              <a:rPr lang="de-DE" sz="1800" dirty="0"/>
              <a:t>, bezüglich Beratung, Kontrolle der SD-Karten, Versorgung mit Masken und Einstellung der Therapiegeräte. </a:t>
            </a:r>
          </a:p>
          <a:p>
            <a:pPr marL="0" indent="0" algn="just">
              <a:buClr>
                <a:schemeClr val="tx1">
                  <a:lumMod val="50000"/>
                  <a:lumOff val="50000"/>
                </a:schemeClr>
              </a:buClr>
              <a:buNone/>
            </a:pPr>
            <a:endParaRPr lang="de-DE" sz="1800" dirty="0"/>
          </a:p>
          <a:p>
            <a:pPr marL="0" indent="0" algn="just">
              <a:buClr>
                <a:schemeClr val="tx1">
                  <a:lumMod val="50000"/>
                  <a:lumOff val="50000"/>
                </a:schemeClr>
              </a:buClr>
              <a:buNone/>
            </a:pPr>
            <a:r>
              <a:rPr lang="de-DE" sz="1800" u="sng" dirty="0"/>
              <a:t>Diese sind selbstverständlich immer vorrangig zu berücksichtigen</a:t>
            </a:r>
            <a:r>
              <a:rPr lang="de-DE" sz="1800" dirty="0"/>
              <a:t>. Denn dann ist das so zu deuten, dass der Arzt bewußt, in Kenntnis des Mitarbeiters, Aufgaben delegiert hat. </a:t>
            </a:r>
          </a:p>
          <a:p>
            <a:pPr marL="0" indent="0" algn="just">
              <a:buClr>
                <a:schemeClr val="tx1">
                  <a:lumMod val="50000"/>
                  <a:lumOff val="50000"/>
                </a:schemeClr>
              </a:buClr>
              <a:buNone/>
            </a:pPr>
            <a:r>
              <a:rPr lang="de-DE" sz="1800" dirty="0"/>
              <a:t>Am Besten sollten solche Regelungen schriftlich vorliegen.  </a:t>
            </a:r>
          </a:p>
          <a:p>
            <a:pPr marL="0" indent="0" algn="just">
              <a:buClr>
                <a:schemeClr val="tx1">
                  <a:lumMod val="50000"/>
                  <a:lumOff val="50000"/>
                </a:schemeClr>
              </a:buClr>
              <a:buNone/>
            </a:pPr>
            <a:endParaRPr lang="de-DE" sz="1800" dirty="0"/>
          </a:p>
          <a:p>
            <a:pPr marL="0" indent="0" algn="just">
              <a:buClr>
                <a:schemeClr val="tx1">
                  <a:lumMod val="50000"/>
                  <a:lumOff val="50000"/>
                </a:schemeClr>
              </a:buClr>
              <a:buNone/>
            </a:pPr>
            <a:r>
              <a:rPr lang="de-DE" sz="1800" dirty="0"/>
              <a:t>In allen anderen Fällen gilt die ROTE LINIE  -&gt;</a:t>
            </a:r>
          </a:p>
        </p:txBody>
      </p:sp>
      <p:sp>
        <p:nvSpPr>
          <p:cNvPr id="3" name="Inhaltsplatzhalter 2"/>
          <p:cNvSpPr>
            <a:spLocks noGrp="1"/>
          </p:cNvSpPr>
          <p:nvPr>
            <p:ph idx="1"/>
          </p:nvPr>
        </p:nvSpPr>
        <p:spPr>
          <a:xfrm>
            <a:off x="0" y="788822"/>
            <a:ext cx="5430415" cy="424158"/>
          </a:xfrm>
        </p:spPr>
        <p:txBody>
          <a:bodyPr>
            <a:noAutofit/>
          </a:bodyPr>
          <a:lstStyle/>
          <a:p>
            <a:pPr algn="just"/>
            <a:r>
              <a:rPr lang="de-DE" sz="1600" dirty="0"/>
              <a:t>Was wir dürfen, was nicht. Sondervereinbarungen</a:t>
            </a:r>
          </a:p>
        </p:txBody>
      </p:sp>
    </p:spTree>
    <p:extLst>
      <p:ext uri="{BB962C8B-B14F-4D97-AF65-F5344CB8AC3E}">
        <p14:creationId xmlns:p14="http://schemas.microsoft.com/office/powerpoint/2010/main" val="75950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p:txBody>
          <a:bodyPr/>
          <a:lstStyle/>
          <a:p>
            <a:r>
              <a:rPr lang="de-DE" dirty="0"/>
              <a:t>ROTE LINIE</a:t>
            </a:r>
          </a:p>
        </p:txBody>
      </p:sp>
      <p:sp>
        <p:nvSpPr>
          <p:cNvPr id="5" name="Inhaltsplatzhalter 4"/>
          <p:cNvSpPr>
            <a:spLocks noGrp="1"/>
          </p:cNvSpPr>
          <p:nvPr>
            <p:ph idx="13"/>
          </p:nvPr>
        </p:nvSpPr>
        <p:spPr/>
        <p:txBody>
          <a:bodyPr/>
          <a:lstStyle/>
          <a:p>
            <a:endParaRPr lang="de-DE" dirty="0"/>
          </a:p>
        </p:txBody>
      </p:sp>
      <p:cxnSp>
        <p:nvCxnSpPr>
          <p:cNvPr id="6" name="Gerader Verbinder 5"/>
          <p:cNvCxnSpPr/>
          <p:nvPr/>
        </p:nvCxnSpPr>
        <p:spPr>
          <a:xfrm flipV="1">
            <a:off x="94033" y="3443730"/>
            <a:ext cx="12003931" cy="58366"/>
          </a:xfrm>
          <a:prstGeom prst="line">
            <a:avLst/>
          </a:prstGeom>
          <a:ln w="17462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21094518">
            <a:off x="252435" y="1893290"/>
            <a:ext cx="11952196" cy="707886"/>
          </a:xfrm>
          <a:prstGeom prst="rect">
            <a:avLst/>
          </a:prstGeom>
          <a:noFill/>
        </p:spPr>
        <p:txBody>
          <a:bodyPr wrap="square" rtlCol="0">
            <a:spAutoFit/>
          </a:bodyPr>
          <a:lstStyle/>
          <a:p>
            <a:r>
              <a:rPr lang="de-DE" sz="4000" b="1" dirty="0">
                <a:solidFill>
                  <a:srgbClr val="FF0000"/>
                </a:solidFill>
                <a:effectLst>
                  <a:outerShdw blurRad="38100" dist="38100" dir="2700000" algn="tl">
                    <a:srgbClr val="000000">
                      <a:alpha val="43137"/>
                    </a:srgbClr>
                  </a:outerShdw>
                </a:effectLst>
              </a:rPr>
              <a:t>Bewertung der Patientensituation = VERBOTEN</a:t>
            </a:r>
          </a:p>
        </p:txBody>
      </p:sp>
      <p:sp>
        <p:nvSpPr>
          <p:cNvPr id="8" name="Textfeld 7"/>
          <p:cNvSpPr txBox="1"/>
          <p:nvPr/>
        </p:nvSpPr>
        <p:spPr>
          <a:xfrm rot="21022382">
            <a:off x="420621" y="4629721"/>
            <a:ext cx="11350752" cy="1015663"/>
          </a:xfrm>
          <a:prstGeom prst="rect">
            <a:avLst/>
          </a:prstGeom>
          <a:noFill/>
        </p:spPr>
        <p:txBody>
          <a:bodyPr wrap="square" rtlCol="0">
            <a:spAutoFit/>
          </a:bodyPr>
          <a:lstStyle/>
          <a:p>
            <a:r>
              <a:rPr lang="de-DE" sz="6000" b="1" dirty="0">
                <a:solidFill>
                  <a:srgbClr val="009FE3"/>
                </a:solidFill>
                <a:effectLst>
                  <a:outerShdw blurRad="38100" dist="38100" dir="2700000" algn="tl">
                    <a:srgbClr val="000000">
                      <a:alpha val="43137"/>
                    </a:srgbClr>
                  </a:outerShdw>
                </a:effectLst>
              </a:rPr>
              <a:t>Allgemeine Aussage = Richtig</a:t>
            </a:r>
          </a:p>
        </p:txBody>
      </p:sp>
    </p:spTree>
    <p:extLst>
      <p:ext uri="{BB962C8B-B14F-4D97-AF65-F5344CB8AC3E}">
        <p14:creationId xmlns:p14="http://schemas.microsoft.com/office/powerpoint/2010/main" val="426738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85000" lnSpcReduction="10000"/>
          </a:bodyPr>
          <a:lstStyle/>
          <a:p>
            <a:r>
              <a:rPr lang="de-DE" dirty="0"/>
              <a:t>Rote Linie Zusammenfassung	</a:t>
            </a:r>
          </a:p>
        </p:txBody>
      </p:sp>
      <p:sp>
        <p:nvSpPr>
          <p:cNvPr id="3" name="Inhaltsplatzhalter 2"/>
          <p:cNvSpPr>
            <a:spLocks noGrp="1"/>
          </p:cNvSpPr>
          <p:nvPr>
            <p:ph idx="13"/>
          </p:nvPr>
        </p:nvSpPr>
        <p:spPr/>
        <p:txBody>
          <a:bodyPr>
            <a:normAutofit/>
          </a:bodyPr>
          <a:lstStyle/>
          <a:p>
            <a:pPr marL="0" indent="0">
              <a:buNone/>
            </a:pPr>
            <a:r>
              <a:rPr lang="de-DE" sz="1800" dirty="0"/>
              <a:t>Wir bewerten die Ausdrucke der Karten nur allgemein. Das patientenbezogene Bewerten ist Arztsache!</a:t>
            </a:r>
          </a:p>
          <a:p>
            <a:pPr marL="0" indent="0">
              <a:buNone/>
            </a:pPr>
            <a:endParaRPr lang="de-DE" sz="1800" dirty="0"/>
          </a:p>
          <a:p>
            <a:pPr marL="0" indent="0">
              <a:buNone/>
            </a:pPr>
            <a:r>
              <a:rPr lang="de-DE" sz="1800" dirty="0"/>
              <a:t>Wir dürfen nicht, auf Grund unserer Kartenauswertung, ohne ärztliche Verordnung, die Maskenart ändern. ( Nase -&gt; Nasenmund oder umgekehrt)</a:t>
            </a:r>
          </a:p>
          <a:p>
            <a:pPr marL="0" indent="0">
              <a:buNone/>
            </a:pPr>
            <a:endParaRPr lang="de-DE" sz="1800" dirty="0"/>
          </a:p>
          <a:p>
            <a:pPr marL="0" indent="0">
              <a:buNone/>
            </a:pPr>
            <a:r>
              <a:rPr lang="de-DE" sz="1800" dirty="0"/>
              <a:t>Wir beraten nicht in medizinischen Dingen, zum BSP. Nase zu -&gt; Nasenspray.</a:t>
            </a:r>
          </a:p>
          <a:p>
            <a:pPr marL="0" indent="0">
              <a:buNone/>
            </a:pPr>
            <a:endParaRPr lang="de-DE" sz="1800" dirty="0"/>
          </a:p>
          <a:p>
            <a:pPr marL="0" indent="0">
              <a:buNone/>
            </a:pPr>
            <a:r>
              <a:rPr lang="de-DE" sz="1800" dirty="0"/>
              <a:t>Wir raten nicht dazu das Gerät nicht zu nutzen, auch nicht auf Anfrage ( „…ich bin erkältet, dann kann ich doch das Gerät nicht nutzen?“)</a:t>
            </a:r>
          </a:p>
          <a:p>
            <a:pPr marL="0" indent="0">
              <a:buNone/>
            </a:pPr>
            <a:endParaRPr lang="de-DE" sz="1800" dirty="0"/>
          </a:p>
          <a:p>
            <a:pPr marL="0" indent="0">
              <a:buNone/>
            </a:pPr>
            <a:r>
              <a:rPr lang="de-DE" sz="1800" dirty="0"/>
              <a:t>Wir sagen auch nicht: „ Dann muss Ihr Arzt Ihnen einen Befeuchter verordnen“. Sondern: „Fragen Sie Ihren Arzt, ob er für Sie einen Befeuchter / Nasenmundmaske …… verordnen möchte“.</a:t>
            </a:r>
          </a:p>
          <a:p>
            <a:pPr marL="0" indent="0">
              <a:buNone/>
            </a:pPr>
            <a:endParaRPr lang="de-DE" sz="1800" dirty="0"/>
          </a:p>
          <a:p>
            <a:pPr marL="0" indent="0">
              <a:buNone/>
            </a:pPr>
            <a:endParaRPr lang="de-DE" dirty="0"/>
          </a:p>
          <a:p>
            <a:pPr marL="0" indent="0">
              <a:buNone/>
            </a:pPr>
            <a:endParaRPr lang="de-DE" dirty="0"/>
          </a:p>
        </p:txBody>
      </p:sp>
    </p:spTree>
    <p:extLst>
      <p:ext uri="{BB962C8B-B14F-4D97-AF65-F5344CB8AC3E}">
        <p14:creationId xmlns:p14="http://schemas.microsoft.com/office/powerpoint/2010/main" val="429267582"/>
      </p:ext>
    </p:extLst>
  </p:cSld>
  <p:clrMapOvr>
    <a:masterClrMapping/>
  </p:clrMapOvr>
</p:sld>
</file>

<file path=ppt/theme/theme1.xml><?xml version="1.0" encoding="utf-8"?>
<a:theme xmlns:a="http://schemas.openxmlformats.org/drawingml/2006/main" name="1_201908_PPT L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08_PPT LM Design" id="{46C9834A-A117-42A1-8CA4-CBCF2F7972BF}" vid="{CDB9CE5F-F135-45F4-B587-2ABF74EE5BA2}"/>
    </a:ext>
  </a:extLst>
</a:theme>
</file>

<file path=ppt/theme/theme2.xml><?xml version="1.0" encoding="utf-8"?>
<a:theme xmlns:a="http://schemas.openxmlformats.org/drawingml/2006/main" name="Inha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M Ems 07_2018" id="{A8BC320C-4BA1-4F83-AF67-FD5DEA73D784}" vid="{874325A5-DD46-4342-8154-D2E9EBFD0E8D}"/>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4DC70869BFFCB4A87EF706B9C9D2432" ma:contentTypeVersion="0" ma:contentTypeDescription="Ein neues Dokument erstellen." ma:contentTypeScope="" ma:versionID="b80b444b00ce97e680137b00f9989633">
  <xsd:schema xmlns:xsd="http://www.w3.org/2001/XMLSchema" xmlns:xs="http://www.w3.org/2001/XMLSchema" xmlns:p="http://schemas.microsoft.com/office/2006/metadata/properties" targetNamespace="http://schemas.microsoft.com/office/2006/metadata/properties" ma:root="true" ma:fieldsID="7299e3cb391b56e7ff0852dbe4fdcf1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B5CBE2-63B4-44B2-AF88-5776AE26CDAA}">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C0B5B5E0-9D00-4CAB-91A9-8D8D5B0DF36F}">
  <ds:schemaRefs>
    <ds:schemaRef ds:uri="http://schemas.microsoft.com/sharepoint/v3/contenttype/forms"/>
  </ds:schemaRefs>
</ds:datastoreItem>
</file>

<file path=customXml/itemProps3.xml><?xml version="1.0" encoding="utf-8"?>
<ds:datastoreItem xmlns:ds="http://schemas.openxmlformats.org/officeDocument/2006/customXml" ds:itemID="{725F9BB1-470B-4B35-9951-E401561840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201908_PPT LM Design</Template>
  <TotalTime>0</TotalTime>
  <Words>3504</Words>
  <Application>Microsoft Office PowerPoint</Application>
  <PresentationFormat>Breitbild</PresentationFormat>
  <Paragraphs>579</Paragraphs>
  <Slides>60</Slides>
  <Notes>0</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60</vt:i4>
      </vt:variant>
    </vt:vector>
  </HeadingPairs>
  <TitlesOfParts>
    <vt:vector size="66" baseType="lpstr">
      <vt:lpstr>Arial</vt:lpstr>
      <vt:lpstr>Calibri</vt:lpstr>
      <vt:lpstr>Verdana</vt:lpstr>
      <vt:lpstr>Wingdings</vt:lpstr>
      <vt:lpstr>1_201908_PPT LM Design</vt:lpstr>
      <vt:lpstr>Inhalt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Erfolgsbestätigung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Patalahina, Natalia</dc:creator>
  <cp:lastModifiedBy>Schmitt, Christoph</cp:lastModifiedBy>
  <cp:revision>242</cp:revision>
  <dcterms:created xsi:type="dcterms:W3CDTF">2019-08-22T14:19:56Z</dcterms:created>
  <dcterms:modified xsi:type="dcterms:W3CDTF">2022-08-15T10:54:20Z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0x01010064DC70869BFFCB4A87EF706B9C9D2432</vt:lpwstr>
  </property>
</Properties>
</file>