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5" r:id="rId5"/>
    <p:sldMasterId id="2147483670" r:id="rId6"/>
    <p:sldMasterId id="2147483687" r:id="rId7"/>
    <p:sldMasterId id="2147483691" r:id="rId8"/>
  </p:sldMasterIdLst>
  <p:sldIdLst>
    <p:sldId id="293" r:id="rId9"/>
    <p:sldId id="295" r:id="rId10"/>
    <p:sldId id="296" r:id="rId11"/>
    <p:sldId id="297" r:id="rId12"/>
    <p:sldId id="318" r:id="rId13"/>
    <p:sldId id="298" r:id="rId14"/>
    <p:sldId id="299" r:id="rId15"/>
    <p:sldId id="300" r:id="rId16"/>
    <p:sldId id="322" r:id="rId17"/>
    <p:sldId id="301" r:id="rId18"/>
    <p:sldId id="302" r:id="rId19"/>
    <p:sldId id="303" r:id="rId20"/>
    <p:sldId id="304" r:id="rId21"/>
    <p:sldId id="305" r:id="rId22"/>
    <p:sldId id="306" r:id="rId23"/>
    <p:sldId id="308" r:id="rId24"/>
    <p:sldId id="319" r:id="rId25"/>
    <p:sldId id="320" r:id="rId26"/>
    <p:sldId id="321" r:id="rId27"/>
    <p:sldId id="310" r:id="rId28"/>
    <p:sldId id="311" r:id="rId29"/>
    <p:sldId id="323" r:id="rId30"/>
    <p:sldId id="325" r:id="rId31"/>
    <p:sldId id="324" r:id="rId32"/>
    <p:sldId id="287" r:id="rId33"/>
    <p:sldId id="288" r:id="rId34"/>
    <p:sldId id="312" r:id="rId35"/>
    <p:sldId id="314" r:id="rId36"/>
    <p:sldId id="315" r:id="rId37"/>
    <p:sldId id="317" r:id="rId38"/>
    <p:sldId id="29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6958" autoAdjust="0"/>
  </p:normalViewPr>
  <p:slideViewPr>
    <p:cSldViewPr snapToGrid="0" showGuides="1">
      <p:cViewPr varScale="1">
        <p:scale>
          <a:sx n="106" d="100"/>
          <a:sy n="106" d="100"/>
        </p:scale>
        <p:origin x="654"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eite 3 mit Slogan">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0" y="0"/>
            <a:ext cx="12203719" cy="4232672"/>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34959" t="40031" r="53791" b="56684"/>
          <a:stretch/>
        </p:blipFill>
        <p:spPr>
          <a:xfrm>
            <a:off x="4409629" y="1820253"/>
            <a:ext cx="1350235" cy="136733"/>
          </a:xfrm>
          <a:prstGeom prst="rect">
            <a:avLst/>
          </a:prstGeom>
        </p:spPr>
      </p:pic>
    </p:spTree>
    <p:extLst>
      <p:ext uri="{BB962C8B-B14F-4D97-AF65-F5344CB8AC3E}">
        <p14:creationId xmlns:p14="http://schemas.microsoft.com/office/powerpoint/2010/main" val="167938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yout 4">
    <p:spTree>
      <p:nvGrpSpPr>
        <p:cNvPr id="1" name=""/>
        <p:cNvGrpSpPr/>
        <p:nvPr/>
      </p:nvGrpSpPr>
      <p:grpSpPr>
        <a:xfrm>
          <a:off x="0" y="0"/>
          <a:ext cx="0" cy="0"/>
          <a:chOff x="0" y="0"/>
          <a:chExt cx="0" cy="0"/>
        </a:xfrm>
      </p:grpSpPr>
      <p:pic>
        <p:nvPicPr>
          <p:cNvPr id="10" name="Grafik 9"/>
          <p:cNvPicPr preferRelativeResize="0">
            <a:picLocks/>
          </p:cNvPicPr>
          <p:nvPr/>
        </p:nvPicPr>
        <p:blipFill rotWithShape="1">
          <a:blip r:embed="rId2" cstate="screen">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5" name="Content Placeholder 2"/>
          <p:cNvSpPr>
            <a:spLocks noGrp="1"/>
          </p:cNvSpPr>
          <p:nvPr>
            <p:ph idx="13"/>
          </p:nvPr>
        </p:nvSpPr>
        <p:spPr>
          <a:xfrm>
            <a:off x="759353" y="1844207"/>
            <a:ext cx="10681668" cy="434859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94597"/>
            <a:ext cx="2700000" cy="1108250"/>
          </a:xfrm>
          <a:prstGeom prst="rect">
            <a:avLst/>
          </a:prstGeom>
        </p:spPr>
      </p:pic>
    </p:spTree>
    <p:extLst>
      <p:ext uri="{BB962C8B-B14F-4D97-AF65-F5344CB8AC3E}">
        <p14:creationId xmlns:p14="http://schemas.microsoft.com/office/powerpoint/2010/main" val="2191128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yout 4a">
    <p:spTree>
      <p:nvGrpSpPr>
        <p:cNvPr id="1" name=""/>
        <p:cNvGrpSpPr/>
        <p:nvPr/>
      </p:nvGrpSpPr>
      <p:grpSpPr>
        <a:xfrm>
          <a:off x="0" y="0"/>
          <a:ext cx="0" cy="0"/>
          <a:chOff x="0" y="0"/>
          <a:chExt cx="0" cy="0"/>
        </a:xfrm>
      </p:grpSpPr>
      <p:pic>
        <p:nvPicPr>
          <p:cNvPr id="11" name="Grafik 10"/>
          <p:cNvPicPr preferRelativeResize="0">
            <a:picLocks/>
          </p:cNvPicPr>
          <p:nvPr/>
        </p:nvPicPr>
        <p:blipFill rotWithShape="1">
          <a:blip r:embed="rId2" cstate="screen">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94597"/>
            <a:ext cx="2700000" cy="1108250"/>
          </a:xfrm>
          <a:prstGeom prst="rect">
            <a:avLst/>
          </a:prstGeom>
        </p:spPr>
      </p:pic>
    </p:spTree>
    <p:extLst>
      <p:ext uri="{BB962C8B-B14F-4D97-AF65-F5344CB8AC3E}">
        <p14:creationId xmlns:p14="http://schemas.microsoft.com/office/powerpoint/2010/main" val="195943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1">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71" y="0"/>
            <a:ext cx="12192001" cy="1017984"/>
          </a:xfrm>
          <a:prstGeom prst="rect">
            <a:avLst/>
          </a:prstGeom>
        </p:spPr>
      </p:pic>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4" name="Content Placeholder 2"/>
          <p:cNvSpPr>
            <a:spLocks noGrp="1"/>
          </p:cNvSpPr>
          <p:nvPr>
            <p:ph idx="13"/>
          </p:nvPr>
        </p:nvSpPr>
        <p:spPr>
          <a:xfrm>
            <a:off x="759353" y="1843597"/>
            <a:ext cx="10681668" cy="4349204"/>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85304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1a">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017984"/>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759353" y="788822"/>
            <a:ext cx="4556109" cy="431066"/>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11" name="Grafik 10">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3467685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yout 2">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4" name="Content Placeholder 2"/>
          <p:cNvSpPr>
            <a:spLocks noGrp="1"/>
          </p:cNvSpPr>
          <p:nvPr>
            <p:ph idx="13"/>
          </p:nvPr>
        </p:nvSpPr>
        <p:spPr>
          <a:xfrm>
            <a:off x="759353" y="1843597"/>
            <a:ext cx="10681668" cy="4349204"/>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108898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ayout 2a">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2688448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yout 3">
    <p:spTree>
      <p:nvGrpSpPr>
        <p:cNvPr id="1" name=""/>
        <p:cNvGrpSpPr/>
        <p:nvPr/>
      </p:nvGrpSpPr>
      <p:grpSpPr>
        <a:xfrm>
          <a:off x="0" y="0"/>
          <a:ext cx="0" cy="0"/>
          <a:chOff x="0" y="0"/>
          <a:chExt cx="0" cy="0"/>
        </a:xfrm>
      </p:grpSpPr>
      <p:sp>
        <p:nvSpPr>
          <p:cNvPr id="13" name="object 2"/>
          <p:cNvSpPr/>
          <p:nvPr/>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8" name="Content Placeholder 2"/>
          <p:cNvSpPr>
            <a:spLocks noGrp="1"/>
          </p:cNvSpPr>
          <p:nvPr>
            <p:ph idx="13"/>
          </p:nvPr>
        </p:nvSpPr>
        <p:spPr>
          <a:xfrm>
            <a:off x="759353" y="1844206"/>
            <a:ext cx="10681667" cy="4348596"/>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1103631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yout 3a">
    <p:spTree>
      <p:nvGrpSpPr>
        <p:cNvPr id="1" name=""/>
        <p:cNvGrpSpPr/>
        <p:nvPr/>
      </p:nvGrpSpPr>
      <p:grpSpPr>
        <a:xfrm>
          <a:off x="0" y="0"/>
          <a:ext cx="0" cy="0"/>
          <a:chOff x="0" y="0"/>
          <a:chExt cx="0" cy="0"/>
        </a:xfrm>
      </p:grpSpPr>
      <p:sp>
        <p:nvSpPr>
          <p:cNvPr id="13" name="object 2"/>
          <p:cNvSpPr/>
          <p:nvPr/>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9492000" y="608"/>
            <a:ext cx="2700000" cy="1108250"/>
          </a:xfrm>
          <a:prstGeom prst="rect">
            <a:avLst/>
          </a:prstGeom>
        </p:spPr>
      </p:pic>
    </p:spTree>
    <p:extLst>
      <p:ext uri="{BB962C8B-B14F-4D97-AF65-F5344CB8AC3E}">
        <p14:creationId xmlns:p14="http://schemas.microsoft.com/office/powerpoint/2010/main" val="216071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yout 5">
    <p:spTree>
      <p:nvGrpSpPr>
        <p:cNvPr id="1" name=""/>
        <p:cNvGrpSpPr/>
        <p:nvPr/>
      </p:nvGrpSpPr>
      <p:grpSpPr>
        <a:xfrm>
          <a:off x="0" y="0"/>
          <a:ext cx="0" cy="0"/>
          <a:chOff x="0" y="0"/>
          <a:chExt cx="0" cy="0"/>
        </a:xfrm>
      </p:grpSpPr>
      <p:pic>
        <p:nvPicPr>
          <p:cNvPr id="13" name="Grafik 12"/>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012500"/>
          </a:xfrm>
          <a:prstGeom prst="rect">
            <a:avLst/>
          </a:prstGeom>
        </p:spPr>
      </p:pic>
      <p:sp>
        <p:nvSpPr>
          <p:cNvPr id="14"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5" name="Content Placeholder 2"/>
          <p:cNvSpPr>
            <a:spLocks noGrp="1"/>
          </p:cNvSpPr>
          <p:nvPr>
            <p:ph idx="13"/>
          </p:nvPr>
        </p:nvSpPr>
        <p:spPr>
          <a:xfrm>
            <a:off x="759353" y="1844207"/>
            <a:ext cx="10681668" cy="434859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3813629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yout 5a">
    <p:spTree>
      <p:nvGrpSpPr>
        <p:cNvPr id="1" name=""/>
        <p:cNvGrpSpPr/>
        <p:nvPr/>
      </p:nvGrpSpPr>
      <p:grpSpPr>
        <a:xfrm>
          <a:off x="0" y="0"/>
          <a:ext cx="0" cy="0"/>
          <a:chOff x="0" y="0"/>
          <a:chExt cx="0" cy="0"/>
        </a:xfrm>
      </p:grpSpPr>
      <p:pic>
        <p:nvPicPr>
          <p:cNvPr id="13" name="Grafik 12"/>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1012500"/>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163209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seite 3 leer">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1720" y="0"/>
            <a:ext cx="12203719" cy="4232672"/>
          </a:xfrm>
          <a:prstGeom prst="rect">
            <a:avLst/>
          </a:prstGeom>
        </p:spPr>
      </p:pic>
      <p:sp>
        <p:nvSpPr>
          <p:cNvPr id="2"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2112849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yout leer_1">
    <p:spTree>
      <p:nvGrpSpPr>
        <p:cNvPr id="1" name=""/>
        <p:cNvGrpSpPr/>
        <p:nvPr/>
      </p:nvGrpSpPr>
      <p:grpSpPr>
        <a:xfrm>
          <a:off x="0" y="0"/>
          <a:ext cx="0" cy="0"/>
          <a:chOff x="0" y="0"/>
          <a:chExt cx="0" cy="0"/>
        </a:xfrm>
      </p:grpSpPr>
      <p:sp>
        <p:nvSpPr>
          <p:cNvPr id="6"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7" name="Content Placeholder 2"/>
          <p:cNvSpPr>
            <a:spLocks noGrp="1"/>
          </p:cNvSpPr>
          <p:nvPr>
            <p:ph idx="1" hasCustomPrompt="1"/>
          </p:nvPr>
        </p:nvSpPr>
        <p:spPr>
          <a:xfrm>
            <a:off x="823928" y="788822"/>
            <a:ext cx="4491534"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8" name="Text Placeholder 2"/>
          <p:cNvSpPr>
            <a:spLocks noGrp="1"/>
          </p:cNvSpPr>
          <p:nvPr>
            <p:ph idx="13"/>
          </p:nvPr>
        </p:nvSpPr>
        <p:spPr>
          <a:xfrm>
            <a:off x="731837" y="1370095"/>
            <a:ext cx="10728325" cy="4870124"/>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10" name="Grafik 9">
            <a:extLst>
              <a:ext uri="{FF2B5EF4-FFF2-40B4-BE49-F238E27FC236}">
                <a16:creationId xmlns:a16="http://schemas.microsoft.com/office/drawing/2014/main" id="{25920A00-2BD0-5249-B1EB-507A304F3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2244064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5920A00-2BD0-5249-B1EB-507A304F3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214731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yout Spalten leer">
    <p:spTree>
      <p:nvGrpSpPr>
        <p:cNvPr id="1" name=""/>
        <p:cNvGrpSpPr/>
        <p:nvPr/>
      </p:nvGrpSpPr>
      <p:grpSpPr>
        <a:xfrm>
          <a:off x="0" y="0"/>
          <a:ext cx="0" cy="0"/>
          <a:chOff x="0" y="0"/>
          <a:chExt cx="0" cy="0"/>
        </a:xfrm>
      </p:grpSpPr>
      <p:sp>
        <p:nvSpPr>
          <p:cNvPr id="10" name="Textplatzhalter 9"/>
          <p:cNvSpPr>
            <a:spLocks noGrp="1"/>
          </p:cNvSpPr>
          <p:nvPr>
            <p:ph type="body" sz="quarter" idx="13"/>
          </p:nvPr>
        </p:nvSpPr>
        <p:spPr>
          <a:xfrm>
            <a:off x="6150869" y="1285875"/>
            <a:ext cx="5290151" cy="492918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Textplatzhalter 9"/>
          <p:cNvSpPr>
            <a:spLocks noGrp="1"/>
          </p:cNvSpPr>
          <p:nvPr>
            <p:ph type="body" sz="quarter" idx="14"/>
          </p:nvPr>
        </p:nvSpPr>
        <p:spPr>
          <a:xfrm>
            <a:off x="759352" y="1285875"/>
            <a:ext cx="5290151" cy="4929188"/>
          </a:xfrm>
          <a:prstGeom prst="rect">
            <a:avLst/>
          </a:prstGeo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Title Placeholder 1"/>
          <p:cNvSpPr>
            <a:spLocks noGrp="1"/>
          </p:cNvSpPr>
          <p:nvPr>
            <p:ph type="title"/>
          </p:nvPr>
        </p:nvSpPr>
        <p:spPr>
          <a:xfrm>
            <a:off x="759353" y="224591"/>
            <a:ext cx="9813397" cy="540546"/>
          </a:xfrm>
          <a:prstGeom prst="rect">
            <a:avLst/>
          </a:prstGeom>
        </p:spPr>
        <p:txBody>
          <a:bodyPr vert="horz" lIns="91440" tIns="45720" rIns="91440" bIns="45720" rtlCol="0" anchor="ctr">
            <a:normAutofit/>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a:t>Titelmasterformat durch Klicken bearbeiten</a:t>
            </a:r>
            <a:endParaRPr lang="en-US" dirty="0"/>
          </a:p>
        </p:txBody>
      </p:sp>
      <p:pic>
        <p:nvPicPr>
          <p:cNvPr id="6" name="Grafik 5">
            <a:extLst>
              <a:ext uri="{FF2B5EF4-FFF2-40B4-BE49-F238E27FC236}">
                <a16:creationId xmlns:a16="http://schemas.microsoft.com/office/drawing/2014/main" id="{25920A00-2BD0-5249-B1EB-507A304F38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1692447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bschlussseite">
    <p:spTree>
      <p:nvGrpSpPr>
        <p:cNvPr id="1" name=""/>
        <p:cNvGrpSpPr/>
        <p:nvPr/>
      </p:nvGrpSpPr>
      <p:grpSpPr>
        <a:xfrm>
          <a:off x="0" y="0"/>
          <a:ext cx="0" cy="0"/>
          <a:chOff x="0" y="0"/>
          <a:chExt cx="0" cy="0"/>
        </a:xfrm>
      </p:grpSpPr>
      <p:pic>
        <p:nvPicPr>
          <p:cNvPr id="11" name="Grafik 10"/>
          <p:cNvPicPr preferRelativeResize="0">
            <a:picLocks/>
          </p:cNvPicPr>
          <p:nvPr/>
        </p:nvPicPr>
        <p:blipFill rotWithShape="1">
          <a:blip r:embed="rId2" cstate="screen">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3" name="Holder 3"/>
          <p:cNvSpPr>
            <a:spLocks noGrp="1"/>
          </p:cNvSpPr>
          <p:nvPr>
            <p:ph type="body" idx="1"/>
          </p:nvPr>
        </p:nvSpPr>
        <p:spPr>
          <a:xfrm>
            <a:off x="759352" y="1837747"/>
            <a:ext cx="10681667" cy="1667453"/>
          </a:xfrm>
          <a:prstGeom prst="rect">
            <a:avLst/>
          </a:prstGeom>
        </p:spPr>
        <p:txBody>
          <a:bodyPr lIns="0" tIns="0" rIns="0" bIns="0">
            <a:normAutofit/>
          </a:bodyPr>
          <a:lstStyle>
            <a:lvl1pPr marL="0" indent="0" algn="ctr">
              <a:buNone/>
              <a:defRPr sz="3797" b="0" i="0">
                <a:solidFill>
                  <a:schemeClr val="tx1">
                    <a:lumMod val="75000"/>
                    <a:lumOff val="25000"/>
                  </a:schemeClr>
                </a:solidFill>
              </a:defRPr>
            </a:lvl1pPr>
          </a:lstStyle>
          <a:p>
            <a:pPr lvl="0"/>
            <a:r>
              <a:rPr lang="de-DE"/>
              <a:t>Formatvorlagen des Textmasters bearbeiten</a:t>
            </a:r>
          </a:p>
        </p:txBody>
      </p:sp>
      <p:sp>
        <p:nvSpPr>
          <p:cNvPr id="12" name="object 7"/>
          <p:cNvSpPr txBox="1"/>
          <p:nvPr/>
        </p:nvSpPr>
        <p:spPr>
          <a:xfrm>
            <a:off x="2237621" y="4878962"/>
            <a:ext cx="7774940" cy="1268874"/>
          </a:xfrm>
          <a:prstGeom prst="rect">
            <a:avLst/>
          </a:prstGeom>
        </p:spPr>
        <p:txBody>
          <a:bodyPr vert="horz" wrap="square" lIns="0" tIns="11430" rIns="0" bIns="0" rtlCol="0">
            <a:spAutoFit/>
          </a:bodyPr>
          <a:lstStyle/>
          <a:p>
            <a:pPr marL="12065" marR="5080" indent="635" algn="ctr">
              <a:lnSpc>
                <a:spcPct val="101400"/>
              </a:lnSpc>
              <a:spcBef>
                <a:spcPts val="90"/>
              </a:spcBef>
            </a:pPr>
            <a:r>
              <a:rPr sz="2000" spc="-8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Löwenstein </a:t>
            </a:r>
            <a:r>
              <a:rPr sz="2000" spc="-10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Medical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7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Arzbacher </a:t>
            </a:r>
            <a:r>
              <a:rPr sz="2000" spc="-14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Straße </a:t>
            </a:r>
            <a:r>
              <a:rPr sz="2000" spc="-11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80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7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56130 </a:t>
            </a:r>
            <a:r>
              <a:rPr sz="2000" spc="-19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Bad </a:t>
            </a:r>
            <a:r>
              <a:rPr sz="2000" spc="-2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Ems  </a:t>
            </a:r>
            <a:endParaRPr lang="de-DE" sz="2000" spc="-2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12065" marR="5080" indent="635" algn="ctr">
              <a:lnSpc>
                <a:spcPct val="101400"/>
              </a:lnSpc>
              <a:spcBef>
                <a:spcPts val="90"/>
              </a:spcBef>
            </a:pPr>
            <a:r>
              <a:rPr sz="2000" spc="-12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T: </a:t>
            </a:r>
            <a:r>
              <a:rPr sz="2000" spc="-6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+49 </a:t>
            </a:r>
            <a:r>
              <a:rPr sz="2000" spc="-11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2603 </a:t>
            </a:r>
            <a:r>
              <a:rPr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9600-</a:t>
            </a:r>
            <a:r>
              <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0</a:t>
            </a:r>
            <a:r>
              <a:rPr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lang="de-DE"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F</a:t>
            </a:r>
            <a:r>
              <a:rPr sz="2000" spc="-1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6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+49 </a:t>
            </a:r>
            <a:r>
              <a:rPr sz="2000" spc="-11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2603</a:t>
            </a:r>
            <a:r>
              <a:rPr sz="2000" spc="1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9600-</a:t>
            </a:r>
            <a:r>
              <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50</a:t>
            </a:r>
          </a:p>
          <a:p>
            <a:pPr marL="12065" marR="5080" indent="635" algn="ctr">
              <a:lnSpc>
                <a:spcPct val="101400"/>
              </a:lnSpc>
              <a:spcBef>
                <a:spcPts val="90"/>
              </a:spcBef>
            </a:pPr>
            <a:endPar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12065" marR="5080" indent="635" algn="ctr">
              <a:lnSpc>
                <a:spcPct val="101400"/>
              </a:lnSpc>
              <a:spcBef>
                <a:spcPts val="90"/>
              </a:spcBef>
            </a:pPr>
            <a:r>
              <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www.hul.de</a:t>
            </a:r>
            <a:endParaRPr sz="2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object 4"/>
          <p:cNvSpPr txBox="1"/>
          <p:nvPr/>
        </p:nvSpPr>
        <p:spPr>
          <a:xfrm>
            <a:off x="1057791" y="3860683"/>
            <a:ext cx="10134600" cy="859210"/>
          </a:xfrm>
          <a:prstGeom prst="rect">
            <a:avLst/>
          </a:prstGeom>
        </p:spPr>
        <p:txBody>
          <a:bodyPr vert="horz" wrap="square" lIns="0" tIns="12700" rIns="0" bIns="0" rtlCol="0">
            <a:spAutoFit/>
          </a:bodyPr>
          <a:lstStyle/>
          <a:p>
            <a:pPr marL="12700">
              <a:lnSpc>
                <a:spcPct val="100000"/>
              </a:lnSpc>
              <a:spcBef>
                <a:spcPts val="100"/>
              </a:spcBef>
            </a:pPr>
            <a:r>
              <a:rPr sz="5500" spc="-51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a:t>
            </a:r>
            <a:r>
              <a:rPr sz="5500" spc="-8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sz="5500" spc="-38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MENSCH</a:t>
            </a:r>
            <a:r>
              <a:rPr lang="de-DE" sz="5500" spc="-38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sz="5500" spc="-24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a:t>
            </a:r>
            <a:r>
              <a:rPr lang="de-DE" sz="5500" spc="-24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 </a:t>
            </a:r>
            <a:r>
              <a:rPr sz="5500" spc="-32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MITTELPUNK</a:t>
            </a:r>
            <a:r>
              <a:rPr lang="de-DE" sz="5500" spc="-32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a:t>
            </a:r>
            <a:r>
              <a:rPr sz="5500" spc="-32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endParaRPr sz="55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Grafik 6">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1760909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287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de-DE"/>
              <a:t>www.hul.de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t>www.hul.de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eite_1 mit Slogan">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15" y="0"/>
            <a:ext cx="12225564" cy="4232672"/>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8546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eite_1 leer">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15" y="0"/>
            <a:ext cx="12225564" cy="4232672"/>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
        <p:nvSpPr>
          <p:cNvPr id="6" name="Title Placeholder 1"/>
          <p:cNvSpPr>
            <a:spLocks noGrp="1"/>
          </p:cNvSpPr>
          <p:nvPr>
            <p:ph type="title"/>
          </p:nvPr>
        </p:nvSpPr>
        <p:spPr>
          <a:xfrm>
            <a:off x="965907" y="4822031"/>
            <a:ext cx="8404596" cy="1393031"/>
          </a:xfrm>
          <a:prstGeom prst="rect">
            <a:avLst/>
          </a:prstGeom>
        </p:spPr>
        <p:txBody>
          <a:bodyPr vert="horz" lIns="91440" tIns="45720" rIns="91440" bIns="45720" rtlCol="0" anchor="ctr">
            <a:normAutofit/>
          </a:bodyPr>
          <a:lstStyle/>
          <a:p>
            <a:r>
              <a:rPr lang="de-DE"/>
              <a:t>Titelmasterformat durch Klicken bearbeiten</a:t>
            </a:r>
            <a:endParaRPr lang="en-US" dirty="0"/>
          </a:p>
        </p:txBody>
      </p:sp>
    </p:spTree>
    <p:extLst>
      <p:ext uri="{BB962C8B-B14F-4D97-AF65-F5344CB8AC3E}">
        <p14:creationId xmlns:p14="http://schemas.microsoft.com/office/powerpoint/2010/main" val="192456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eite 2 mit Slogan">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r="-96"/>
          <a:stretch/>
        </p:blipFill>
        <p:spPr>
          <a:xfrm>
            <a:off x="0" y="-11510"/>
            <a:ext cx="12214380" cy="4232673"/>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771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eite 2 leer">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r="-96"/>
          <a:stretch/>
        </p:blipFill>
        <p:spPr>
          <a:xfrm>
            <a:off x="0" y="-11510"/>
            <a:ext cx="12214380" cy="4232673"/>
          </a:xfrm>
          <a:prstGeom prst="rect">
            <a:avLst/>
          </a:prstGeom>
        </p:spPr>
      </p:pic>
      <p:sp>
        <p:nvSpPr>
          <p:cNvPr id="3"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260766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eite 5 leer">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r="-96"/>
          <a:stretch/>
        </p:blipFill>
        <p:spPr>
          <a:xfrm>
            <a:off x="0" y="-1"/>
            <a:ext cx="12224030" cy="4221163"/>
          </a:xfrm>
          <a:prstGeom prst="rect">
            <a:avLst/>
          </a:prstGeom>
        </p:spPr>
      </p:pic>
      <p:sp>
        <p:nvSpPr>
          <p:cNvPr id="3"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33958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eite 4 leer">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4232672"/>
          </a:xfrm>
          <a:prstGeom prst="rect">
            <a:avLst/>
          </a:prstGeom>
        </p:spPr>
      </p:pic>
      <p:sp>
        <p:nvSpPr>
          <p:cNvPr id="4"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10802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8EE1EE-548E-8A4F-8336-3C9695323B9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12191997" cy="6857999"/>
          </a:xfrm>
          <a:prstGeom prst="rect">
            <a:avLst/>
          </a:prstGeom>
        </p:spPr>
      </p:pic>
      <p:sp>
        <p:nvSpPr>
          <p:cNvPr id="2" name="Titel 1">
            <a:extLst>
              <a:ext uri="{FF2B5EF4-FFF2-40B4-BE49-F238E27FC236}">
                <a16:creationId xmlns:a16="http://schemas.microsoft.com/office/drawing/2014/main" id="{509F2118-5939-5F46-B2AB-FA7B8BEE8190}"/>
              </a:ext>
            </a:extLst>
          </p:cNvPr>
          <p:cNvSpPr>
            <a:spLocks noGrp="1"/>
          </p:cNvSpPr>
          <p:nvPr>
            <p:ph type="title" hasCustomPrompt="1"/>
          </p:nvPr>
        </p:nvSpPr>
        <p:spPr>
          <a:xfrm>
            <a:off x="1215470" y="5106987"/>
            <a:ext cx="10515600" cy="560504"/>
          </a:xfrm>
          <a:prstGeom prst="rect">
            <a:avLst/>
          </a:prstGeom>
        </p:spPr>
        <p:txBody>
          <a:bodyPr/>
          <a:lstStyle>
            <a:lvl1pPr>
              <a:defRPr baseline="0"/>
            </a:lvl1pPr>
          </a:lstStyle>
          <a:p>
            <a:r>
              <a:rPr lang="de-DE" dirty="0"/>
              <a:t>Präsentationstitel</a:t>
            </a:r>
          </a:p>
        </p:txBody>
      </p:sp>
      <p:pic>
        <p:nvPicPr>
          <p:cNvPr id="8" name="Grafik 7">
            <a:extLst>
              <a:ext uri="{FF2B5EF4-FFF2-40B4-BE49-F238E27FC236}">
                <a16:creationId xmlns:a16="http://schemas.microsoft.com/office/drawing/2014/main" id="{25920A00-2BD0-5249-B1EB-507A304F38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9234" y="206673"/>
            <a:ext cx="2700000" cy="1108250"/>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1104" y="2859376"/>
            <a:ext cx="4129793" cy="1139248"/>
          </a:xfrm>
          <a:prstGeom prst="rect">
            <a:avLst/>
          </a:prstGeom>
        </p:spPr>
      </p:pic>
      <p:sp>
        <p:nvSpPr>
          <p:cNvPr id="12" name="Textplatzhalter 6">
            <a:extLst>
              <a:ext uri="{FF2B5EF4-FFF2-40B4-BE49-F238E27FC236}">
                <a16:creationId xmlns:a16="http://schemas.microsoft.com/office/drawing/2014/main" id="{8A4F56E1-E360-2F44-9268-540DA841BE4E}"/>
              </a:ext>
            </a:extLst>
          </p:cNvPr>
          <p:cNvSpPr>
            <a:spLocks noGrp="1"/>
          </p:cNvSpPr>
          <p:nvPr>
            <p:ph type="body" sz="quarter" idx="11" hasCustomPrompt="1"/>
          </p:nvPr>
        </p:nvSpPr>
        <p:spPr>
          <a:xfrm>
            <a:off x="9079950" y="5730771"/>
            <a:ext cx="2645276" cy="335798"/>
          </a:xfrm>
          <a:prstGeom prst="rect">
            <a:avLst/>
          </a:prstGeom>
        </p:spPr>
        <p:txBody>
          <a:bodyPr wrap="none">
            <a:spAutoFit/>
          </a:bodyPr>
          <a:lstStyle>
            <a:lvl1pPr marL="0" indent="0" algn="r">
              <a:buNone/>
              <a:defRPr sz="1758" b="0" i="0" baseline="0">
                <a:solidFill>
                  <a:srgbClr val="003568"/>
                </a:solidFill>
                <a:latin typeface="Noto Sans Med" panose="020B0502040504020204" pitchFamily="34" charset="0"/>
                <a:ea typeface="Noto Sans Med" panose="020B0502040504020204" pitchFamily="34" charset="0"/>
                <a:cs typeface="Noto Sans Med" panose="020B0502040504020204" pitchFamily="34" charset="0"/>
              </a:defRPr>
            </a:lvl1pPr>
          </a:lstStyle>
          <a:p>
            <a:pPr lvl="0"/>
            <a:r>
              <a:rPr lang="de-DE" dirty="0"/>
              <a:t>Autor | Erstellungsdatum</a:t>
            </a:r>
          </a:p>
        </p:txBody>
      </p:sp>
    </p:spTree>
    <p:extLst>
      <p:ext uri="{BB962C8B-B14F-4D97-AF65-F5344CB8AC3E}">
        <p14:creationId xmlns:p14="http://schemas.microsoft.com/office/powerpoint/2010/main" val="272865168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image" Target="../media/image1.emf"/><Relationship Id="rId5" Type="http://schemas.openxmlformats.org/officeDocument/2006/relationships/image" Target="../media/image19.emf"/><Relationship Id="rId4" Type="http://schemas.openxmlformats.org/officeDocument/2006/relationships/image" Target="../media/image18.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object 3"/>
          <p:cNvSpPr/>
          <p:nvPr/>
        </p:nvSpPr>
        <p:spPr>
          <a:xfrm>
            <a:off x="0" y="4191659"/>
            <a:ext cx="12192000" cy="2653903"/>
          </a:xfrm>
          <a:custGeom>
            <a:avLst/>
            <a:gdLst/>
            <a:ahLst/>
            <a:cxnLst/>
            <a:rect l="l" t="t" r="r" b="b"/>
            <a:pathLst>
              <a:path w="13004800" h="3774440">
                <a:moveTo>
                  <a:pt x="0" y="3774122"/>
                </a:moveTo>
                <a:lnTo>
                  <a:pt x="13004800" y="3774122"/>
                </a:lnTo>
                <a:lnTo>
                  <a:pt x="13004800" y="0"/>
                </a:lnTo>
                <a:lnTo>
                  <a:pt x="0" y="0"/>
                </a:lnTo>
                <a:lnTo>
                  <a:pt x="0" y="3774122"/>
                </a:lnTo>
                <a:close/>
              </a:path>
            </a:pathLst>
          </a:custGeom>
          <a:solidFill>
            <a:srgbClr val="009FE3"/>
          </a:solidFill>
        </p:spPr>
        <p:txBody>
          <a:bodyPr wrap="square" lIns="0" tIns="0" rIns="0" bIns="0" rtlCol="0"/>
          <a:lstStyle/>
          <a:p>
            <a:endParaRPr sz="1266"/>
          </a:p>
        </p:txBody>
      </p:sp>
      <p:sp>
        <p:nvSpPr>
          <p:cNvPr id="13" name="object 6"/>
          <p:cNvSpPr/>
          <p:nvPr/>
        </p:nvSpPr>
        <p:spPr>
          <a:xfrm>
            <a:off x="0" y="4230842"/>
            <a:ext cx="12192000" cy="34379"/>
          </a:xfrm>
          <a:custGeom>
            <a:avLst/>
            <a:gdLst/>
            <a:ahLst/>
            <a:cxnLst/>
            <a:rect l="l" t="t" r="r" b="b"/>
            <a:pathLst>
              <a:path w="13004800" h="48895">
                <a:moveTo>
                  <a:pt x="0" y="48577"/>
                </a:moveTo>
                <a:lnTo>
                  <a:pt x="13004800" y="48577"/>
                </a:lnTo>
                <a:lnTo>
                  <a:pt x="13004800" y="0"/>
                </a:lnTo>
                <a:lnTo>
                  <a:pt x="0" y="0"/>
                </a:lnTo>
                <a:lnTo>
                  <a:pt x="0" y="48577"/>
                </a:lnTo>
                <a:close/>
              </a:path>
            </a:pathLst>
          </a:custGeom>
          <a:solidFill>
            <a:srgbClr val="FFFFFF"/>
          </a:solidFill>
        </p:spPr>
        <p:txBody>
          <a:bodyPr wrap="square" lIns="0" tIns="0" rIns="0" bIns="0" rtlCol="0"/>
          <a:lstStyle/>
          <a:p>
            <a:endParaRPr sz="1266"/>
          </a:p>
        </p:txBody>
      </p:sp>
      <p:pic>
        <p:nvPicPr>
          <p:cNvPr id="5" name="Grafik 4">
            <a:extLst>
              <a:ext uri="{FF2B5EF4-FFF2-40B4-BE49-F238E27FC236}">
                <a16:creationId xmlns:a16="http://schemas.microsoft.com/office/drawing/2014/main" id="{25920A00-2BD0-5249-B1EB-507A304F388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92000" y="-8210"/>
            <a:ext cx="2700000" cy="1108250"/>
          </a:xfrm>
          <a:prstGeom prst="rect">
            <a:avLst/>
          </a:prstGeom>
        </p:spPr>
      </p:pic>
    </p:spTree>
    <p:extLst>
      <p:ext uri="{BB962C8B-B14F-4D97-AF65-F5344CB8AC3E}">
        <p14:creationId xmlns:p14="http://schemas.microsoft.com/office/powerpoint/2010/main" val="32210408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algn="l" defTabSz="642915" rtl="0" eaLnBrk="1" latinLnBrk="0" hangingPunct="1">
        <a:lnSpc>
          <a:spcPct val="90000"/>
        </a:lnSpc>
        <a:spcBef>
          <a:spcPct val="0"/>
        </a:spcBef>
        <a:buNone/>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de-DE"/>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object 3"/>
          <p:cNvSpPr/>
          <p:nvPr/>
        </p:nvSpPr>
        <p:spPr>
          <a:xfrm>
            <a:off x="0" y="4191659"/>
            <a:ext cx="12192000" cy="2653903"/>
          </a:xfrm>
          <a:custGeom>
            <a:avLst/>
            <a:gdLst/>
            <a:ahLst/>
            <a:cxnLst/>
            <a:rect l="l" t="t" r="r" b="b"/>
            <a:pathLst>
              <a:path w="13004800" h="3774440">
                <a:moveTo>
                  <a:pt x="0" y="3774122"/>
                </a:moveTo>
                <a:lnTo>
                  <a:pt x="13004800" y="3774122"/>
                </a:lnTo>
                <a:lnTo>
                  <a:pt x="13004800" y="0"/>
                </a:lnTo>
                <a:lnTo>
                  <a:pt x="0" y="0"/>
                </a:lnTo>
                <a:lnTo>
                  <a:pt x="0" y="3774122"/>
                </a:lnTo>
                <a:close/>
              </a:path>
            </a:pathLst>
          </a:custGeom>
          <a:solidFill>
            <a:srgbClr val="009FE3"/>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6"/>
          <p:cNvSpPr/>
          <p:nvPr/>
        </p:nvSpPr>
        <p:spPr>
          <a:xfrm>
            <a:off x="0" y="4230842"/>
            <a:ext cx="12192000" cy="34379"/>
          </a:xfrm>
          <a:custGeom>
            <a:avLst/>
            <a:gdLst/>
            <a:ahLst/>
            <a:cxnLst/>
            <a:rect l="l" t="t" r="r" b="b"/>
            <a:pathLst>
              <a:path w="13004800" h="48895">
                <a:moveTo>
                  <a:pt x="0" y="48577"/>
                </a:moveTo>
                <a:lnTo>
                  <a:pt x="13004800" y="48577"/>
                </a:lnTo>
                <a:lnTo>
                  <a:pt x="13004800" y="0"/>
                </a:lnTo>
                <a:lnTo>
                  <a:pt x="0" y="0"/>
                </a:lnTo>
                <a:lnTo>
                  <a:pt x="0" y="4857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Grafik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Tree>
    <p:extLst>
      <p:ext uri="{BB962C8B-B14F-4D97-AF65-F5344CB8AC3E}">
        <p14:creationId xmlns:p14="http://schemas.microsoft.com/office/powerpoint/2010/main" val="1020426344"/>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642915" rtl="0" eaLnBrk="1" latinLnBrk="0" hangingPunct="1">
        <a:lnSpc>
          <a:spcPct val="90000"/>
        </a:lnSpc>
        <a:spcBef>
          <a:spcPct val="0"/>
        </a:spcBef>
        <a:buNone/>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de-DE"/>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object 3"/>
          <p:cNvSpPr/>
          <p:nvPr/>
        </p:nvSpPr>
        <p:spPr>
          <a:xfrm flipV="1">
            <a:off x="0" y="1019916"/>
            <a:ext cx="12192000" cy="32146"/>
          </a:xfrm>
          <a:custGeom>
            <a:avLst/>
            <a:gdLst/>
            <a:ahLst/>
            <a:cxnLst/>
            <a:rect l="l" t="t" r="r" b="b"/>
            <a:pathLst>
              <a:path w="7467600">
                <a:moveTo>
                  <a:pt x="0" y="0"/>
                </a:moveTo>
                <a:lnTo>
                  <a:pt x="7467600" y="0"/>
                </a:lnTo>
              </a:path>
            </a:pathLst>
          </a:custGeom>
          <a:ln w="48577">
            <a:solidFill>
              <a:srgbClr val="009FE3"/>
            </a:solidFill>
          </a:ln>
        </p:spPr>
        <p:txBody>
          <a:bodyPr wrap="square" lIns="0" tIns="0" rIns="0" bIns="0" rtlCol="0"/>
          <a:lstStyle/>
          <a:p>
            <a:endParaRPr sz="1266"/>
          </a:p>
        </p:txBody>
      </p:sp>
      <p:sp>
        <p:nvSpPr>
          <p:cNvPr id="5" name="Textfeld 4"/>
          <p:cNvSpPr txBox="1"/>
          <p:nvPr/>
        </p:nvSpPr>
        <p:spPr>
          <a:xfrm>
            <a:off x="857250" y="6448425"/>
            <a:ext cx="2343150" cy="307777"/>
          </a:xfrm>
          <a:prstGeom prst="rect">
            <a:avLst/>
          </a:prstGeom>
          <a:noFill/>
        </p:spPr>
        <p:txBody>
          <a:bodyPr wrap="square" rtlCol="0">
            <a:spAutoFit/>
          </a:bodyPr>
          <a:lstStyle/>
          <a:p>
            <a:fld id="{6575B018-EEAB-4C4A-BFC2-0AAC79B09D7D}" type="datetime1">
              <a:rPr lang="de-DE" sz="140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15.08.2022</a:t>
            </a:fld>
            <a:endParaRPr lang="de-DE"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feld 12"/>
          <p:cNvSpPr txBox="1"/>
          <p:nvPr/>
        </p:nvSpPr>
        <p:spPr>
          <a:xfrm>
            <a:off x="9667875" y="6451402"/>
            <a:ext cx="2343150" cy="307777"/>
          </a:xfrm>
          <a:prstGeom prst="rect">
            <a:avLst/>
          </a:prstGeom>
          <a:noFill/>
        </p:spPr>
        <p:txBody>
          <a:bodyPr wrap="square" rtlCol="0">
            <a:spAutoFit/>
          </a:bodyPr>
          <a:lstStyle/>
          <a:p>
            <a:pPr algn="r"/>
            <a:fld id="{6287B51B-2929-4448-B693-F5B2839B3C8A}" type="slidenum">
              <a:rPr lang="de-DE" sz="140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pPr algn="r"/>
              <a:t>‹Nr.›</a:t>
            </a:fld>
            <a:endParaRPr lang="de-DE" sz="14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302796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l" defTabSz="914353" rtl="0" eaLnBrk="1" latinLnBrk="0" hangingPunct="1">
        <a:lnSpc>
          <a:spcPct val="90000"/>
        </a:lnSpc>
        <a:spcBef>
          <a:spcPct val="0"/>
        </a:spcBef>
        <a:buNone/>
        <a:defRPr sz="2531" kern="1200">
          <a:solidFill>
            <a:schemeClr val="tx1">
              <a:lumMod val="75000"/>
              <a:lumOff val="25000"/>
            </a:schemeClr>
          </a:solidFill>
          <a:latin typeface="+mj-lt"/>
          <a:ea typeface="+mj-ea"/>
          <a:cs typeface="+mj-cs"/>
        </a:defRPr>
      </a:lvl1pPr>
    </p:titleStyle>
    <p:body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97">
          <p15:clr>
            <a:srgbClr val="F26B43"/>
          </p15:clr>
        </p15:guide>
        <p15:guide id="3" pos="461">
          <p15:clr>
            <a:srgbClr val="F26B43"/>
          </p15:clr>
        </p15:guide>
        <p15:guide id="4" orient="horz" pos="40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00C5ECB-D173-284E-A850-C5A28FA7038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 y="2653"/>
            <a:ext cx="12191999" cy="6852694"/>
          </a:xfrm>
          <a:prstGeom prst="rect">
            <a:avLst/>
          </a:prstGeom>
        </p:spPr>
      </p:pic>
      <p:pic>
        <p:nvPicPr>
          <p:cNvPr id="12" name="Grafik 11">
            <a:extLst>
              <a:ext uri="{FF2B5EF4-FFF2-40B4-BE49-F238E27FC236}">
                <a16:creationId xmlns:a16="http://schemas.microsoft.com/office/drawing/2014/main" id="{31D73080-5FFE-B24D-BF51-0802129B10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0080" y="2842128"/>
            <a:ext cx="4515852" cy="1140366"/>
          </a:xfrm>
          <a:prstGeom prst="rect">
            <a:avLst/>
          </a:prstGeom>
        </p:spPr>
      </p:pic>
      <p:sp>
        <p:nvSpPr>
          <p:cNvPr id="13" name="Textfeld 12">
            <a:extLst>
              <a:ext uri="{FF2B5EF4-FFF2-40B4-BE49-F238E27FC236}">
                <a16:creationId xmlns:a16="http://schemas.microsoft.com/office/drawing/2014/main" id="{75D67405-3254-9A42-A1CF-E12FDCCB8C87}"/>
              </a:ext>
            </a:extLst>
          </p:cNvPr>
          <p:cNvSpPr txBox="1"/>
          <p:nvPr userDrawn="1"/>
        </p:nvSpPr>
        <p:spPr>
          <a:xfrm>
            <a:off x="541878" y="6077535"/>
            <a:ext cx="1723569" cy="461665"/>
          </a:xfrm>
          <a:prstGeom prst="rect">
            <a:avLst/>
          </a:prstGeom>
          <a:noFill/>
        </p:spPr>
        <p:txBody>
          <a:bodyPr wrap="square" lIns="0" tIns="0" rIns="0" bIns="0" rtlCol="0">
            <a:spAutoFit/>
          </a:bodyPr>
          <a:lstStyle/>
          <a:p>
            <a:pPr marL="0" marR="0" lvl="0" indent="0" algn="l" defTabSz="457200" rtl="0" eaLnBrk="1" fontAlgn="auto" latinLnBrk="0" hangingPunct="1">
              <a:lnSpc>
                <a:spcPts val="1199"/>
              </a:lnSpc>
              <a:spcBef>
                <a:spcPts val="0"/>
              </a:spcBef>
              <a:spcAft>
                <a:spcPts val="0"/>
              </a:spcAft>
              <a:buClrTx/>
              <a:buSzTx/>
              <a:buFontTx/>
              <a:buNone/>
              <a:tabLst/>
              <a:defRPr/>
            </a:pPr>
            <a:r>
              <a:rPr kumimoji="0" lang="de-DE" sz="914" b="0" i="0" u="none" strike="noStrike" kern="1200" cap="none" spc="0" normalizeH="0" baseline="0" noProof="0" dirty="0">
                <a:ln>
                  <a:noFill/>
                </a:ln>
                <a:solidFill>
                  <a:srgbClr val="494948"/>
                </a:solidFill>
                <a:effectLst/>
                <a:uLnTx/>
                <a:uFillTx/>
                <a:latin typeface="Noto Sans" panose="020B0502040504020204" pitchFamily="34" charset="0"/>
                <a:ea typeface="Noto Sans" panose="020B0502040504020204" pitchFamily="34" charset="0"/>
                <a:cs typeface="Noto Sans" panose="020B0502040504020204" pitchFamily="34" charset="0"/>
              </a:rPr>
              <a:t>Löwenstein Medical</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de-DE" sz="914" b="0" i="0" u="none" strike="noStrike" kern="1200" cap="none" spc="0" normalizeH="0" baseline="0" noProof="0" dirty="0" err="1">
                <a:ln>
                  <a:noFill/>
                </a:ln>
                <a:solidFill>
                  <a:srgbClr val="494948"/>
                </a:solidFill>
                <a:effectLst/>
                <a:uLnTx/>
                <a:uFillTx/>
                <a:latin typeface="Noto Sans" panose="020B0502040504020204" pitchFamily="34" charset="0"/>
                <a:ea typeface="Noto Sans" panose="020B0502040504020204" pitchFamily="34" charset="0"/>
                <a:cs typeface="Noto Sans" panose="020B0502040504020204" pitchFamily="34" charset="0"/>
              </a:rPr>
              <a:t>Arzbacher</a:t>
            </a:r>
            <a:r>
              <a:rPr kumimoji="0" lang="de-DE" sz="914" b="0" i="0" u="none" strike="noStrike" kern="1200" cap="none" spc="0" normalizeH="0" baseline="0" noProof="0" dirty="0">
                <a:ln>
                  <a:noFill/>
                </a:ln>
                <a:solidFill>
                  <a:srgbClr val="494948"/>
                </a:solidFill>
                <a:effectLst/>
                <a:uLnTx/>
                <a:uFillTx/>
                <a:latin typeface="Noto Sans" panose="020B0502040504020204" pitchFamily="34" charset="0"/>
                <a:ea typeface="Noto Sans" panose="020B0502040504020204" pitchFamily="34" charset="0"/>
                <a:cs typeface="Noto Sans" panose="020B0502040504020204" pitchFamily="34" charset="0"/>
              </a:rPr>
              <a:t> Straße 80 </a:t>
            </a:r>
          </a:p>
          <a:p>
            <a:pPr marL="0" marR="0" lvl="0" indent="0" algn="l" defTabSz="457200" rtl="0" eaLnBrk="1" fontAlgn="auto" latinLnBrk="0" hangingPunct="1">
              <a:lnSpc>
                <a:spcPts val="1199"/>
              </a:lnSpc>
              <a:spcBef>
                <a:spcPts val="0"/>
              </a:spcBef>
              <a:spcAft>
                <a:spcPts val="0"/>
              </a:spcAft>
              <a:buClrTx/>
              <a:buSzTx/>
              <a:buFontTx/>
              <a:buNone/>
              <a:tabLst/>
              <a:defRPr/>
            </a:pPr>
            <a:r>
              <a:rPr kumimoji="0" lang="de-DE" sz="914" b="0" i="0" u="none" strike="noStrike" kern="1200" cap="none" spc="0" normalizeH="0" baseline="0" noProof="0" dirty="0">
                <a:ln>
                  <a:noFill/>
                </a:ln>
                <a:solidFill>
                  <a:srgbClr val="494948"/>
                </a:solidFill>
                <a:effectLst/>
                <a:uLnTx/>
                <a:uFillTx/>
                <a:latin typeface="Noto Sans" panose="020B0502040504020204" pitchFamily="34" charset="0"/>
                <a:ea typeface="Noto Sans" panose="020B0502040504020204" pitchFamily="34" charset="0"/>
                <a:cs typeface="Noto Sans" panose="020B0502040504020204" pitchFamily="34" charset="0"/>
              </a:rPr>
              <a:t>56130 Bad Ems, Deutschland</a:t>
            </a:r>
          </a:p>
        </p:txBody>
      </p:sp>
      <p:sp>
        <p:nvSpPr>
          <p:cNvPr id="14" name="Textfeld 13">
            <a:extLst>
              <a:ext uri="{FF2B5EF4-FFF2-40B4-BE49-F238E27FC236}">
                <a16:creationId xmlns:a16="http://schemas.microsoft.com/office/drawing/2014/main" id="{E6C5B825-794B-6049-8F78-F5593775DEEE}"/>
              </a:ext>
            </a:extLst>
          </p:cNvPr>
          <p:cNvSpPr txBox="1"/>
          <p:nvPr userDrawn="1"/>
        </p:nvSpPr>
        <p:spPr>
          <a:xfrm>
            <a:off x="4985084" y="6376592"/>
            <a:ext cx="2221834" cy="153888"/>
          </a:xfrm>
          <a:prstGeom prst="rect">
            <a:avLst/>
          </a:prstGeom>
          <a:noFill/>
        </p:spPr>
        <p:txBody>
          <a:bodyPr wrap="square" lIns="0" tIns="0" rIns="0" bIns="0" rtlCol="0">
            <a:spAutoFit/>
          </a:bodyPr>
          <a:lstStyle/>
          <a:p>
            <a:pPr marL="0" marR="0" lvl="0" indent="0" algn="ctr" defTabSz="457200" rtl="0" eaLnBrk="1" fontAlgn="auto" latinLnBrk="0" hangingPunct="1">
              <a:lnSpc>
                <a:spcPts val="1199"/>
              </a:lnSpc>
              <a:spcBef>
                <a:spcPts val="0"/>
              </a:spcBef>
              <a:spcAft>
                <a:spcPts val="0"/>
              </a:spcAft>
              <a:buClrTx/>
              <a:buSzTx/>
              <a:buFontTx/>
              <a:buNone/>
              <a:tabLst/>
              <a:defRPr/>
            </a:pPr>
            <a:r>
              <a:rPr kumimoji="0" lang="de-DE" sz="1099" b="0" i="0" u="none" strike="noStrike" kern="1200" cap="none" spc="0" normalizeH="0" baseline="0" noProof="0" dirty="0" err="1">
                <a:ln>
                  <a:noFill/>
                </a:ln>
                <a:solidFill>
                  <a:srgbClr val="003568"/>
                </a:solidFill>
                <a:effectLst/>
                <a:uLnTx/>
                <a:uFillTx/>
                <a:latin typeface="Noto Sans" panose="020B0502040504020204" pitchFamily="34" charset="0"/>
                <a:ea typeface="Noto Sans" panose="020B0502040504020204" pitchFamily="34" charset="0"/>
                <a:cs typeface="Noto Sans" panose="020B0502040504020204" pitchFamily="34" charset="0"/>
              </a:rPr>
              <a:t>loewensteinmedical.com</a:t>
            </a:r>
            <a:endParaRPr kumimoji="0" lang="de-DE" sz="1099" b="0" i="0" u="none" strike="noStrike" kern="1200" cap="none" spc="0" normalizeH="0" baseline="0" noProof="0" dirty="0">
              <a:ln>
                <a:noFill/>
              </a:ln>
              <a:solidFill>
                <a:srgbClr val="003568"/>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3" name="Grafik 2">
            <a:extLst>
              <a:ext uri="{FF2B5EF4-FFF2-40B4-BE49-F238E27FC236}">
                <a16:creationId xmlns:a16="http://schemas.microsoft.com/office/drawing/2014/main" id="{310B1DDD-4775-A649-AE27-97FF4BF109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50954" y="5980878"/>
            <a:ext cx="1087638" cy="284400"/>
          </a:xfrm>
          <a:prstGeom prst="rect">
            <a:avLst/>
          </a:prstGeom>
        </p:spPr>
      </p:pic>
      <p:pic>
        <p:nvPicPr>
          <p:cNvPr id="11" name="Grafik 10">
            <a:extLst>
              <a:ext uri="{FF2B5EF4-FFF2-40B4-BE49-F238E27FC236}">
                <a16:creationId xmlns:a16="http://schemas.microsoft.com/office/drawing/2014/main" id="{71E074BA-7A54-AC4D-8C72-2EA0BE52F58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19234" y="206673"/>
            <a:ext cx="2700000" cy="1108250"/>
          </a:xfrm>
          <a:prstGeom prst="rect">
            <a:avLst/>
          </a:prstGeom>
        </p:spPr>
      </p:pic>
      <p:sp>
        <p:nvSpPr>
          <p:cNvPr id="2" name="Textfeld 1"/>
          <p:cNvSpPr txBox="1"/>
          <p:nvPr userDrawn="1"/>
        </p:nvSpPr>
        <p:spPr>
          <a:xfrm>
            <a:off x="2957391" y="4526836"/>
            <a:ext cx="6274763" cy="51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740" b="0" i="0" u="none" strike="noStrike" kern="1200" cap="none" spc="0" normalizeH="0" baseline="0" noProof="0" dirty="0">
                <a:ln>
                  <a:noFill/>
                </a:ln>
                <a:solidFill>
                  <a:srgbClr val="003568"/>
                </a:solidFill>
                <a:effectLst/>
                <a:uLnTx/>
                <a:uFillTx/>
                <a:latin typeface="Noto Sans Med" panose="020B0604020202020204"/>
                <a:ea typeface="Noto Sans Med" panose="020B0604020202020204"/>
                <a:cs typeface="Noto Sans Med" panose="020B0604020202020204"/>
              </a:rPr>
              <a:t>Vielen Dank für Ihre Aufmerksamkeit</a:t>
            </a:r>
          </a:p>
        </p:txBody>
      </p:sp>
    </p:spTree>
    <p:extLst>
      <p:ext uri="{BB962C8B-B14F-4D97-AF65-F5344CB8AC3E}">
        <p14:creationId xmlns:p14="http://schemas.microsoft.com/office/powerpoint/2010/main" val="3822298786"/>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095"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4" indent="-228524" algn="l" defTabSz="914095"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1" indent="-228524" algn="l" defTabSz="914095"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18" indent="-228524" algn="l" defTabSz="914095"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65"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13"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60"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08"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55"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02" indent="-228524" algn="l" defTabSz="9140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095" rtl="0" eaLnBrk="1" latinLnBrk="0" hangingPunct="1">
        <a:defRPr sz="1800" kern="1200">
          <a:solidFill>
            <a:schemeClr val="tx1"/>
          </a:solidFill>
          <a:latin typeface="+mn-lt"/>
          <a:ea typeface="+mn-ea"/>
          <a:cs typeface="+mn-cs"/>
        </a:defRPr>
      </a:lvl1pPr>
      <a:lvl2pPr marL="457047" algn="l" defTabSz="914095" rtl="0" eaLnBrk="1" latinLnBrk="0" hangingPunct="1">
        <a:defRPr sz="1800" kern="1200">
          <a:solidFill>
            <a:schemeClr val="tx1"/>
          </a:solidFill>
          <a:latin typeface="+mn-lt"/>
          <a:ea typeface="+mn-ea"/>
          <a:cs typeface="+mn-cs"/>
        </a:defRPr>
      </a:lvl2pPr>
      <a:lvl3pPr marL="914095" algn="l" defTabSz="914095" rtl="0" eaLnBrk="1" latinLnBrk="0" hangingPunct="1">
        <a:defRPr sz="1800" kern="1200">
          <a:solidFill>
            <a:schemeClr val="tx1"/>
          </a:solidFill>
          <a:latin typeface="+mn-lt"/>
          <a:ea typeface="+mn-ea"/>
          <a:cs typeface="+mn-cs"/>
        </a:defRPr>
      </a:lvl3pPr>
      <a:lvl4pPr marL="1371142" algn="l" defTabSz="914095" rtl="0" eaLnBrk="1" latinLnBrk="0" hangingPunct="1">
        <a:defRPr sz="1800" kern="1200">
          <a:solidFill>
            <a:schemeClr val="tx1"/>
          </a:solidFill>
          <a:latin typeface="+mn-lt"/>
          <a:ea typeface="+mn-ea"/>
          <a:cs typeface="+mn-cs"/>
        </a:defRPr>
      </a:lvl4pPr>
      <a:lvl5pPr marL="1828189" algn="l" defTabSz="914095" rtl="0" eaLnBrk="1" latinLnBrk="0" hangingPunct="1">
        <a:defRPr sz="1800" kern="1200">
          <a:solidFill>
            <a:schemeClr val="tx1"/>
          </a:solidFill>
          <a:latin typeface="+mn-lt"/>
          <a:ea typeface="+mn-ea"/>
          <a:cs typeface="+mn-cs"/>
        </a:defRPr>
      </a:lvl5pPr>
      <a:lvl6pPr marL="2285236" algn="l" defTabSz="914095" rtl="0" eaLnBrk="1" latinLnBrk="0" hangingPunct="1">
        <a:defRPr sz="1800" kern="1200">
          <a:solidFill>
            <a:schemeClr val="tx1"/>
          </a:solidFill>
          <a:latin typeface="+mn-lt"/>
          <a:ea typeface="+mn-ea"/>
          <a:cs typeface="+mn-cs"/>
        </a:defRPr>
      </a:lvl6pPr>
      <a:lvl7pPr marL="2742283" algn="l" defTabSz="914095" rtl="0" eaLnBrk="1" latinLnBrk="0" hangingPunct="1">
        <a:defRPr sz="1800" kern="1200">
          <a:solidFill>
            <a:schemeClr val="tx1"/>
          </a:solidFill>
          <a:latin typeface="+mn-lt"/>
          <a:ea typeface="+mn-ea"/>
          <a:cs typeface="+mn-cs"/>
        </a:defRPr>
      </a:lvl7pPr>
      <a:lvl8pPr marL="3199331" algn="l" defTabSz="914095" rtl="0" eaLnBrk="1" latinLnBrk="0" hangingPunct="1">
        <a:defRPr sz="1800" kern="1200">
          <a:solidFill>
            <a:schemeClr val="tx1"/>
          </a:solidFill>
          <a:latin typeface="+mn-lt"/>
          <a:ea typeface="+mn-ea"/>
          <a:cs typeface="+mn-cs"/>
        </a:defRPr>
      </a:lvl8pPr>
      <a:lvl9pPr marL="3656378" algn="l" defTabSz="91409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020" name="Line 12"/>
          <p:cNvSpPr>
            <a:spLocks noChangeShapeType="1"/>
          </p:cNvSpPr>
          <p:nvPr userDrawn="1"/>
        </p:nvSpPr>
        <p:spPr bwMode="auto">
          <a:xfrm>
            <a:off x="431800" y="765175"/>
            <a:ext cx="10272184" cy="0"/>
          </a:xfrm>
          <a:prstGeom prst="line">
            <a:avLst/>
          </a:prstGeom>
          <a:noFill/>
          <a:ln w="25400">
            <a:solidFill>
              <a:srgbClr val="C0C0C0">
                <a:alpha val="75000"/>
              </a:srgbClr>
            </a:solidFill>
            <a:round/>
            <a:headEnd/>
            <a:tailEnd/>
          </a:ln>
          <a:effectLst/>
        </p:spPr>
        <p:txBody>
          <a:bodyPr wrap="square">
            <a:spAutoFit/>
          </a:bodyPr>
          <a:lstStyle/>
          <a:p>
            <a:endParaRPr lang="de-DE" sz="1600"/>
          </a:p>
        </p:txBody>
      </p:sp>
      <p:sp>
        <p:nvSpPr>
          <p:cNvPr id="7" name="Rechteck 6"/>
          <p:cNvSpPr/>
          <p:nvPr userDrawn="1"/>
        </p:nvSpPr>
        <p:spPr>
          <a:xfrm>
            <a:off x="0" y="6381750"/>
            <a:ext cx="12192000" cy="287338"/>
          </a:xfrm>
          <a:prstGeom prst="rect">
            <a:avLst/>
          </a:prstGeom>
          <a:solidFill>
            <a:srgbClr val="50505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sz="1800" b="0"/>
          </a:p>
        </p:txBody>
      </p:sp>
      <p:sp>
        <p:nvSpPr>
          <p:cNvPr id="43012" name="Titelplatzhalter 10"/>
          <p:cNvSpPr>
            <a:spLocks noGrp="1"/>
          </p:cNvSpPr>
          <p:nvPr userDrawn="1">
            <p:ph type="title"/>
          </p:nvPr>
        </p:nvSpPr>
        <p:spPr bwMode="auto">
          <a:xfrm>
            <a:off x="609600" y="274638"/>
            <a:ext cx="10143067"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Überschrift</a:t>
            </a:r>
          </a:p>
        </p:txBody>
      </p:sp>
      <p:sp>
        <p:nvSpPr>
          <p:cNvPr id="10" name="Rechteck 9"/>
          <p:cNvSpPr/>
          <p:nvPr userDrawn="1"/>
        </p:nvSpPr>
        <p:spPr>
          <a:xfrm>
            <a:off x="10752667" y="0"/>
            <a:ext cx="1104900" cy="6858000"/>
          </a:xfrm>
          <a:prstGeom prst="rect">
            <a:avLst/>
          </a:prstGeom>
          <a:solidFill>
            <a:srgbClr val="C0C0C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sz="1800" b="0" dirty="0">
              <a:solidFill>
                <a:srgbClr val="FF0000"/>
              </a:solidFill>
            </a:endParaRPr>
          </a:p>
        </p:txBody>
      </p:sp>
      <p:sp>
        <p:nvSpPr>
          <p:cNvPr id="43013" name="Textplatzhalter 11"/>
          <p:cNvSpPr>
            <a:spLocks noGrp="1"/>
          </p:cNvSpPr>
          <p:nvPr userDrawn="1">
            <p:ph type="body" idx="1"/>
          </p:nvPr>
        </p:nvSpPr>
        <p:spPr bwMode="auto">
          <a:xfrm>
            <a:off x="609600" y="1600201"/>
            <a:ext cx="10143067" cy="4492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 bearbeiten</a:t>
            </a:r>
          </a:p>
          <a:p>
            <a:pPr lvl="0"/>
            <a:r>
              <a:rPr lang="de-DE" dirty="0"/>
              <a:t>Zweite Ebene</a:t>
            </a:r>
          </a:p>
          <a:p>
            <a:pPr lvl="0"/>
            <a:r>
              <a:rPr lang="de-DE" dirty="0"/>
              <a:t>Dritte Ebene</a:t>
            </a:r>
          </a:p>
          <a:p>
            <a:pPr lvl="0"/>
            <a:r>
              <a:rPr lang="de-DE" dirty="0"/>
              <a:t>Vierte Ebene</a:t>
            </a:r>
          </a:p>
          <a:p>
            <a:pPr lvl="0"/>
            <a:r>
              <a:rPr lang="de-DE" dirty="0"/>
              <a:t>Fünfte Ebene</a:t>
            </a:r>
          </a:p>
        </p:txBody>
      </p:sp>
      <p:sp>
        <p:nvSpPr>
          <p:cNvPr id="4" name="Datumsplatzhalter 3"/>
          <p:cNvSpPr>
            <a:spLocks noGrp="1"/>
          </p:cNvSpPr>
          <p:nvPr userDrawn="1">
            <p:ph type="dt" sz="half" idx="2"/>
          </p:nvPr>
        </p:nvSpPr>
        <p:spPr>
          <a:xfrm>
            <a:off x="527051" y="6670676"/>
            <a:ext cx="2400300" cy="1873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646464"/>
                </a:solidFill>
                <a:latin typeface="Garamond" pitchFamily="18" charset="0"/>
              </a:defRPr>
            </a:lvl1pPr>
          </a:lstStyle>
          <a:p>
            <a:r>
              <a:rPr lang="de-DE"/>
              <a:t>www.hul.de</a:t>
            </a:r>
          </a:p>
        </p:txBody>
      </p:sp>
      <p:sp>
        <p:nvSpPr>
          <p:cNvPr id="2" name="Datumsplatzhalter 3"/>
          <p:cNvSpPr>
            <a:spLocks/>
          </p:cNvSpPr>
          <p:nvPr/>
        </p:nvSpPr>
        <p:spPr bwMode="auto">
          <a:xfrm>
            <a:off x="3888318" y="6670676"/>
            <a:ext cx="2495549" cy="187325"/>
          </a:xfrm>
          <a:prstGeom prst="rect">
            <a:avLst/>
          </a:prstGeom>
          <a:noFill/>
          <a:ln w="9525">
            <a:noFill/>
            <a:miter lim="800000"/>
            <a:headEnd/>
            <a:tailEnd/>
          </a:ln>
        </p:spPr>
        <p:txBody>
          <a:bodyPr anchor="ctr"/>
          <a:lstStyle/>
          <a:p>
            <a:pPr algn="l">
              <a:spcBef>
                <a:spcPct val="0"/>
              </a:spcBef>
            </a:pPr>
            <a:r>
              <a:rPr lang="de-DE" sz="1200" dirty="0">
                <a:solidFill>
                  <a:srgbClr val="646464"/>
                </a:solidFill>
                <a:latin typeface="Garamond" pitchFamily="18" charset="0"/>
              </a:rPr>
              <a:t>Löwenstein Medical</a:t>
            </a:r>
          </a:p>
        </p:txBody>
      </p:sp>
      <p:sp>
        <p:nvSpPr>
          <p:cNvPr id="3" name="Datumsplatzhalter 3"/>
          <p:cNvSpPr>
            <a:spLocks/>
          </p:cNvSpPr>
          <p:nvPr/>
        </p:nvSpPr>
        <p:spPr bwMode="auto">
          <a:xfrm>
            <a:off x="6864352" y="6669088"/>
            <a:ext cx="3168649" cy="188912"/>
          </a:xfrm>
          <a:prstGeom prst="rect">
            <a:avLst/>
          </a:prstGeom>
          <a:noFill/>
          <a:ln w="9525">
            <a:noFill/>
            <a:miter lim="800000"/>
            <a:headEnd/>
            <a:tailEnd/>
          </a:ln>
        </p:spPr>
        <p:txBody>
          <a:bodyPr anchor="ctr"/>
          <a:lstStyle/>
          <a:p>
            <a:pPr algn="l">
              <a:spcBef>
                <a:spcPct val="0"/>
              </a:spcBef>
            </a:pPr>
            <a:r>
              <a:rPr lang="de-DE" sz="1200" dirty="0">
                <a:solidFill>
                  <a:srgbClr val="646464"/>
                </a:solidFill>
                <a:latin typeface="Garamond" pitchFamily="18" charset="0"/>
              </a:rPr>
              <a:t>			IPPB</a:t>
            </a:r>
          </a:p>
        </p:txBody>
      </p:sp>
      <p:sp>
        <p:nvSpPr>
          <p:cNvPr id="43021" name="Line 13"/>
          <p:cNvSpPr>
            <a:spLocks noChangeShapeType="1"/>
          </p:cNvSpPr>
          <p:nvPr userDrawn="1"/>
        </p:nvSpPr>
        <p:spPr bwMode="auto">
          <a:xfrm>
            <a:off x="11857568" y="765175"/>
            <a:ext cx="334433" cy="0"/>
          </a:xfrm>
          <a:prstGeom prst="line">
            <a:avLst/>
          </a:prstGeom>
          <a:noFill/>
          <a:ln w="25400">
            <a:solidFill>
              <a:srgbClr val="C0C0C0">
                <a:alpha val="75000"/>
              </a:srgbClr>
            </a:solidFill>
            <a:round/>
            <a:headEnd/>
            <a:tailEnd/>
          </a:ln>
          <a:effectLst/>
        </p:spPr>
        <p:txBody>
          <a:bodyPr wrap="square">
            <a:spAutoFit/>
          </a:bodyPr>
          <a:lstStyle/>
          <a:p>
            <a:endParaRPr lang="de-DE" sz="1600"/>
          </a:p>
        </p:txBody>
      </p:sp>
      <p:sp>
        <p:nvSpPr>
          <p:cNvPr id="14" name="Datumsplatzhalter 3"/>
          <p:cNvSpPr>
            <a:spLocks/>
          </p:cNvSpPr>
          <p:nvPr userDrawn="1"/>
        </p:nvSpPr>
        <p:spPr bwMode="auto">
          <a:xfrm>
            <a:off x="10541060" y="6670676"/>
            <a:ext cx="1439333" cy="188911"/>
          </a:xfrm>
          <a:prstGeom prst="rect">
            <a:avLst/>
          </a:prstGeom>
          <a:noFill/>
          <a:ln w="9525">
            <a:noFill/>
            <a:miter lim="800000"/>
            <a:headEnd/>
            <a:tailEnd/>
          </a:ln>
        </p:spPr>
        <p:txBody>
          <a:bodyPr anchor="ctr"/>
          <a:lstStyle/>
          <a:p>
            <a:pPr algn="l">
              <a:spcBef>
                <a:spcPct val="0"/>
              </a:spcBef>
            </a:pPr>
            <a:r>
              <a:rPr lang="de-DE" sz="1200" dirty="0">
                <a:solidFill>
                  <a:srgbClr val="646464"/>
                </a:solidFill>
                <a:latin typeface="Garamond" pitchFamily="18" charset="0"/>
              </a:rPr>
              <a:t>   </a:t>
            </a:r>
            <a:r>
              <a:rPr lang="de-DE" sz="900" dirty="0">
                <a:solidFill>
                  <a:srgbClr val="646464"/>
                </a:solidFill>
                <a:latin typeface="Garamond" pitchFamily="18" charset="0"/>
              </a:rPr>
              <a:t>H.C.Schmitt</a:t>
            </a:r>
          </a:p>
        </p:txBody>
      </p:sp>
      <p:pic>
        <p:nvPicPr>
          <p:cNvPr id="13" name="Grafik 12"/>
          <p:cNvPicPr>
            <a:picLocks noChangeAspect="1"/>
          </p:cNvPicPr>
          <p:nvPr userDrawn="1"/>
        </p:nvPicPr>
        <p:blipFill>
          <a:blip r:embed="rId4"/>
          <a:stretch>
            <a:fillRect/>
          </a:stretch>
        </p:blipFill>
        <p:spPr>
          <a:xfrm>
            <a:off x="10881783" y="201724"/>
            <a:ext cx="931119" cy="553956"/>
          </a:xfrm>
          <a:prstGeom prst="rect">
            <a:avLst/>
          </a:prstGeom>
        </p:spPr>
      </p:pic>
      <p:pic>
        <p:nvPicPr>
          <p:cNvPr id="15" name="Picture 2" descr="C:\Users\Christoph_Schmitt\Desktop\Leiste.PNG"/>
          <p:cNvPicPr>
            <a:picLocks noChangeAspect="1" noChangeArrowheads="1"/>
          </p:cNvPicPr>
          <p:nvPr userDrawn="1"/>
        </p:nvPicPr>
        <p:blipFill>
          <a:blip r:embed="rId5" cstate="print"/>
          <a:srcRect r="12028" b="44145"/>
          <a:stretch>
            <a:fillRect/>
          </a:stretch>
        </p:blipFill>
        <p:spPr bwMode="auto">
          <a:xfrm>
            <a:off x="623392" y="764705"/>
            <a:ext cx="10177131" cy="45719"/>
          </a:xfrm>
          <a:prstGeom prst="rect">
            <a:avLst/>
          </a:prstGeom>
          <a:noFill/>
        </p:spPr>
      </p:pic>
      <p:pic>
        <p:nvPicPr>
          <p:cNvPr id="16" name="Picture 2" descr="C:\Users\Christoph_Schmitt\Desktop\Leiste.PNG"/>
          <p:cNvPicPr>
            <a:picLocks noChangeAspect="1" noChangeArrowheads="1"/>
          </p:cNvPicPr>
          <p:nvPr userDrawn="1"/>
        </p:nvPicPr>
        <p:blipFill>
          <a:blip r:embed="rId5" cstate="print"/>
          <a:srcRect l="97101" t="1"/>
          <a:stretch>
            <a:fillRect/>
          </a:stretch>
        </p:blipFill>
        <p:spPr bwMode="auto">
          <a:xfrm>
            <a:off x="11856640" y="764705"/>
            <a:ext cx="335360" cy="45719"/>
          </a:xfrm>
          <a:prstGeom prst="rect">
            <a:avLst/>
          </a:prstGeom>
          <a:noFill/>
        </p:spPr>
      </p:pic>
    </p:spTree>
  </p:cSld>
  <p:clrMap bg1="lt1" tx1="dk1" bg2="lt2" tx2="dk2" accent1="accent1" accent2="accent2" accent3="accent3" accent4="accent4" accent5="accent5" accent6="accent6" hlink="hlink" folHlink="folHlink"/>
  <p:sldLayoutIdLst>
    <p:sldLayoutId id="2147483692" r:id="rId1"/>
    <p:sldLayoutId id="2147483693" r:id="rId2"/>
  </p:sldLayoutIdLst>
  <p:hf hdr="0" ftr="0"/>
  <p:txStyles>
    <p:titleStyle>
      <a:lvl1pPr algn="l" rtl="0" fontAlgn="base">
        <a:spcBef>
          <a:spcPct val="0"/>
        </a:spcBef>
        <a:spcAft>
          <a:spcPct val="0"/>
        </a:spcAft>
        <a:defRPr sz="2500" b="1">
          <a:solidFill>
            <a:srgbClr val="646464"/>
          </a:solidFill>
          <a:latin typeface="+mj-lt"/>
          <a:ea typeface="+mj-ea"/>
          <a:cs typeface="+mj-cs"/>
        </a:defRPr>
      </a:lvl1pPr>
      <a:lvl2pPr algn="l" rtl="0" fontAlgn="base">
        <a:spcBef>
          <a:spcPct val="0"/>
        </a:spcBef>
        <a:spcAft>
          <a:spcPct val="0"/>
        </a:spcAft>
        <a:defRPr sz="2500">
          <a:solidFill>
            <a:srgbClr val="646464"/>
          </a:solidFill>
          <a:latin typeface="Gill Sans MT" pitchFamily="34" charset="0"/>
        </a:defRPr>
      </a:lvl2pPr>
      <a:lvl3pPr algn="l" rtl="0" fontAlgn="base">
        <a:spcBef>
          <a:spcPct val="0"/>
        </a:spcBef>
        <a:spcAft>
          <a:spcPct val="0"/>
        </a:spcAft>
        <a:defRPr sz="2500">
          <a:solidFill>
            <a:srgbClr val="646464"/>
          </a:solidFill>
          <a:latin typeface="Gill Sans MT" pitchFamily="34" charset="0"/>
        </a:defRPr>
      </a:lvl3pPr>
      <a:lvl4pPr algn="l" rtl="0" fontAlgn="base">
        <a:spcBef>
          <a:spcPct val="0"/>
        </a:spcBef>
        <a:spcAft>
          <a:spcPct val="0"/>
        </a:spcAft>
        <a:defRPr sz="2500">
          <a:solidFill>
            <a:srgbClr val="646464"/>
          </a:solidFill>
          <a:latin typeface="Gill Sans MT" pitchFamily="34" charset="0"/>
        </a:defRPr>
      </a:lvl4pPr>
      <a:lvl5pPr algn="l" rtl="0" fontAlgn="base">
        <a:spcBef>
          <a:spcPct val="0"/>
        </a:spcBef>
        <a:spcAft>
          <a:spcPct val="0"/>
        </a:spcAft>
        <a:defRPr sz="2500">
          <a:solidFill>
            <a:srgbClr val="646464"/>
          </a:solidFill>
          <a:latin typeface="Gill Sans MT" pitchFamily="34" charset="0"/>
        </a:defRPr>
      </a:lvl5pPr>
      <a:lvl6pPr marL="457200" algn="l" rtl="0" fontAlgn="base">
        <a:spcBef>
          <a:spcPct val="0"/>
        </a:spcBef>
        <a:spcAft>
          <a:spcPct val="0"/>
        </a:spcAft>
        <a:defRPr sz="2500">
          <a:solidFill>
            <a:srgbClr val="646464"/>
          </a:solidFill>
          <a:latin typeface="Gill Sans MT" pitchFamily="34" charset="0"/>
        </a:defRPr>
      </a:lvl6pPr>
      <a:lvl7pPr marL="914400" algn="l" rtl="0" fontAlgn="base">
        <a:spcBef>
          <a:spcPct val="0"/>
        </a:spcBef>
        <a:spcAft>
          <a:spcPct val="0"/>
        </a:spcAft>
        <a:defRPr sz="2500">
          <a:solidFill>
            <a:srgbClr val="646464"/>
          </a:solidFill>
          <a:latin typeface="Gill Sans MT" pitchFamily="34" charset="0"/>
        </a:defRPr>
      </a:lvl7pPr>
      <a:lvl8pPr marL="1371600" algn="l" rtl="0" fontAlgn="base">
        <a:spcBef>
          <a:spcPct val="0"/>
        </a:spcBef>
        <a:spcAft>
          <a:spcPct val="0"/>
        </a:spcAft>
        <a:defRPr sz="2500">
          <a:solidFill>
            <a:srgbClr val="646464"/>
          </a:solidFill>
          <a:latin typeface="Gill Sans MT" pitchFamily="34" charset="0"/>
        </a:defRPr>
      </a:lvl8pPr>
      <a:lvl9pPr marL="1828800" algn="l" rtl="0" fontAlgn="base">
        <a:spcBef>
          <a:spcPct val="0"/>
        </a:spcBef>
        <a:spcAft>
          <a:spcPct val="0"/>
        </a:spcAft>
        <a:defRPr sz="2500">
          <a:solidFill>
            <a:srgbClr val="646464"/>
          </a:solidFill>
          <a:latin typeface="Gill Sans MT" pitchFamily="34" charset="0"/>
        </a:defRPr>
      </a:lvl9pPr>
    </p:titleStyle>
    <p:bodyStyle>
      <a:lvl1pPr marL="342900" indent="-342900" algn="l" rtl="0" fontAlgn="base">
        <a:spcBef>
          <a:spcPct val="20000"/>
        </a:spcBef>
        <a:spcAft>
          <a:spcPct val="0"/>
        </a:spcAft>
        <a:buFont typeface="Arial" charset="0"/>
        <a:buChar char="•"/>
        <a:defRPr sz="1700">
          <a:solidFill>
            <a:srgbClr val="7F7F7F"/>
          </a:solidFill>
          <a:latin typeface="+mn-lt"/>
          <a:ea typeface="+mn-ea"/>
          <a:cs typeface="+mn-cs"/>
        </a:defRPr>
      </a:lvl1pPr>
      <a:lvl2pPr marL="742950" indent="-285750" algn="l" rtl="0" fontAlgn="base">
        <a:spcBef>
          <a:spcPct val="20000"/>
        </a:spcBef>
        <a:spcAft>
          <a:spcPct val="0"/>
        </a:spcAft>
        <a:buFont typeface="Arial" charset="0"/>
        <a:defRPr sz="1700">
          <a:solidFill>
            <a:srgbClr val="7F7F7F"/>
          </a:solidFill>
          <a:latin typeface="+mn-lt"/>
        </a:defRPr>
      </a:lvl2pPr>
      <a:lvl3pPr marL="1143000" indent="-228600" algn="l" rtl="0" fontAlgn="base">
        <a:spcBef>
          <a:spcPct val="20000"/>
        </a:spcBef>
        <a:spcAft>
          <a:spcPct val="0"/>
        </a:spcAft>
        <a:buFont typeface="Arial" charset="0"/>
        <a:defRPr sz="1700">
          <a:solidFill>
            <a:srgbClr val="7F7F7F"/>
          </a:solidFill>
          <a:latin typeface="Calibri" pitchFamily="34" charset="0"/>
        </a:defRPr>
      </a:lvl3pPr>
      <a:lvl4pPr marL="1600200" indent="-228600" algn="l" rtl="0" fontAlgn="base">
        <a:spcBef>
          <a:spcPct val="20000"/>
        </a:spcBef>
        <a:spcAft>
          <a:spcPct val="0"/>
        </a:spcAft>
        <a:buFont typeface="Arial" charset="0"/>
        <a:defRPr sz="1700">
          <a:solidFill>
            <a:srgbClr val="7F7F7F"/>
          </a:solidFill>
          <a:latin typeface="Calibri" pitchFamily="34" charset="0"/>
        </a:defRPr>
      </a:lvl4pPr>
      <a:lvl5pPr marL="2057400" indent="-228600" algn="l" rtl="0" fontAlgn="base">
        <a:spcBef>
          <a:spcPct val="20000"/>
        </a:spcBef>
        <a:spcAft>
          <a:spcPct val="0"/>
        </a:spcAft>
        <a:buFont typeface="Arial" charset="0"/>
        <a:defRPr sz="1700">
          <a:solidFill>
            <a:srgbClr val="7F7F7F"/>
          </a:solidFill>
          <a:latin typeface="Calibri" pitchFamily="34" charset="0"/>
        </a:defRPr>
      </a:lvl5pPr>
      <a:lvl6pPr marL="2514600" indent="-228600" algn="l" rtl="0" fontAlgn="base">
        <a:spcBef>
          <a:spcPct val="20000"/>
        </a:spcBef>
        <a:spcAft>
          <a:spcPct val="0"/>
        </a:spcAft>
        <a:buFont typeface="Arial" charset="0"/>
        <a:defRPr sz="1700">
          <a:solidFill>
            <a:srgbClr val="7F7F7F"/>
          </a:solidFill>
          <a:latin typeface="Calibri" pitchFamily="34" charset="0"/>
        </a:defRPr>
      </a:lvl6pPr>
      <a:lvl7pPr marL="2971800" indent="-228600" algn="l" rtl="0" fontAlgn="base">
        <a:spcBef>
          <a:spcPct val="20000"/>
        </a:spcBef>
        <a:spcAft>
          <a:spcPct val="0"/>
        </a:spcAft>
        <a:buFont typeface="Arial" charset="0"/>
        <a:defRPr sz="1700">
          <a:solidFill>
            <a:srgbClr val="7F7F7F"/>
          </a:solidFill>
          <a:latin typeface="Calibri" pitchFamily="34" charset="0"/>
        </a:defRPr>
      </a:lvl7pPr>
      <a:lvl8pPr marL="3429000" indent="-228600" algn="l" rtl="0" fontAlgn="base">
        <a:spcBef>
          <a:spcPct val="20000"/>
        </a:spcBef>
        <a:spcAft>
          <a:spcPct val="0"/>
        </a:spcAft>
        <a:buFont typeface="Arial" charset="0"/>
        <a:defRPr sz="1700">
          <a:solidFill>
            <a:srgbClr val="7F7F7F"/>
          </a:solidFill>
          <a:latin typeface="Calibri" pitchFamily="34" charset="0"/>
        </a:defRPr>
      </a:lvl8pPr>
      <a:lvl9pPr marL="3886200" indent="-228600" algn="l" rtl="0" fontAlgn="base">
        <a:spcBef>
          <a:spcPct val="20000"/>
        </a:spcBef>
        <a:spcAft>
          <a:spcPct val="0"/>
        </a:spcAft>
        <a:buFont typeface="Arial" charset="0"/>
        <a:defRPr sz="1700">
          <a:solidFill>
            <a:srgbClr val="7F7F7F"/>
          </a:solidFill>
          <a:latin typeface="Calibri"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15470" y="5106986"/>
            <a:ext cx="10515600" cy="1308803"/>
          </a:xfrm>
        </p:spPr>
        <p:txBody>
          <a:bodyPr/>
          <a:lstStyle/>
          <a:p>
            <a:r>
              <a:rPr lang="de-DE" dirty="0"/>
              <a:t>IPPB : </a:t>
            </a:r>
            <a:r>
              <a:rPr lang="de-DE" dirty="0" err="1"/>
              <a:t>Intermitted</a:t>
            </a:r>
            <a:r>
              <a:rPr lang="de-DE" dirty="0"/>
              <a:t> Positive Pressure </a:t>
            </a:r>
            <a:r>
              <a:rPr lang="de-DE" dirty="0" err="1"/>
              <a:t>Breathing</a:t>
            </a:r>
            <a:r>
              <a:rPr lang="de-DE" dirty="0"/>
              <a:t>,</a:t>
            </a:r>
            <a:br>
              <a:rPr lang="de-DE" dirty="0"/>
            </a:br>
            <a:r>
              <a:rPr lang="de-DE" dirty="0"/>
              <a:t>Überdruckinhalation</a:t>
            </a:r>
          </a:p>
        </p:txBody>
      </p:sp>
      <p:sp>
        <p:nvSpPr>
          <p:cNvPr id="4" name="Textplatzhalter 3"/>
          <p:cNvSpPr>
            <a:spLocks noGrp="1"/>
          </p:cNvSpPr>
          <p:nvPr>
            <p:ph type="body" sz="quarter" idx="11"/>
          </p:nvPr>
        </p:nvSpPr>
        <p:spPr>
          <a:xfrm>
            <a:off x="11040422" y="5730771"/>
            <a:ext cx="684804" cy="335798"/>
          </a:xfrm>
        </p:spPr>
        <p:txBody>
          <a:bodyPr/>
          <a:lstStyle/>
          <a:p>
            <a:r>
              <a:rPr lang="de-DE" dirty="0"/>
              <a:t>2022</a:t>
            </a:r>
          </a:p>
        </p:txBody>
      </p:sp>
    </p:spTree>
    <p:extLst>
      <p:ext uri="{BB962C8B-B14F-4D97-AF65-F5344CB8AC3E}">
        <p14:creationId xmlns:p14="http://schemas.microsoft.com/office/powerpoint/2010/main" val="71727329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656080"/>
            <a:ext cx="9868007" cy="4536722"/>
          </a:xfrm>
        </p:spPr>
        <p:txBody>
          <a:bodyPr/>
          <a:lstStyle/>
          <a:p>
            <a:pPr marL="0" indent="0" algn="just">
              <a:lnSpc>
                <a:spcPct val="150000"/>
              </a:lnSpc>
              <a:buNone/>
            </a:pPr>
            <a:endParaRPr lang="de-DE" sz="1800" dirty="0">
              <a:solidFill>
                <a:schemeClr val="tx1">
                  <a:lumMod val="65000"/>
                  <a:lumOff val="35000"/>
                </a:schemeClr>
              </a:solidFill>
            </a:endParaRPr>
          </a:p>
          <a:p>
            <a:pPr marL="0" indent="0" algn="just">
              <a:lnSpc>
                <a:spcPct val="150000"/>
              </a:lnSpc>
              <a:buNone/>
            </a:pPr>
            <a:r>
              <a:rPr lang="de-DE" sz="1800" dirty="0">
                <a:solidFill>
                  <a:schemeClr val="tx1">
                    <a:lumMod val="65000"/>
                    <a:lumOff val="35000"/>
                  </a:schemeClr>
                </a:solidFill>
              </a:rPr>
              <a:t>Die Atemtherapie mit intermittierendem Überdruck ist ein anerkanntes Behandlungskonzept für obstruktive Atemwegserkrankungen. Bei stark reduzierten Ventilationsreserven sowie ausgeprägter, respiratorischer Insuffizienz empfiehlt es sich, Aerosole durch Beatmungsinhalation zu verabreichen. Die vom Atemtherapiegerät unterstützte langsame und tiefe Inspiration bewirkt in jedem Fall eine bessere Belüftung, einen verbesserten Gasaustausch, sowie eine verbesserte Aerosol-Deposition.</a:t>
            </a: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Indikationen</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25996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656080"/>
            <a:ext cx="9868007" cy="4536722"/>
          </a:xfrm>
        </p:spPr>
        <p:txBody>
          <a:bodyPr/>
          <a:lstStyle/>
          <a:p>
            <a:pPr marL="0" indent="0" algn="just">
              <a:lnSpc>
                <a:spcPct val="150000"/>
              </a:lnSpc>
              <a:buNone/>
            </a:pPr>
            <a:endParaRPr lang="de-DE" sz="2000" dirty="0">
              <a:solidFill>
                <a:schemeClr val="tx1">
                  <a:lumMod val="65000"/>
                  <a:lumOff val="35000"/>
                </a:schemeClr>
              </a:solidFill>
            </a:endParaRPr>
          </a:p>
          <a:p>
            <a:pPr algn="just">
              <a:lnSpc>
                <a:spcPct val="150000"/>
              </a:lnSpc>
              <a:buFontTx/>
              <a:buChar char="-"/>
            </a:pPr>
            <a:r>
              <a:rPr lang="de-DE" sz="2000" dirty="0">
                <a:solidFill>
                  <a:schemeClr val="tx1">
                    <a:lumMod val="65000"/>
                    <a:lumOff val="35000"/>
                  </a:schemeClr>
                </a:solidFill>
              </a:rPr>
              <a:t>Artelektasen</a:t>
            </a:r>
          </a:p>
          <a:p>
            <a:pPr algn="just">
              <a:lnSpc>
                <a:spcPct val="150000"/>
              </a:lnSpc>
              <a:buFontTx/>
              <a:buChar char="-"/>
            </a:pPr>
            <a:r>
              <a:rPr lang="de-DE" sz="2000" dirty="0" err="1">
                <a:solidFill>
                  <a:schemeClr val="tx1">
                    <a:lumMod val="65000"/>
                    <a:lumOff val="35000"/>
                  </a:schemeClr>
                </a:solidFill>
              </a:rPr>
              <a:t>Sekretretension</a:t>
            </a:r>
            <a:endParaRPr lang="de-DE" sz="2000" dirty="0">
              <a:solidFill>
                <a:schemeClr val="tx1">
                  <a:lumMod val="65000"/>
                  <a:lumOff val="35000"/>
                </a:schemeClr>
              </a:solidFill>
            </a:endParaRPr>
          </a:p>
          <a:p>
            <a:pPr marL="0" indent="0" algn="just">
              <a:lnSpc>
                <a:spcPct val="150000"/>
              </a:lnSpc>
              <a:buNone/>
            </a:pPr>
            <a:r>
              <a:rPr lang="de-DE" sz="2000" dirty="0">
                <a:solidFill>
                  <a:schemeClr val="tx1">
                    <a:lumMod val="65000"/>
                    <a:lumOff val="35000"/>
                  </a:schemeClr>
                </a:solidFill>
              </a:rPr>
              <a:t>- Inhalationstherapie bei erschöpfter Atempumpe</a:t>
            </a:r>
          </a:p>
          <a:p>
            <a:pPr marL="0" indent="0" algn="just">
              <a:lnSpc>
                <a:spcPct val="150000"/>
              </a:lnSpc>
              <a:buNone/>
            </a:pPr>
            <a:r>
              <a:rPr lang="de-DE" sz="2000" dirty="0">
                <a:solidFill>
                  <a:schemeClr val="tx1">
                    <a:lumMod val="65000"/>
                    <a:lumOff val="35000"/>
                  </a:schemeClr>
                </a:solidFill>
              </a:rPr>
              <a:t>- Reduzierung der Atemnot, vor Allem bei dynamischer Überblähung</a:t>
            </a:r>
          </a:p>
          <a:p>
            <a:pPr marL="0" indent="0" algn="just">
              <a:lnSpc>
                <a:spcPct val="150000"/>
              </a:lnSpc>
              <a:buNone/>
            </a:pPr>
            <a:r>
              <a:rPr lang="de-DE" sz="2000" dirty="0">
                <a:solidFill>
                  <a:schemeClr val="tx1">
                    <a:lumMod val="65000"/>
                    <a:lumOff val="35000"/>
                  </a:schemeClr>
                </a:solidFill>
              </a:rPr>
              <a:t>- Hustenunterstützung</a:t>
            </a: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Indikationen</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2311197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532456"/>
            <a:ext cx="9868007" cy="4536722"/>
          </a:xfrm>
        </p:spPr>
        <p:txBody>
          <a:bodyPr/>
          <a:lstStyle/>
          <a:p>
            <a:pPr marL="0" indent="0">
              <a:lnSpc>
                <a:spcPct val="100000"/>
              </a:lnSpc>
              <a:buNone/>
            </a:pPr>
            <a:r>
              <a:rPr lang="de-DE" sz="2000" dirty="0">
                <a:solidFill>
                  <a:schemeClr val="tx1">
                    <a:lumMod val="65000"/>
                    <a:lumOff val="35000"/>
                  </a:schemeClr>
                </a:solidFill>
              </a:rPr>
              <a:t>Spannungspneumothorax</a:t>
            </a:r>
          </a:p>
          <a:p>
            <a:pPr marL="0" indent="0">
              <a:lnSpc>
                <a:spcPct val="100000"/>
              </a:lnSpc>
              <a:buNone/>
            </a:pPr>
            <a:r>
              <a:rPr lang="de-DE" sz="2000" dirty="0">
                <a:solidFill>
                  <a:schemeClr val="tx1">
                    <a:lumMod val="65000"/>
                    <a:lumOff val="35000"/>
                  </a:schemeClr>
                </a:solidFill>
              </a:rPr>
              <a:t>Erhöhter Hirndruck ICP&gt;</a:t>
            </a:r>
            <a:r>
              <a:rPr lang="de-DE" sz="2000" dirty="0" err="1">
                <a:solidFill>
                  <a:schemeClr val="tx1">
                    <a:lumMod val="65000"/>
                    <a:lumOff val="35000"/>
                  </a:schemeClr>
                </a:solidFill>
              </a:rPr>
              <a:t>15mmHg</a:t>
            </a:r>
            <a:endParaRPr lang="de-DE" sz="2000" dirty="0">
              <a:solidFill>
                <a:schemeClr val="tx1">
                  <a:lumMod val="65000"/>
                  <a:lumOff val="35000"/>
                </a:schemeClr>
              </a:solidFill>
            </a:endParaRPr>
          </a:p>
          <a:p>
            <a:pPr marL="0" indent="0">
              <a:lnSpc>
                <a:spcPct val="100000"/>
              </a:lnSpc>
              <a:buNone/>
            </a:pPr>
            <a:r>
              <a:rPr lang="de-DE" sz="2000" dirty="0" err="1">
                <a:solidFill>
                  <a:schemeClr val="tx1">
                    <a:lumMod val="65000"/>
                    <a:lumOff val="35000"/>
                  </a:schemeClr>
                </a:solidFill>
              </a:rPr>
              <a:t>Hämodyn.Instabilität</a:t>
            </a:r>
            <a:endParaRPr lang="de-DE" sz="2000" dirty="0">
              <a:solidFill>
                <a:schemeClr val="tx1">
                  <a:lumMod val="65000"/>
                  <a:lumOff val="35000"/>
                </a:schemeClr>
              </a:solidFill>
            </a:endParaRPr>
          </a:p>
          <a:p>
            <a:pPr marL="0" indent="0">
              <a:lnSpc>
                <a:spcPct val="100000"/>
              </a:lnSpc>
              <a:buNone/>
            </a:pPr>
            <a:r>
              <a:rPr lang="de-DE" sz="2000" dirty="0" err="1">
                <a:solidFill>
                  <a:schemeClr val="tx1">
                    <a:lumMod val="65000"/>
                    <a:lumOff val="35000"/>
                  </a:schemeClr>
                </a:solidFill>
              </a:rPr>
              <a:t>Z.n.aktueller</a:t>
            </a:r>
            <a:r>
              <a:rPr lang="de-DE" sz="2000" dirty="0">
                <a:solidFill>
                  <a:schemeClr val="tx1">
                    <a:lumMod val="65000"/>
                    <a:lumOff val="35000"/>
                  </a:schemeClr>
                </a:solidFill>
              </a:rPr>
              <a:t> Gesichts-, Mund-, Schädel-OP,</a:t>
            </a:r>
          </a:p>
          <a:p>
            <a:pPr marL="0" indent="0">
              <a:lnSpc>
                <a:spcPct val="100000"/>
              </a:lnSpc>
              <a:buNone/>
            </a:pPr>
            <a:r>
              <a:rPr lang="de-DE" sz="2000" dirty="0" err="1">
                <a:solidFill>
                  <a:schemeClr val="tx1">
                    <a:lumMod val="65000"/>
                    <a:lumOff val="35000"/>
                  </a:schemeClr>
                </a:solidFill>
              </a:rPr>
              <a:t>Tracheoösophageale</a:t>
            </a:r>
            <a:r>
              <a:rPr lang="de-DE" sz="2000" dirty="0">
                <a:solidFill>
                  <a:schemeClr val="tx1">
                    <a:lumMod val="65000"/>
                    <a:lumOff val="35000"/>
                  </a:schemeClr>
                </a:solidFill>
              </a:rPr>
              <a:t> Fistel</a:t>
            </a:r>
          </a:p>
          <a:p>
            <a:pPr marL="0" indent="0">
              <a:lnSpc>
                <a:spcPct val="100000"/>
              </a:lnSpc>
              <a:buNone/>
            </a:pPr>
            <a:r>
              <a:rPr lang="de-DE" sz="2000" dirty="0">
                <a:solidFill>
                  <a:schemeClr val="tx1">
                    <a:lumMod val="65000"/>
                    <a:lumOff val="35000"/>
                  </a:schemeClr>
                </a:solidFill>
              </a:rPr>
              <a:t>Aktuelle Eingriffe an Speiseröhre</a:t>
            </a:r>
          </a:p>
          <a:p>
            <a:pPr marL="0" indent="0">
              <a:lnSpc>
                <a:spcPct val="100000"/>
              </a:lnSpc>
              <a:buNone/>
            </a:pPr>
            <a:r>
              <a:rPr lang="de-DE" sz="2000" dirty="0">
                <a:solidFill>
                  <a:schemeClr val="tx1">
                    <a:lumMod val="65000"/>
                    <a:lumOff val="35000"/>
                  </a:schemeClr>
                </a:solidFill>
              </a:rPr>
              <a:t>Bestehender Bluthusten</a:t>
            </a:r>
          </a:p>
          <a:p>
            <a:pPr marL="0" indent="0">
              <a:lnSpc>
                <a:spcPct val="100000"/>
              </a:lnSpc>
              <a:buNone/>
            </a:pPr>
            <a:r>
              <a:rPr lang="de-DE" sz="2000" dirty="0">
                <a:solidFill>
                  <a:schemeClr val="tx1">
                    <a:lumMod val="65000"/>
                    <a:lumOff val="35000"/>
                  </a:schemeClr>
                </a:solidFill>
              </a:rPr>
              <a:t>Aktive unbehandelte Tuberkulose</a:t>
            </a:r>
          </a:p>
          <a:p>
            <a:pPr marL="0" indent="0">
              <a:lnSpc>
                <a:spcPct val="100000"/>
              </a:lnSpc>
              <a:buNone/>
            </a:pPr>
            <a:r>
              <a:rPr lang="de-DE" sz="2000" dirty="0">
                <a:solidFill>
                  <a:schemeClr val="tx1">
                    <a:lumMod val="65000"/>
                    <a:lumOff val="35000"/>
                  </a:schemeClr>
                </a:solidFill>
              </a:rPr>
              <a:t>Singultus (Schluckauf)</a:t>
            </a:r>
          </a:p>
          <a:p>
            <a:pPr marL="0" indent="0" algn="just">
              <a:lnSpc>
                <a:spcPct val="100000"/>
              </a:lnSpc>
              <a:buNone/>
            </a:pPr>
            <a:endParaRPr lang="de-DE" sz="20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Kontraindikationen</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158362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737360"/>
            <a:ext cx="10122007" cy="4331818"/>
          </a:xfrm>
        </p:spPr>
        <p:txBody>
          <a:bodyPr/>
          <a:lstStyle/>
          <a:p>
            <a:pPr marL="0" indent="0" algn="just">
              <a:buNone/>
            </a:pPr>
            <a:r>
              <a:rPr lang="de-DE" sz="2000" dirty="0">
                <a:solidFill>
                  <a:schemeClr val="tx1">
                    <a:lumMod val="65000"/>
                    <a:lumOff val="35000"/>
                  </a:schemeClr>
                </a:solidFill>
              </a:rPr>
              <a:t>Durch den positiven Atemwegsdruck kommt es zu einer Erweiterung der Bronchien mit Sekretablösung und zur Rekrutierung peripherer, pulmonaler Bereiche, durch das Wiedereröffnen von Artelektasen. Der Abtransport des abgelösten Sekrets erfolgt dann durch den physiologischen Hustenreflex. Durch die </a:t>
            </a:r>
            <a:r>
              <a:rPr lang="de-DE" sz="2000" dirty="0" err="1">
                <a:solidFill>
                  <a:schemeClr val="tx1">
                    <a:lumMod val="65000"/>
                    <a:lumOff val="35000"/>
                  </a:schemeClr>
                </a:solidFill>
              </a:rPr>
              <a:t>unterstütztende</a:t>
            </a:r>
            <a:r>
              <a:rPr lang="de-DE" sz="2000" dirty="0">
                <a:solidFill>
                  <a:schemeClr val="tx1">
                    <a:lumMod val="65000"/>
                    <a:lumOff val="35000"/>
                  </a:schemeClr>
                </a:solidFill>
              </a:rPr>
              <a:t> IPPB können sich eine erhöhte Residualkapazität der Lunge und verbesserte Atemgase einstellen.</a:t>
            </a:r>
          </a:p>
          <a:p>
            <a:pPr marL="0" indent="0" algn="just">
              <a:buNone/>
            </a:pPr>
            <a:r>
              <a:rPr lang="de-DE" sz="2000" dirty="0"/>
              <a:t>Durch das erzeugte Aerosol lassen sich die Effekte deutlich unterstützen. So kann eine verbesserte </a:t>
            </a:r>
            <a:r>
              <a:rPr lang="de-DE" sz="2000" dirty="0" err="1"/>
              <a:t>Bronchodillatation</a:t>
            </a:r>
            <a:r>
              <a:rPr lang="de-DE" sz="2000" dirty="0"/>
              <a:t> und </a:t>
            </a:r>
            <a:r>
              <a:rPr lang="de-DE" sz="2000" dirty="0" err="1"/>
              <a:t>Sekretolyse</a:t>
            </a:r>
            <a:r>
              <a:rPr lang="de-DE" sz="2000" dirty="0"/>
              <a:t> erreicht werden. Durch den positiven intermittierenden Druck wird in dieser Kombination dann auch die Sekretmobilisation optimal unterstützt.</a:t>
            </a:r>
          </a:p>
          <a:p>
            <a:pPr marL="0" indent="0" algn="just">
              <a:buNone/>
            </a:pPr>
            <a:r>
              <a:rPr lang="de-DE" sz="2000" dirty="0">
                <a:solidFill>
                  <a:schemeClr val="tx1">
                    <a:lumMod val="65000"/>
                    <a:lumOff val="35000"/>
                  </a:schemeClr>
                </a:solidFill>
              </a:rPr>
              <a:t>Zusätzlich kann man </a:t>
            </a:r>
            <a:r>
              <a:rPr lang="de-DE" sz="2000" dirty="0"/>
              <a:t>IPPB auch zur Hustenunterstützung sowohl allein, als auch mit manueller Unterstützung nutzen, um Patienten, die keinen ausreichenden Hustenstoß mehr haben, dennoch zu einem effizienten Abhusten zu verhelfen.</a:t>
            </a:r>
            <a:endParaRPr lang="de-DE" sz="20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Wirkungsweise</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544795" y="4799649"/>
            <a:ext cx="673130" cy="1123703"/>
          </a:xfrm>
          <a:prstGeom prst="rect">
            <a:avLst/>
          </a:prstGeom>
        </p:spPr>
      </p:pic>
    </p:spTree>
    <p:extLst>
      <p:ext uri="{BB962C8B-B14F-4D97-AF65-F5344CB8AC3E}">
        <p14:creationId xmlns:p14="http://schemas.microsoft.com/office/powerpoint/2010/main" val="991589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532456"/>
            <a:ext cx="10122007" cy="4536722"/>
          </a:xfrm>
        </p:spPr>
        <p:txBody>
          <a:bodyPr/>
          <a:lstStyle/>
          <a:p>
            <a:pPr marL="0" indent="0" algn="just">
              <a:lnSpc>
                <a:spcPct val="100000"/>
              </a:lnSpc>
              <a:buNone/>
            </a:pPr>
            <a:r>
              <a:rPr lang="de-DE" sz="1800" dirty="0"/>
              <a:t>Beschreibung des Alpha 300</a:t>
            </a:r>
          </a:p>
          <a:p>
            <a:pPr marL="0" indent="0" algn="just">
              <a:lnSpc>
                <a:spcPct val="100000"/>
              </a:lnSpc>
              <a:buNone/>
            </a:pPr>
            <a:endParaRPr lang="de-DE" sz="20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Einstellmöglichkeiten</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544795" y="4799649"/>
            <a:ext cx="673130" cy="1123703"/>
          </a:xfrm>
          <a:prstGeom prst="rect">
            <a:avLst/>
          </a:prstGeom>
        </p:spPr>
      </p:pic>
      <p:pic>
        <p:nvPicPr>
          <p:cNvPr id="6" name="Grafik 5">
            <a:extLst>
              <a:ext uri="{FF2B5EF4-FFF2-40B4-BE49-F238E27FC236}">
                <a16:creationId xmlns:a16="http://schemas.microsoft.com/office/drawing/2014/main" id="{5ED66A58-87F3-BC36-9358-DDF439B8B245}"/>
              </a:ext>
            </a:extLst>
          </p:cNvPr>
          <p:cNvPicPr/>
          <p:nvPr/>
        </p:nvPicPr>
        <p:blipFill>
          <a:blip r:embed="rId3"/>
          <a:srcRect l="34509" t="13333" r="3192" b="8627"/>
          <a:stretch>
            <a:fillRect/>
          </a:stretch>
        </p:blipFill>
        <p:spPr bwMode="auto">
          <a:xfrm>
            <a:off x="2523013" y="1977391"/>
            <a:ext cx="5408274" cy="3527425"/>
          </a:xfrm>
          <a:prstGeom prst="rect">
            <a:avLst/>
          </a:prstGeom>
          <a:noFill/>
          <a:ln w="9525">
            <a:noFill/>
            <a:miter lim="800000"/>
            <a:headEnd/>
            <a:tailEnd/>
          </a:ln>
        </p:spPr>
      </p:pic>
      <p:sp>
        <p:nvSpPr>
          <p:cNvPr id="9" name="Textfeld 8">
            <a:extLst>
              <a:ext uri="{FF2B5EF4-FFF2-40B4-BE49-F238E27FC236}">
                <a16:creationId xmlns:a16="http://schemas.microsoft.com/office/drawing/2014/main" id="{D547DB21-CA3B-1D37-ECB5-A18A54A6D014}"/>
              </a:ext>
            </a:extLst>
          </p:cNvPr>
          <p:cNvSpPr txBox="1"/>
          <p:nvPr/>
        </p:nvSpPr>
        <p:spPr>
          <a:xfrm rot="3518060">
            <a:off x="3657964" y="5795629"/>
            <a:ext cx="1649009" cy="338554"/>
          </a:xfrm>
          <a:prstGeom prst="rect">
            <a:avLst/>
          </a:prstGeom>
          <a:noFill/>
        </p:spPr>
        <p:txBody>
          <a:bodyPr wrap="square" rtlCol="0">
            <a:spAutoFit/>
          </a:bodyPr>
          <a:lstStyle/>
          <a:p>
            <a:r>
              <a:rPr lang="de-DE" sz="1600" dirty="0"/>
              <a:t>Steuerleitung</a:t>
            </a:r>
          </a:p>
        </p:txBody>
      </p:sp>
      <p:sp>
        <p:nvSpPr>
          <p:cNvPr id="10" name="Textfeld 9">
            <a:extLst>
              <a:ext uri="{FF2B5EF4-FFF2-40B4-BE49-F238E27FC236}">
                <a16:creationId xmlns:a16="http://schemas.microsoft.com/office/drawing/2014/main" id="{677929D8-D55A-1927-DB02-340D64EF3C33}"/>
              </a:ext>
            </a:extLst>
          </p:cNvPr>
          <p:cNvSpPr txBox="1"/>
          <p:nvPr/>
        </p:nvSpPr>
        <p:spPr>
          <a:xfrm rot="3505345">
            <a:off x="4233932" y="5787762"/>
            <a:ext cx="1649009" cy="338554"/>
          </a:xfrm>
          <a:prstGeom prst="rect">
            <a:avLst/>
          </a:prstGeom>
          <a:noFill/>
        </p:spPr>
        <p:txBody>
          <a:bodyPr wrap="square" rtlCol="0">
            <a:spAutoFit/>
          </a:bodyPr>
          <a:lstStyle/>
          <a:p>
            <a:r>
              <a:rPr lang="de-DE" sz="1600" dirty="0"/>
              <a:t>Patientenflow</a:t>
            </a:r>
          </a:p>
        </p:txBody>
      </p:sp>
      <p:sp>
        <p:nvSpPr>
          <p:cNvPr id="11" name="Textfeld 10">
            <a:extLst>
              <a:ext uri="{FF2B5EF4-FFF2-40B4-BE49-F238E27FC236}">
                <a16:creationId xmlns:a16="http://schemas.microsoft.com/office/drawing/2014/main" id="{21E063F7-3D75-C159-90B6-859058AF2F38}"/>
              </a:ext>
            </a:extLst>
          </p:cNvPr>
          <p:cNvSpPr txBox="1"/>
          <p:nvPr/>
        </p:nvSpPr>
        <p:spPr>
          <a:xfrm rot="3608569">
            <a:off x="4791212" y="5779487"/>
            <a:ext cx="1649009" cy="338554"/>
          </a:xfrm>
          <a:prstGeom prst="rect">
            <a:avLst/>
          </a:prstGeom>
          <a:noFill/>
        </p:spPr>
        <p:txBody>
          <a:bodyPr wrap="square" rtlCol="0">
            <a:spAutoFit/>
          </a:bodyPr>
          <a:lstStyle/>
          <a:p>
            <a:r>
              <a:rPr lang="de-DE" sz="1600" dirty="0"/>
              <a:t>Vernebler</a:t>
            </a:r>
          </a:p>
        </p:txBody>
      </p:sp>
      <p:sp>
        <p:nvSpPr>
          <p:cNvPr id="12" name="Textfeld 11">
            <a:extLst>
              <a:ext uri="{FF2B5EF4-FFF2-40B4-BE49-F238E27FC236}">
                <a16:creationId xmlns:a16="http://schemas.microsoft.com/office/drawing/2014/main" id="{A718D270-716C-1E35-FA9E-20D7646875AA}"/>
              </a:ext>
            </a:extLst>
          </p:cNvPr>
          <p:cNvSpPr txBox="1"/>
          <p:nvPr/>
        </p:nvSpPr>
        <p:spPr>
          <a:xfrm rot="3621489">
            <a:off x="5283214" y="5775665"/>
            <a:ext cx="1971865" cy="338554"/>
          </a:xfrm>
          <a:prstGeom prst="rect">
            <a:avLst/>
          </a:prstGeom>
          <a:noFill/>
        </p:spPr>
        <p:txBody>
          <a:bodyPr wrap="square" rtlCol="0">
            <a:spAutoFit/>
          </a:bodyPr>
          <a:lstStyle/>
          <a:p>
            <a:r>
              <a:rPr lang="de-DE" sz="1600" dirty="0" err="1"/>
              <a:t>Verneblerleistung</a:t>
            </a:r>
            <a:endParaRPr lang="de-DE" sz="1600" dirty="0"/>
          </a:p>
        </p:txBody>
      </p:sp>
      <p:sp>
        <p:nvSpPr>
          <p:cNvPr id="13" name="Textfeld 12">
            <a:extLst>
              <a:ext uri="{FF2B5EF4-FFF2-40B4-BE49-F238E27FC236}">
                <a16:creationId xmlns:a16="http://schemas.microsoft.com/office/drawing/2014/main" id="{100E9234-1C0D-F4BF-4BD1-F23D8DACE2E7}"/>
              </a:ext>
            </a:extLst>
          </p:cNvPr>
          <p:cNvSpPr txBox="1"/>
          <p:nvPr/>
        </p:nvSpPr>
        <p:spPr>
          <a:xfrm rot="3621489">
            <a:off x="6607391" y="5749633"/>
            <a:ext cx="2234819" cy="338554"/>
          </a:xfrm>
          <a:prstGeom prst="rect">
            <a:avLst/>
          </a:prstGeom>
          <a:noFill/>
        </p:spPr>
        <p:txBody>
          <a:bodyPr wrap="square" rtlCol="0">
            <a:spAutoFit/>
          </a:bodyPr>
          <a:lstStyle/>
          <a:p>
            <a:r>
              <a:rPr lang="de-DE" sz="1600" dirty="0"/>
              <a:t>Ausatemwiderstand</a:t>
            </a:r>
          </a:p>
        </p:txBody>
      </p:sp>
      <p:sp>
        <p:nvSpPr>
          <p:cNvPr id="14" name="Textfeld 13">
            <a:extLst>
              <a:ext uri="{FF2B5EF4-FFF2-40B4-BE49-F238E27FC236}">
                <a16:creationId xmlns:a16="http://schemas.microsoft.com/office/drawing/2014/main" id="{8CFA487E-5E9C-F86A-66E0-9E90E1232E9F}"/>
              </a:ext>
            </a:extLst>
          </p:cNvPr>
          <p:cNvSpPr txBox="1"/>
          <p:nvPr/>
        </p:nvSpPr>
        <p:spPr>
          <a:xfrm rot="3621489">
            <a:off x="6070358" y="5775664"/>
            <a:ext cx="1971865" cy="338554"/>
          </a:xfrm>
          <a:prstGeom prst="rect">
            <a:avLst/>
          </a:prstGeom>
          <a:noFill/>
        </p:spPr>
        <p:txBody>
          <a:bodyPr wrap="square" rtlCol="0">
            <a:spAutoFit/>
          </a:bodyPr>
          <a:lstStyle/>
          <a:p>
            <a:r>
              <a:rPr lang="de-DE" sz="1600" dirty="0"/>
              <a:t>Inspirationsflow</a:t>
            </a:r>
          </a:p>
        </p:txBody>
      </p:sp>
      <p:sp>
        <p:nvSpPr>
          <p:cNvPr id="15" name="Textfeld 14">
            <a:extLst>
              <a:ext uri="{FF2B5EF4-FFF2-40B4-BE49-F238E27FC236}">
                <a16:creationId xmlns:a16="http://schemas.microsoft.com/office/drawing/2014/main" id="{6C67B0CE-F50A-D305-93AB-097CAE7FDE43}"/>
              </a:ext>
            </a:extLst>
          </p:cNvPr>
          <p:cNvSpPr txBox="1"/>
          <p:nvPr/>
        </p:nvSpPr>
        <p:spPr>
          <a:xfrm>
            <a:off x="7308590" y="3079501"/>
            <a:ext cx="1971865" cy="338554"/>
          </a:xfrm>
          <a:prstGeom prst="rect">
            <a:avLst/>
          </a:prstGeom>
          <a:noFill/>
        </p:spPr>
        <p:txBody>
          <a:bodyPr wrap="square" rtlCol="0">
            <a:spAutoFit/>
          </a:bodyPr>
          <a:lstStyle/>
          <a:p>
            <a:r>
              <a:rPr lang="de-DE" sz="1600" dirty="0"/>
              <a:t>Inspirationstrigger</a:t>
            </a:r>
          </a:p>
        </p:txBody>
      </p:sp>
      <p:sp>
        <p:nvSpPr>
          <p:cNvPr id="16" name="Textfeld 15">
            <a:extLst>
              <a:ext uri="{FF2B5EF4-FFF2-40B4-BE49-F238E27FC236}">
                <a16:creationId xmlns:a16="http://schemas.microsoft.com/office/drawing/2014/main" id="{D503FF14-8A18-9A7F-6F10-4DC6E93E6312}"/>
              </a:ext>
            </a:extLst>
          </p:cNvPr>
          <p:cNvSpPr txBox="1"/>
          <p:nvPr/>
        </p:nvSpPr>
        <p:spPr>
          <a:xfrm>
            <a:off x="7460990" y="3570456"/>
            <a:ext cx="1971865" cy="584775"/>
          </a:xfrm>
          <a:prstGeom prst="rect">
            <a:avLst/>
          </a:prstGeom>
          <a:noFill/>
        </p:spPr>
        <p:txBody>
          <a:bodyPr wrap="square" rtlCol="0">
            <a:spAutoFit/>
          </a:bodyPr>
          <a:lstStyle/>
          <a:p>
            <a:r>
              <a:rPr lang="de-DE" sz="1600" dirty="0"/>
              <a:t>Max Inspirationsdruck</a:t>
            </a:r>
          </a:p>
        </p:txBody>
      </p:sp>
      <p:sp>
        <p:nvSpPr>
          <p:cNvPr id="17" name="Textfeld 16">
            <a:extLst>
              <a:ext uri="{FF2B5EF4-FFF2-40B4-BE49-F238E27FC236}">
                <a16:creationId xmlns:a16="http://schemas.microsoft.com/office/drawing/2014/main" id="{B45041FF-0825-731D-44C7-8B9E8444A192}"/>
              </a:ext>
            </a:extLst>
          </p:cNvPr>
          <p:cNvSpPr txBox="1"/>
          <p:nvPr/>
        </p:nvSpPr>
        <p:spPr>
          <a:xfrm>
            <a:off x="7308590" y="2567940"/>
            <a:ext cx="1971865" cy="338554"/>
          </a:xfrm>
          <a:prstGeom prst="rect">
            <a:avLst/>
          </a:prstGeom>
          <a:noFill/>
        </p:spPr>
        <p:txBody>
          <a:bodyPr wrap="square" rtlCol="0">
            <a:spAutoFit/>
          </a:bodyPr>
          <a:lstStyle/>
          <a:p>
            <a:r>
              <a:rPr lang="de-DE" sz="1600" dirty="0"/>
              <a:t>Manueller Trigger</a:t>
            </a:r>
          </a:p>
        </p:txBody>
      </p:sp>
      <p:cxnSp>
        <p:nvCxnSpPr>
          <p:cNvPr id="18" name="Gerade Verbindung 18">
            <a:extLst>
              <a:ext uri="{FF2B5EF4-FFF2-40B4-BE49-F238E27FC236}">
                <a16:creationId xmlns:a16="http://schemas.microsoft.com/office/drawing/2014/main" id="{04D15B64-7ED3-B0C3-432C-95802F69AF0D}"/>
              </a:ext>
            </a:extLst>
          </p:cNvPr>
          <p:cNvCxnSpPr/>
          <p:nvPr/>
        </p:nvCxnSpPr>
        <p:spPr bwMode="auto">
          <a:xfrm flipH="1">
            <a:off x="5893640" y="3418056"/>
            <a:ext cx="1258275" cy="352425"/>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cxnSp>
        <p:nvCxnSpPr>
          <p:cNvPr id="19" name="Gerade Verbindung 21">
            <a:extLst>
              <a:ext uri="{FF2B5EF4-FFF2-40B4-BE49-F238E27FC236}">
                <a16:creationId xmlns:a16="http://schemas.microsoft.com/office/drawing/2014/main" id="{392C1446-E24B-3943-0CAD-6AE3477C6B00}"/>
              </a:ext>
            </a:extLst>
          </p:cNvPr>
          <p:cNvCxnSpPr/>
          <p:nvPr/>
        </p:nvCxnSpPr>
        <p:spPr bwMode="auto">
          <a:xfrm flipH="1">
            <a:off x="7128020" y="3411120"/>
            <a:ext cx="1966995" cy="13871"/>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cxnSp>
        <p:nvCxnSpPr>
          <p:cNvPr id="20" name="Gerade Verbindung 24">
            <a:extLst>
              <a:ext uri="{FF2B5EF4-FFF2-40B4-BE49-F238E27FC236}">
                <a16:creationId xmlns:a16="http://schemas.microsoft.com/office/drawing/2014/main" id="{951D2173-D17B-4AF5-35F5-11CF275DC828}"/>
              </a:ext>
            </a:extLst>
          </p:cNvPr>
          <p:cNvCxnSpPr/>
          <p:nvPr/>
        </p:nvCxnSpPr>
        <p:spPr bwMode="auto">
          <a:xfrm flipH="1">
            <a:off x="5465989" y="2913430"/>
            <a:ext cx="1685926" cy="857050"/>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cxnSp>
        <p:nvCxnSpPr>
          <p:cNvPr id="21" name="Gerade Verbindung 25">
            <a:extLst>
              <a:ext uri="{FF2B5EF4-FFF2-40B4-BE49-F238E27FC236}">
                <a16:creationId xmlns:a16="http://schemas.microsoft.com/office/drawing/2014/main" id="{15B270BC-D574-0F12-23C3-8B2A49CBAA4C}"/>
              </a:ext>
            </a:extLst>
          </p:cNvPr>
          <p:cNvCxnSpPr/>
          <p:nvPr/>
        </p:nvCxnSpPr>
        <p:spPr bwMode="auto">
          <a:xfrm flipH="1">
            <a:off x="7128019" y="2906495"/>
            <a:ext cx="1966996" cy="13871"/>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cxnSp>
        <p:nvCxnSpPr>
          <p:cNvPr id="22" name="Gerade Verbindung 28">
            <a:extLst>
              <a:ext uri="{FF2B5EF4-FFF2-40B4-BE49-F238E27FC236}">
                <a16:creationId xmlns:a16="http://schemas.microsoft.com/office/drawing/2014/main" id="{B4417587-9FF2-ED51-D5A9-B1CF637A7A3E}"/>
              </a:ext>
            </a:extLst>
          </p:cNvPr>
          <p:cNvCxnSpPr/>
          <p:nvPr/>
        </p:nvCxnSpPr>
        <p:spPr bwMode="auto">
          <a:xfrm flipH="1" flipV="1">
            <a:off x="6747103" y="3882391"/>
            <a:ext cx="557213" cy="265905"/>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cxnSp>
        <p:nvCxnSpPr>
          <p:cNvPr id="23" name="Gerade Verbindung 29">
            <a:extLst>
              <a:ext uri="{FF2B5EF4-FFF2-40B4-BE49-F238E27FC236}">
                <a16:creationId xmlns:a16="http://schemas.microsoft.com/office/drawing/2014/main" id="{AC101793-B6CC-52E0-451B-38C718EABA37}"/>
              </a:ext>
            </a:extLst>
          </p:cNvPr>
          <p:cNvCxnSpPr/>
          <p:nvPr/>
        </p:nvCxnSpPr>
        <p:spPr bwMode="auto">
          <a:xfrm flipH="1">
            <a:off x="7280420" y="4141360"/>
            <a:ext cx="1814595" cy="13871"/>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cxnSp>
        <p:nvCxnSpPr>
          <p:cNvPr id="24" name="Gerade Verbindung 22">
            <a:extLst>
              <a:ext uri="{FF2B5EF4-FFF2-40B4-BE49-F238E27FC236}">
                <a16:creationId xmlns:a16="http://schemas.microsoft.com/office/drawing/2014/main" id="{E26B9A05-F63E-B537-0B48-A458567AEEF1}"/>
              </a:ext>
            </a:extLst>
          </p:cNvPr>
          <p:cNvCxnSpPr/>
          <p:nvPr/>
        </p:nvCxnSpPr>
        <p:spPr bwMode="auto">
          <a:xfrm flipH="1">
            <a:off x="6257463" y="2363769"/>
            <a:ext cx="1207504" cy="857050"/>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cxnSp>
        <p:nvCxnSpPr>
          <p:cNvPr id="25" name="Gerade Verbindung 23">
            <a:extLst>
              <a:ext uri="{FF2B5EF4-FFF2-40B4-BE49-F238E27FC236}">
                <a16:creationId xmlns:a16="http://schemas.microsoft.com/office/drawing/2014/main" id="{5053E104-A763-CA93-AF9E-A1A330A3734E}"/>
              </a:ext>
            </a:extLst>
          </p:cNvPr>
          <p:cNvCxnSpPr/>
          <p:nvPr/>
        </p:nvCxnSpPr>
        <p:spPr bwMode="auto">
          <a:xfrm flipH="1">
            <a:off x="7441072" y="2370704"/>
            <a:ext cx="1653943" cy="0"/>
          </a:xfrm>
          <a:prstGeom prst="line">
            <a:avLst/>
          </a:prstGeom>
          <a:noFill/>
          <a:ln w="19050" cap="flat" cmpd="sng" algn="ctr">
            <a:solidFill>
              <a:schemeClr val="tx1">
                <a:lumMod val="75000"/>
                <a:lumOff val="25000"/>
              </a:schemeClr>
            </a:solidFill>
            <a:prstDash val="solid"/>
            <a:round/>
            <a:headEnd type="none" w="med" len="med"/>
            <a:tailEnd type="none" w="med" len="med"/>
          </a:ln>
          <a:effectLst>
            <a:outerShdw blurRad="50800" dist="38100" dir="5400000" algn="ctr" rotWithShape="0">
              <a:schemeClr val="tx1">
                <a:lumMod val="95000"/>
                <a:lumOff val="5000"/>
              </a:schemeClr>
            </a:outerShdw>
          </a:effectLst>
        </p:spPr>
      </p:cxnSp>
      <p:sp>
        <p:nvSpPr>
          <p:cNvPr id="26" name="Textfeld 25">
            <a:extLst>
              <a:ext uri="{FF2B5EF4-FFF2-40B4-BE49-F238E27FC236}">
                <a16:creationId xmlns:a16="http://schemas.microsoft.com/office/drawing/2014/main" id="{DCD2DA71-3DB8-57E0-3FAC-963BB0E0B835}"/>
              </a:ext>
            </a:extLst>
          </p:cNvPr>
          <p:cNvSpPr txBox="1"/>
          <p:nvPr/>
        </p:nvSpPr>
        <p:spPr>
          <a:xfrm>
            <a:off x="7308590" y="2025215"/>
            <a:ext cx="1971865" cy="338554"/>
          </a:xfrm>
          <a:prstGeom prst="rect">
            <a:avLst/>
          </a:prstGeom>
          <a:noFill/>
        </p:spPr>
        <p:txBody>
          <a:bodyPr wrap="square" rtlCol="0">
            <a:spAutoFit/>
          </a:bodyPr>
          <a:lstStyle/>
          <a:p>
            <a:r>
              <a:rPr lang="de-DE" sz="1600" dirty="0"/>
              <a:t>Behandlungszeit</a:t>
            </a:r>
          </a:p>
        </p:txBody>
      </p:sp>
    </p:spTree>
    <p:extLst>
      <p:ext uri="{BB962C8B-B14F-4D97-AF65-F5344CB8AC3E}">
        <p14:creationId xmlns:p14="http://schemas.microsoft.com/office/powerpoint/2010/main" val="1723755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532456"/>
            <a:ext cx="10122007" cy="4536722"/>
          </a:xfrm>
        </p:spPr>
        <p:txBody>
          <a:bodyPr/>
          <a:lstStyle/>
          <a:p>
            <a:pPr marL="0" indent="0" algn="just">
              <a:buNone/>
            </a:pPr>
            <a:r>
              <a:rPr lang="de-DE" sz="1800" dirty="0">
                <a:solidFill>
                  <a:schemeClr val="tx1">
                    <a:lumMod val="65000"/>
                    <a:lumOff val="35000"/>
                  </a:schemeClr>
                </a:solidFill>
              </a:rPr>
              <a:t>Verneblerleistung: </a:t>
            </a:r>
          </a:p>
          <a:p>
            <a:pPr marL="457177" lvl="1" indent="0" algn="just">
              <a:buNone/>
            </a:pPr>
            <a:r>
              <a:rPr lang="de-DE" sz="1519" dirty="0">
                <a:solidFill>
                  <a:schemeClr val="tx1">
                    <a:lumMod val="65000"/>
                    <a:lumOff val="35000"/>
                  </a:schemeClr>
                </a:solidFill>
              </a:rPr>
              <a:t>	Bestimmt die Menge an Aerosol </a:t>
            </a:r>
          </a:p>
          <a:p>
            <a:pPr marL="0" indent="0" algn="just">
              <a:buNone/>
            </a:pPr>
            <a:r>
              <a:rPr lang="de-DE" sz="1800" dirty="0">
                <a:solidFill>
                  <a:schemeClr val="tx1">
                    <a:lumMod val="65000"/>
                    <a:lumOff val="35000"/>
                  </a:schemeClr>
                </a:solidFill>
              </a:rPr>
              <a:t>Inspirationsflow: </a:t>
            </a:r>
          </a:p>
          <a:p>
            <a:pPr marL="0" indent="0" algn="just">
              <a:buNone/>
            </a:pPr>
            <a:r>
              <a:rPr lang="de-DE" sz="1800" dirty="0"/>
              <a:t>	</a:t>
            </a:r>
            <a:r>
              <a:rPr lang="de-DE" sz="1519" dirty="0"/>
              <a:t>Regelt die Geschwindigkeit der </a:t>
            </a:r>
            <a:r>
              <a:rPr lang="de-DE" sz="1519" dirty="0" err="1"/>
              <a:t>Lungenbefüllung</a:t>
            </a:r>
            <a:endParaRPr lang="de-DE" sz="1519" dirty="0"/>
          </a:p>
          <a:p>
            <a:pPr marL="0" indent="0" algn="just">
              <a:buNone/>
            </a:pPr>
            <a:r>
              <a:rPr lang="de-DE" sz="1800" dirty="0">
                <a:solidFill>
                  <a:schemeClr val="tx1">
                    <a:lumMod val="65000"/>
                    <a:lumOff val="35000"/>
                  </a:schemeClr>
                </a:solidFill>
              </a:rPr>
              <a:t>Ausatemwiderstand:</a:t>
            </a:r>
            <a:r>
              <a:rPr lang="de-DE" sz="1800" dirty="0">
                <a:solidFill>
                  <a:srgbClr val="000000">
                    <a:lumMod val="65000"/>
                    <a:lumOff val="35000"/>
                  </a:srgbClr>
                </a:solidFill>
              </a:rPr>
              <a:t> </a:t>
            </a:r>
          </a:p>
          <a:p>
            <a:pPr marL="0" indent="0" algn="just">
              <a:buNone/>
            </a:pPr>
            <a:r>
              <a:rPr lang="de-DE" sz="1800" dirty="0">
                <a:solidFill>
                  <a:srgbClr val="000000">
                    <a:lumMod val="65000"/>
                    <a:lumOff val="35000"/>
                  </a:srgbClr>
                </a:solidFill>
              </a:rPr>
              <a:t>	</a:t>
            </a:r>
            <a:r>
              <a:rPr lang="de-DE" sz="1519" dirty="0"/>
              <a:t>Regelt die Ausatem-ARBEIT, Lungentraining</a:t>
            </a:r>
          </a:p>
          <a:p>
            <a:pPr marL="0" indent="0" algn="just">
              <a:buNone/>
            </a:pPr>
            <a:r>
              <a:rPr lang="de-DE" sz="1800" dirty="0">
                <a:solidFill>
                  <a:schemeClr val="tx1">
                    <a:lumMod val="65000"/>
                    <a:lumOff val="35000"/>
                  </a:schemeClr>
                </a:solidFill>
              </a:rPr>
              <a:t>Maximaler Inspirationsdruck:</a:t>
            </a:r>
            <a:r>
              <a:rPr lang="de-DE" sz="1800" dirty="0">
                <a:solidFill>
                  <a:srgbClr val="000000">
                    <a:lumMod val="65000"/>
                    <a:lumOff val="35000"/>
                  </a:srgbClr>
                </a:solidFill>
              </a:rPr>
              <a:t> </a:t>
            </a:r>
          </a:p>
          <a:p>
            <a:pPr marL="0" indent="0" algn="just">
              <a:buNone/>
            </a:pPr>
            <a:r>
              <a:rPr lang="de-DE" sz="1800" dirty="0">
                <a:solidFill>
                  <a:srgbClr val="000000">
                    <a:lumMod val="65000"/>
                    <a:lumOff val="35000"/>
                  </a:srgbClr>
                </a:solidFill>
              </a:rPr>
              <a:t>	</a:t>
            </a:r>
            <a:r>
              <a:rPr lang="de-DE" sz="1519" dirty="0"/>
              <a:t>Bestimmt den maximalen Druck in der Lunge, bis zum Abschalten der </a:t>
            </a:r>
            <a:r>
              <a:rPr lang="de-DE" sz="1519" dirty="0" err="1"/>
              <a:t>Inspiraionsphase</a:t>
            </a:r>
            <a:endParaRPr lang="de-DE" sz="1519" dirty="0"/>
          </a:p>
          <a:p>
            <a:pPr marL="0" indent="0" algn="just">
              <a:buNone/>
            </a:pPr>
            <a:r>
              <a:rPr lang="de-DE" sz="1800" dirty="0">
                <a:solidFill>
                  <a:schemeClr val="tx1">
                    <a:lumMod val="65000"/>
                    <a:lumOff val="35000"/>
                  </a:schemeClr>
                </a:solidFill>
              </a:rPr>
              <a:t>Inspirationstrigger:</a:t>
            </a:r>
            <a:r>
              <a:rPr lang="de-DE" sz="1800" dirty="0">
                <a:solidFill>
                  <a:srgbClr val="000000">
                    <a:lumMod val="65000"/>
                    <a:lumOff val="35000"/>
                  </a:srgbClr>
                </a:solidFill>
              </a:rPr>
              <a:t> </a:t>
            </a:r>
          </a:p>
          <a:p>
            <a:pPr marL="0" indent="0" algn="just">
              <a:buNone/>
            </a:pPr>
            <a:r>
              <a:rPr lang="de-DE" sz="1800" dirty="0">
                <a:solidFill>
                  <a:srgbClr val="000000">
                    <a:lumMod val="65000"/>
                    <a:lumOff val="35000"/>
                  </a:srgbClr>
                </a:solidFill>
              </a:rPr>
              <a:t>	</a:t>
            </a:r>
            <a:r>
              <a:rPr lang="de-DE" sz="1519" dirty="0"/>
              <a:t>Bestimmt die </a:t>
            </a:r>
            <a:r>
              <a:rPr lang="de-DE" sz="1519" dirty="0" err="1"/>
              <a:t>Einatemarbeit</a:t>
            </a:r>
            <a:endParaRPr lang="de-DE" sz="1519" dirty="0"/>
          </a:p>
          <a:p>
            <a:pPr marL="0" indent="0" algn="just">
              <a:buNone/>
            </a:pPr>
            <a:r>
              <a:rPr lang="de-DE" sz="1800" dirty="0">
                <a:solidFill>
                  <a:schemeClr val="tx1">
                    <a:lumMod val="65000"/>
                    <a:lumOff val="35000"/>
                  </a:schemeClr>
                </a:solidFill>
              </a:rPr>
              <a:t>Manueller Trigger: </a:t>
            </a:r>
          </a:p>
          <a:p>
            <a:pPr marL="0" indent="0" algn="just">
              <a:buNone/>
            </a:pPr>
            <a:r>
              <a:rPr lang="de-DE" sz="1800" dirty="0">
                <a:solidFill>
                  <a:schemeClr val="tx1">
                    <a:lumMod val="65000"/>
                    <a:lumOff val="35000"/>
                  </a:schemeClr>
                </a:solidFill>
              </a:rPr>
              <a:t>	</a:t>
            </a:r>
            <a:r>
              <a:rPr lang="de-DE" sz="1519" dirty="0"/>
              <a:t>Ermöglicht das manuelle Auslösen eines Atemzugs</a:t>
            </a:r>
          </a:p>
          <a:p>
            <a:pPr marL="0" indent="0" algn="just">
              <a:lnSpc>
                <a:spcPct val="100000"/>
              </a:lnSpc>
              <a:buNone/>
            </a:pPr>
            <a:endParaRPr lang="de-DE" sz="18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Einstellmöglichkeiten</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544795" y="4799649"/>
            <a:ext cx="673130" cy="1123703"/>
          </a:xfrm>
          <a:prstGeom prst="rect">
            <a:avLst/>
          </a:prstGeom>
        </p:spPr>
      </p:pic>
    </p:spTree>
    <p:extLst>
      <p:ext uri="{BB962C8B-B14F-4D97-AF65-F5344CB8AC3E}">
        <p14:creationId xmlns:p14="http://schemas.microsoft.com/office/powerpoint/2010/main" val="2212964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Therapie</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89997" y="5103660"/>
            <a:ext cx="673130" cy="1123703"/>
          </a:xfrm>
          <a:prstGeom prst="rect">
            <a:avLst/>
          </a:prstGeom>
        </p:spPr>
      </p:pic>
      <p:pic>
        <p:nvPicPr>
          <p:cNvPr id="3" name="Grafik 2">
            <a:extLst>
              <a:ext uri="{FF2B5EF4-FFF2-40B4-BE49-F238E27FC236}">
                <a16:creationId xmlns:a16="http://schemas.microsoft.com/office/drawing/2014/main" id="{76080DDC-5692-C461-46F2-8C582C1A1D9A}"/>
              </a:ext>
            </a:extLst>
          </p:cNvPr>
          <p:cNvPicPr>
            <a:picLocks noChangeAspect="1"/>
          </p:cNvPicPr>
          <p:nvPr/>
        </p:nvPicPr>
        <p:blipFill>
          <a:blip r:embed="rId3"/>
          <a:stretch>
            <a:fillRect/>
          </a:stretch>
        </p:blipFill>
        <p:spPr>
          <a:xfrm>
            <a:off x="728873" y="2845516"/>
            <a:ext cx="4020111" cy="3381847"/>
          </a:xfrm>
          <a:prstGeom prst="rect">
            <a:avLst/>
          </a:prstGeom>
        </p:spPr>
      </p:pic>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3844403" y="1299066"/>
            <a:ext cx="7503374" cy="4536722"/>
          </a:xfrm>
        </p:spPr>
        <p:txBody>
          <a:bodyPr/>
          <a:lstStyle/>
          <a:p>
            <a:pPr marL="0" indent="0" algn="just">
              <a:lnSpc>
                <a:spcPct val="100000"/>
              </a:lnSpc>
              <a:buNone/>
            </a:pPr>
            <a:endParaRPr lang="de-DE" sz="1800" dirty="0">
              <a:solidFill>
                <a:schemeClr val="tx1">
                  <a:lumMod val="65000"/>
                  <a:lumOff val="35000"/>
                </a:schemeClr>
              </a:solidFill>
            </a:endParaRPr>
          </a:p>
          <a:p>
            <a:pPr marL="0" indent="0" algn="just">
              <a:lnSpc>
                <a:spcPct val="100000"/>
              </a:lnSpc>
              <a:buNone/>
            </a:pPr>
            <a:r>
              <a:rPr lang="de-DE" sz="1800" dirty="0">
                <a:solidFill>
                  <a:schemeClr val="tx1">
                    <a:lumMod val="65000"/>
                    <a:lumOff val="35000"/>
                  </a:schemeClr>
                </a:solidFill>
              </a:rPr>
              <a:t>Der Patient soll sich zunächst, aufrecht, aber entspannt hinsetzen. So dass seine Lunge sich maximal entfalten kann, er aber trotzdem entspannt und locker an die Therapie herangeführt werden kann.</a:t>
            </a:r>
          </a:p>
          <a:p>
            <a:pPr marL="0" indent="0" algn="just">
              <a:lnSpc>
                <a:spcPct val="100000"/>
              </a:lnSpc>
              <a:buNone/>
            </a:pPr>
            <a:r>
              <a:rPr lang="de-DE" sz="1800" dirty="0">
                <a:solidFill>
                  <a:schemeClr val="tx1">
                    <a:lumMod val="65000"/>
                    <a:lumOff val="35000"/>
                  </a:schemeClr>
                </a:solidFill>
              </a:rPr>
              <a:t>Nun wird der Vernebler befüllt und das Therapiegerät , nach ärztlicher Verordnung, eingestellt und anschließend eingeschaltet.</a:t>
            </a:r>
          </a:p>
          <a:p>
            <a:pPr marL="0" indent="0" algn="just">
              <a:lnSpc>
                <a:spcPct val="100000"/>
              </a:lnSpc>
              <a:buNone/>
            </a:pPr>
            <a:r>
              <a:rPr lang="de-DE" sz="1800" dirty="0">
                <a:solidFill>
                  <a:schemeClr val="tx1">
                    <a:lumMod val="65000"/>
                    <a:lumOff val="35000"/>
                  </a:schemeClr>
                </a:solidFill>
              </a:rPr>
              <a:t>Der Patient triggert durch seine </a:t>
            </a:r>
            <a:r>
              <a:rPr lang="de-DE" sz="1800" dirty="0" err="1">
                <a:solidFill>
                  <a:schemeClr val="tx1">
                    <a:lumMod val="65000"/>
                    <a:lumOff val="35000"/>
                  </a:schemeClr>
                </a:solidFill>
              </a:rPr>
              <a:t>Einatembemühung</a:t>
            </a:r>
            <a:r>
              <a:rPr lang="de-DE" sz="1800" dirty="0">
                <a:solidFill>
                  <a:schemeClr val="tx1">
                    <a:lumMod val="65000"/>
                    <a:lumOff val="35000"/>
                  </a:schemeClr>
                </a:solidFill>
              </a:rPr>
              <a:t> das Gerät und bleibt dann absolut passiv, bis der Abschaltdruck erreicht ist. Nun kann er aktiv ausatmen.</a:t>
            </a:r>
          </a:p>
          <a:p>
            <a:pPr marL="0" indent="0" algn="just">
              <a:lnSpc>
                <a:spcPct val="100000"/>
              </a:lnSpc>
              <a:buNone/>
            </a:pPr>
            <a:endParaRPr lang="de-DE" sz="1800" dirty="0">
              <a:solidFill>
                <a:schemeClr val="tx1">
                  <a:lumMod val="65000"/>
                  <a:lumOff val="35000"/>
                </a:schemeClr>
              </a:solidFill>
            </a:endParaRPr>
          </a:p>
        </p:txBody>
      </p:sp>
    </p:spTree>
    <p:extLst>
      <p:ext uri="{BB962C8B-B14F-4D97-AF65-F5344CB8AC3E}">
        <p14:creationId xmlns:p14="http://schemas.microsoft.com/office/powerpoint/2010/main" val="280024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532456"/>
            <a:ext cx="10122007" cy="4536722"/>
          </a:xfrm>
        </p:spPr>
        <p:txBody>
          <a:bodyPr/>
          <a:lstStyle/>
          <a:p>
            <a:pPr marL="0" indent="0" algn="just">
              <a:buNone/>
            </a:pPr>
            <a:r>
              <a:rPr lang="de-DE" sz="2000" dirty="0">
                <a:solidFill>
                  <a:schemeClr val="tx1">
                    <a:lumMod val="65000"/>
                    <a:lumOff val="35000"/>
                  </a:schemeClr>
                </a:solidFill>
              </a:rPr>
              <a:t>Es empfiehlt sich unmittelbar vor der Therapie möglichst tief zu entspannen. </a:t>
            </a:r>
          </a:p>
          <a:p>
            <a:pPr marL="0" indent="0" algn="just">
              <a:buNone/>
            </a:pPr>
            <a:endParaRPr lang="de-DE" sz="2000" dirty="0">
              <a:solidFill>
                <a:schemeClr val="tx1">
                  <a:lumMod val="65000"/>
                  <a:lumOff val="35000"/>
                </a:schemeClr>
              </a:solidFill>
            </a:endParaRPr>
          </a:p>
          <a:p>
            <a:pPr marL="0" indent="0" algn="just">
              <a:buNone/>
            </a:pPr>
            <a:r>
              <a:rPr lang="de-DE" sz="2000" dirty="0">
                <a:solidFill>
                  <a:schemeClr val="tx1">
                    <a:lumMod val="65000"/>
                    <a:lumOff val="35000"/>
                  </a:schemeClr>
                </a:solidFill>
              </a:rPr>
              <a:t>Während der Inspirationsphase ist es wichtig, dass der Patient, sofort nach dem </a:t>
            </a:r>
            <a:r>
              <a:rPr lang="de-DE" sz="2000" dirty="0" err="1">
                <a:solidFill>
                  <a:schemeClr val="tx1">
                    <a:lumMod val="65000"/>
                    <a:lumOff val="35000"/>
                  </a:schemeClr>
                </a:solidFill>
              </a:rPr>
              <a:t>Antriggern</a:t>
            </a:r>
            <a:r>
              <a:rPr lang="de-DE" sz="2000" dirty="0">
                <a:solidFill>
                  <a:schemeClr val="tx1">
                    <a:lumMod val="65000"/>
                    <a:lumOff val="35000"/>
                  </a:schemeClr>
                </a:solidFill>
              </a:rPr>
              <a:t>, passiv wird. Er darf nicht die Wangen aufblasen, nicht die Glottis schließen und nicht gegen das Gerät atmen.</a:t>
            </a:r>
          </a:p>
          <a:p>
            <a:pPr marL="0" indent="0" algn="just">
              <a:buNone/>
            </a:pPr>
            <a:r>
              <a:rPr lang="de-DE" sz="2000" dirty="0">
                <a:solidFill>
                  <a:schemeClr val="tx1">
                    <a:lumMod val="65000"/>
                    <a:lumOff val="35000"/>
                  </a:schemeClr>
                </a:solidFill>
              </a:rPr>
              <a:t>Einfach in völliger Entspannung die Lunge befüllen lassen, nicht den Mund, nicht die Wangen befüllen, sondern die Lunge !</a:t>
            </a:r>
          </a:p>
          <a:p>
            <a:pPr marL="0" indent="0" algn="just">
              <a:buNone/>
            </a:pPr>
            <a:r>
              <a:rPr lang="de-DE" sz="2000" dirty="0">
                <a:solidFill>
                  <a:srgbClr val="C00000"/>
                </a:solidFill>
              </a:rPr>
              <a:t>Hierauf ist unbedingt zu achten ! </a:t>
            </a:r>
          </a:p>
          <a:p>
            <a:pPr marL="0" indent="0" algn="just">
              <a:buNone/>
            </a:pPr>
            <a:r>
              <a:rPr lang="de-DE" sz="2000" dirty="0">
                <a:solidFill>
                  <a:srgbClr val="C00000"/>
                </a:solidFill>
              </a:rPr>
              <a:t>Dicke Wangen sind ein </a:t>
            </a:r>
          </a:p>
          <a:p>
            <a:pPr marL="0" indent="0" algn="just">
              <a:buNone/>
            </a:pPr>
            <a:r>
              <a:rPr lang="de-DE" sz="2000" dirty="0">
                <a:solidFill>
                  <a:srgbClr val="C00000"/>
                </a:solidFill>
              </a:rPr>
              <a:t>Zeichen, dass es falsch </a:t>
            </a:r>
          </a:p>
          <a:p>
            <a:pPr marL="0" indent="0" algn="just">
              <a:buNone/>
            </a:pPr>
            <a:r>
              <a:rPr lang="de-DE" sz="2000" dirty="0">
                <a:solidFill>
                  <a:srgbClr val="C00000"/>
                </a:solidFill>
              </a:rPr>
              <a:t>gemacht wird.</a:t>
            </a:r>
          </a:p>
          <a:p>
            <a:pPr marL="0" indent="0" algn="just">
              <a:lnSpc>
                <a:spcPct val="100000"/>
              </a:lnSpc>
              <a:buNone/>
            </a:pPr>
            <a:endParaRPr lang="de-DE" sz="20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Therapie</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544795" y="4799649"/>
            <a:ext cx="673130" cy="1123703"/>
          </a:xfrm>
          <a:prstGeom prst="rect">
            <a:avLst/>
          </a:prstGeom>
        </p:spPr>
      </p:pic>
      <p:pic>
        <p:nvPicPr>
          <p:cNvPr id="3" name="Grafik 2">
            <a:extLst>
              <a:ext uri="{FF2B5EF4-FFF2-40B4-BE49-F238E27FC236}">
                <a16:creationId xmlns:a16="http://schemas.microsoft.com/office/drawing/2014/main" id="{7969F8D1-23CC-3EF6-F69B-5FC5DCC32165}"/>
              </a:ext>
            </a:extLst>
          </p:cNvPr>
          <p:cNvPicPr>
            <a:picLocks noChangeAspect="1"/>
          </p:cNvPicPr>
          <p:nvPr/>
        </p:nvPicPr>
        <p:blipFill>
          <a:blip r:embed="rId3"/>
          <a:stretch>
            <a:fillRect/>
          </a:stretch>
        </p:blipFill>
        <p:spPr>
          <a:xfrm>
            <a:off x="5618480" y="3913995"/>
            <a:ext cx="3677920" cy="2009357"/>
          </a:xfrm>
          <a:prstGeom prst="rect">
            <a:avLst/>
          </a:prstGeom>
        </p:spPr>
      </p:pic>
    </p:spTree>
    <p:extLst>
      <p:ext uri="{BB962C8B-B14F-4D97-AF65-F5344CB8AC3E}">
        <p14:creationId xmlns:p14="http://schemas.microsoft.com/office/powerpoint/2010/main" val="335103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601224"/>
            <a:ext cx="10122007" cy="4322128"/>
          </a:xfrm>
        </p:spPr>
        <p:txBody>
          <a:bodyPr/>
          <a:lstStyle/>
          <a:p>
            <a:pPr marL="0" indent="0" algn="just">
              <a:buNone/>
            </a:pPr>
            <a:r>
              <a:rPr lang="de-DE" sz="2000" dirty="0">
                <a:solidFill>
                  <a:schemeClr val="tx1">
                    <a:lumMod val="65000"/>
                    <a:lumOff val="35000"/>
                  </a:schemeClr>
                </a:solidFill>
              </a:rPr>
              <a:t>Sinn und Zweck ist es ja, dass möglichst viel Aerosol, und damit Medikamentenwirkstoff, dort deponiert wird, wo er gebraucht wird. Das ist nicht der Mund, sondern das sind die Atemwege, primär die tieferen Atemwege. Daher ist es entscheidend für die Effektivität und den Erfolg der Therapie, dass der Patient sich die Atemwege, mit aerosolangereicherter Luft, passiv füllen lässt.</a:t>
            </a:r>
          </a:p>
          <a:p>
            <a:pPr marL="0" indent="0" algn="just">
              <a:buNone/>
            </a:pPr>
            <a:endParaRPr lang="de-DE" sz="2000" dirty="0"/>
          </a:p>
          <a:p>
            <a:pPr marL="0" indent="0" algn="just">
              <a:buNone/>
            </a:pPr>
            <a:r>
              <a:rPr lang="de-DE" sz="2000" dirty="0"/>
              <a:t>Üblich ist eine Anwendung von 3 mal täglich 15 Minuten, dies wird jedoch individuell durch den Arzt verordnet.</a:t>
            </a:r>
          </a:p>
          <a:p>
            <a:pPr marL="0" indent="0" algn="just">
              <a:lnSpc>
                <a:spcPct val="100000"/>
              </a:lnSpc>
              <a:buNone/>
            </a:pPr>
            <a:endParaRPr lang="de-DE" sz="20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Therapie</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544795" y="4799649"/>
            <a:ext cx="673130" cy="1123703"/>
          </a:xfrm>
          <a:prstGeom prst="rect">
            <a:avLst/>
          </a:prstGeom>
        </p:spPr>
      </p:pic>
    </p:spTree>
    <p:extLst>
      <p:ext uri="{BB962C8B-B14F-4D97-AF65-F5344CB8AC3E}">
        <p14:creationId xmlns:p14="http://schemas.microsoft.com/office/powerpoint/2010/main" val="3123071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2058351"/>
            <a:ext cx="10122007" cy="4322128"/>
          </a:xfrm>
        </p:spPr>
        <p:txBody>
          <a:bodyPr/>
          <a:lstStyle/>
          <a:p>
            <a:pPr marL="0" indent="0" algn="just">
              <a:buNone/>
            </a:pPr>
            <a:r>
              <a:rPr lang="de-DE" sz="2000" dirty="0"/>
              <a:t>Die oftmals verwendete Medikamentengabe ist 3 ml NACL plus entsprechend verordnete Anzahl Tropfen der Medikamente. Dies sind häufig ein </a:t>
            </a:r>
            <a:r>
              <a:rPr lang="de-DE" sz="2000" dirty="0" err="1"/>
              <a:t>Bronchodillatator</a:t>
            </a:r>
            <a:r>
              <a:rPr lang="de-DE" sz="2000" dirty="0"/>
              <a:t> und ein Sekretolytikum. </a:t>
            </a:r>
          </a:p>
          <a:p>
            <a:pPr marL="0" indent="0" algn="just">
              <a:buNone/>
            </a:pPr>
            <a:r>
              <a:rPr lang="de-DE" sz="2000" dirty="0"/>
              <a:t>Der Patient ist darüber aufzuklären, dass, aus technischen Gründen, nie die gesamte Medikamentenmenge vernebelt werden kann. Die Vernebler haben bauartbedingt stets eine Restmenge von ca 1 – 1,5 ml. Oft schlägt sich Kondensat an der Becheraußenwand nieder, welches durch regelmäßiges Klopfen beseitigt wird. </a:t>
            </a:r>
          </a:p>
          <a:p>
            <a:pPr marL="0" indent="0" algn="just">
              <a:buNone/>
            </a:pPr>
            <a:r>
              <a:rPr lang="de-DE" sz="2000" dirty="0"/>
              <a:t>Es ist daher wenig sinnvoll die Inhalationszeit deutlich über die verordnete Zeit zu verlängern, weil ein intaktes Gerät nach ca 15 Minuten bei o.g. Medikamentenmenge kein Aerosol mehr erzeugt.</a:t>
            </a:r>
          </a:p>
          <a:p>
            <a:pPr marL="0" indent="0" algn="just">
              <a:buNone/>
            </a:pPr>
            <a:r>
              <a:rPr lang="de-DE" sz="2000" dirty="0">
                <a:solidFill>
                  <a:schemeClr val="tx1">
                    <a:lumMod val="65000"/>
                    <a:lumOff val="35000"/>
                  </a:schemeClr>
                </a:solidFill>
              </a:rPr>
              <a:t>Entstehen Fragen </a:t>
            </a:r>
            <a:r>
              <a:rPr lang="de-DE" sz="2000" dirty="0"/>
              <a:t>dazu, möge der Patient sich nicht scheuen, bei seinem Hilfsmittelversorger nachzufragen.</a:t>
            </a:r>
            <a:endParaRPr lang="de-DE" sz="20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Therapie</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544795" y="4799649"/>
            <a:ext cx="673130" cy="1123703"/>
          </a:xfrm>
          <a:prstGeom prst="rect">
            <a:avLst/>
          </a:prstGeom>
        </p:spPr>
      </p:pic>
    </p:spTree>
    <p:extLst>
      <p:ext uri="{BB962C8B-B14F-4D97-AF65-F5344CB8AC3E}">
        <p14:creationId xmlns:p14="http://schemas.microsoft.com/office/powerpoint/2010/main" val="118043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7B318F9-E1BA-A2E4-2D56-90DCBCC5A308}"/>
              </a:ext>
            </a:extLst>
          </p:cNvPr>
          <p:cNvSpPr>
            <a:spLocks noGrp="1"/>
          </p:cNvSpPr>
          <p:nvPr>
            <p:ph idx="13"/>
          </p:nvPr>
        </p:nvSpPr>
        <p:spPr/>
        <p:txBody>
          <a:bodyPr/>
          <a:lstStyle/>
          <a:p>
            <a:endParaRPr lang="de-DE" dirty="0"/>
          </a:p>
        </p:txBody>
      </p:sp>
      <p:sp>
        <p:nvSpPr>
          <p:cNvPr id="3" name="Inhaltsplatzhalter 2">
            <a:extLst>
              <a:ext uri="{FF2B5EF4-FFF2-40B4-BE49-F238E27FC236}">
                <a16:creationId xmlns:a16="http://schemas.microsoft.com/office/drawing/2014/main" id="{773E2334-BA62-DF85-7791-0D0CE4B568BE}"/>
              </a:ext>
            </a:extLst>
          </p:cNvPr>
          <p:cNvSpPr>
            <a:spLocks noGrp="1"/>
          </p:cNvSpPr>
          <p:nvPr>
            <p:ph idx="1"/>
          </p:nvPr>
        </p:nvSpPr>
        <p:spPr/>
        <p:txBody>
          <a:bodyPr>
            <a:normAutofit fontScale="70000" lnSpcReduction="20000"/>
          </a:bodyPr>
          <a:lstStyle/>
          <a:p>
            <a:r>
              <a:rPr lang="de-DE" sz="2400" b="1" dirty="0">
                <a:latin typeface="Gill Sans MT" pitchFamily="34" charset="0"/>
                <a:cs typeface="Tahoma" pitchFamily="34" charset="0"/>
              </a:rPr>
              <a:t>Intermittierende positive Druck Atmung</a:t>
            </a:r>
          </a:p>
        </p:txBody>
      </p:sp>
      <p:sp>
        <p:nvSpPr>
          <p:cNvPr id="2" name="Titel 1"/>
          <p:cNvSpPr>
            <a:spLocks noGrp="1"/>
          </p:cNvSpPr>
          <p:nvPr>
            <p:ph type="title" idx="4294967295"/>
          </p:nvPr>
        </p:nvSpPr>
        <p:spPr>
          <a:xfrm>
            <a:off x="0" y="274638"/>
            <a:ext cx="10142538" cy="490537"/>
          </a:xfrm>
          <a:prstGeom prst="rect">
            <a:avLst/>
          </a:prstGeom>
        </p:spPr>
        <p:txBody>
          <a:bodyPr/>
          <a:lstStyle/>
          <a:p>
            <a:r>
              <a:rPr lang="de-DE" dirty="0"/>
              <a:t>IPPB </a:t>
            </a:r>
          </a:p>
        </p:txBody>
      </p:sp>
      <p:sp>
        <p:nvSpPr>
          <p:cNvPr id="4" name="Datumsplatzhalter 3"/>
          <p:cNvSpPr>
            <a:spLocks noGrp="1"/>
          </p:cNvSpPr>
          <p:nvPr>
            <p:ph type="dt" sz="half" idx="4294967295"/>
          </p:nvPr>
        </p:nvSpPr>
        <p:spPr>
          <a:xfrm>
            <a:off x="0" y="6670675"/>
            <a:ext cx="2400300" cy="187325"/>
          </a:xfrm>
          <a:prstGeom prst="rect">
            <a:avLst/>
          </a:prstGeom>
        </p:spPr>
        <p:txBody>
          <a:bodyPr/>
          <a:lstStyle/>
          <a:p>
            <a:r>
              <a:rPr lang="de-DE"/>
              <a:t>www.hul.de</a:t>
            </a:r>
          </a:p>
        </p:txBody>
      </p:sp>
      <p:pic>
        <p:nvPicPr>
          <p:cNvPr id="32770" name="Picture 2" descr="IPPB-Gerät alpha 300 zum Sekretmanagement, Rekrutierung und Medikamentenverneblung"/>
          <p:cNvPicPr>
            <a:picLocks noChangeAspect="1" noChangeArrowheads="1"/>
          </p:cNvPicPr>
          <p:nvPr/>
        </p:nvPicPr>
        <p:blipFill>
          <a:blip r:embed="rId2"/>
          <a:srcRect l="4314" r="11981"/>
          <a:stretch>
            <a:fillRect/>
          </a:stretch>
        </p:blipFill>
        <p:spPr bwMode="auto">
          <a:xfrm>
            <a:off x="759353" y="1392939"/>
            <a:ext cx="9039802" cy="4799863"/>
          </a:xfrm>
          <a:prstGeom prst="rect">
            <a:avLst/>
          </a:prstGeom>
          <a:noFill/>
        </p:spPr>
      </p:pic>
      <p:pic>
        <p:nvPicPr>
          <p:cNvPr id="13" name="Bild 6" descr="Bubble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759517" y="5069099"/>
            <a:ext cx="673130" cy="1123703"/>
          </a:xfrm>
          <a:prstGeom prst="rect">
            <a:avLst/>
          </a:prstGeom>
        </p:spPr>
      </p:pic>
    </p:spTree>
    <p:extLst>
      <p:ext uri="{BB962C8B-B14F-4D97-AF65-F5344CB8AC3E}">
        <p14:creationId xmlns:p14="http://schemas.microsoft.com/office/powerpoint/2010/main" val="403633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Therapie, verordnungsfähig</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89997" y="5103660"/>
            <a:ext cx="673130" cy="1123703"/>
          </a:xfrm>
          <a:prstGeom prst="rect">
            <a:avLst/>
          </a:prstGeom>
        </p:spPr>
      </p:pic>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552563" y="1436640"/>
            <a:ext cx="10910564" cy="5025119"/>
          </a:xfrm>
        </p:spPr>
        <p:txBody>
          <a:bodyPr/>
          <a:lstStyle/>
          <a:p>
            <a:pPr marL="0" indent="0" algn="just">
              <a:lnSpc>
                <a:spcPct val="100000"/>
              </a:lnSpc>
              <a:buNone/>
            </a:pPr>
            <a:endParaRPr lang="de-DE" sz="1800" dirty="0">
              <a:solidFill>
                <a:schemeClr val="tx1">
                  <a:lumMod val="65000"/>
                  <a:lumOff val="35000"/>
                </a:schemeClr>
              </a:solidFill>
            </a:endParaRPr>
          </a:p>
          <a:p>
            <a:pPr marL="0" indent="0" algn="just">
              <a:lnSpc>
                <a:spcPct val="100000"/>
              </a:lnSpc>
              <a:buNone/>
            </a:pPr>
            <a:endParaRPr lang="de-DE" sz="1800" dirty="0">
              <a:solidFill>
                <a:schemeClr val="tx1">
                  <a:lumMod val="65000"/>
                  <a:lumOff val="35000"/>
                </a:schemeClr>
              </a:solidFill>
            </a:endParaRPr>
          </a:p>
        </p:txBody>
      </p:sp>
      <p:pic>
        <p:nvPicPr>
          <p:cNvPr id="6" name="Picture 7">
            <a:extLst>
              <a:ext uri="{FF2B5EF4-FFF2-40B4-BE49-F238E27FC236}">
                <a16:creationId xmlns:a16="http://schemas.microsoft.com/office/drawing/2014/main" id="{99998383-B486-DC92-3A07-8235C879F457}"/>
              </a:ext>
            </a:extLst>
          </p:cNvPr>
          <p:cNvPicPr>
            <a:picLocks noChangeAspect="1" noChangeArrowheads="1"/>
          </p:cNvPicPr>
          <p:nvPr/>
        </p:nvPicPr>
        <p:blipFill>
          <a:blip r:embed="rId3"/>
          <a:srcRect l="7642" t="20210" r="66698" b="9434"/>
          <a:stretch>
            <a:fillRect/>
          </a:stretch>
        </p:blipFill>
        <p:spPr bwMode="auto">
          <a:xfrm>
            <a:off x="4818140" y="1363306"/>
            <a:ext cx="3562710" cy="5494694"/>
          </a:xfrm>
          <a:prstGeom prst="rect">
            <a:avLst/>
          </a:prstGeom>
          <a:noFill/>
          <a:ln w="9525">
            <a:noFill/>
            <a:miter lim="800000"/>
            <a:headEnd/>
            <a:tailEnd/>
          </a:ln>
        </p:spPr>
      </p:pic>
    </p:spTree>
    <p:extLst>
      <p:ext uri="{BB962C8B-B14F-4D97-AF65-F5344CB8AC3E}">
        <p14:creationId xmlns:p14="http://schemas.microsoft.com/office/powerpoint/2010/main" val="2860536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Die Geräte	</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357787" y="5159261"/>
            <a:ext cx="673130" cy="1123703"/>
          </a:xfrm>
          <a:prstGeom prst="rect">
            <a:avLst/>
          </a:prstGeom>
        </p:spPr>
      </p:pic>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552563" y="1436640"/>
            <a:ext cx="10910564" cy="5025119"/>
          </a:xfrm>
        </p:spPr>
        <p:txBody>
          <a:bodyPr/>
          <a:lstStyle/>
          <a:p>
            <a:pPr marL="0" indent="0" algn="just">
              <a:lnSpc>
                <a:spcPct val="100000"/>
              </a:lnSpc>
              <a:buNone/>
            </a:pPr>
            <a:endParaRPr lang="de-DE" sz="1800" dirty="0">
              <a:solidFill>
                <a:schemeClr val="tx1">
                  <a:lumMod val="65000"/>
                  <a:lumOff val="35000"/>
                </a:schemeClr>
              </a:solidFill>
            </a:endParaRPr>
          </a:p>
          <a:p>
            <a:pPr marL="0" indent="0" algn="just">
              <a:lnSpc>
                <a:spcPct val="100000"/>
              </a:lnSpc>
              <a:buNone/>
            </a:pPr>
            <a:endParaRPr lang="de-DE" sz="1800" dirty="0">
              <a:solidFill>
                <a:schemeClr val="tx1">
                  <a:lumMod val="65000"/>
                  <a:lumOff val="35000"/>
                </a:schemeClr>
              </a:solidFill>
            </a:endParaRPr>
          </a:p>
        </p:txBody>
      </p:sp>
      <p:pic>
        <p:nvPicPr>
          <p:cNvPr id="9" name="Grafik 8">
            <a:extLst>
              <a:ext uri="{FF2B5EF4-FFF2-40B4-BE49-F238E27FC236}">
                <a16:creationId xmlns:a16="http://schemas.microsoft.com/office/drawing/2014/main" id="{5A89BCF7-567D-A176-1F83-ABCF120196A4}"/>
              </a:ext>
            </a:extLst>
          </p:cNvPr>
          <p:cNvPicPr/>
          <p:nvPr/>
        </p:nvPicPr>
        <p:blipFill>
          <a:blip r:embed="rId3"/>
          <a:srcRect l="34509" t="13333" r="3192" b="8627"/>
          <a:stretch>
            <a:fillRect/>
          </a:stretch>
        </p:blipFill>
        <p:spPr bwMode="auto">
          <a:xfrm>
            <a:off x="6999386" y="1371973"/>
            <a:ext cx="2437916" cy="1699972"/>
          </a:xfrm>
          <a:prstGeom prst="rect">
            <a:avLst/>
          </a:prstGeom>
          <a:noFill/>
          <a:ln w="9525">
            <a:noFill/>
            <a:miter lim="800000"/>
            <a:headEnd/>
            <a:tailEnd/>
          </a:ln>
        </p:spPr>
      </p:pic>
      <p:pic>
        <p:nvPicPr>
          <p:cNvPr id="10" name="Grafik 9">
            <a:extLst>
              <a:ext uri="{FF2B5EF4-FFF2-40B4-BE49-F238E27FC236}">
                <a16:creationId xmlns:a16="http://schemas.microsoft.com/office/drawing/2014/main" id="{086DDB2D-46DF-718B-3E09-A4FBC7E061AA}"/>
              </a:ext>
            </a:extLst>
          </p:cNvPr>
          <p:cNvPicPr/>
          <p:nvPr/>
        </p:nvPicPr>
        <p:blipFill>
          <a:blip r:embed="rId4"/>
          <a:srcRect/>
          <a:stretch>
            <a:fillRect/>
          </a:stretch>
        </p:blipFill>
        <p:spPr bwMode="auto">
          <a:xfrm>
            <a:off x="3281979" y="4823529"/>
            <a:ext cx="1882767" cy="1195662"/>
          </a:xfrm>
          <a:prstGeom prst="rect">
            <a:avLst/>
          </a:prstGeom>
          <a:noFill/>
        </p:spPr>
      </p:pic>
      <p:sp>
        <p:nvSpPr>
          <p:cNvPr id="11" name="Textfeld 10">
            <a:extLst>
              <a:ext uri="{FF2B5EF4-FFF2-40B4-BE49-F238E27FC236}">
                <a16:creationId xmlns:a16="http://schemas.microsoft.com/office/drawing/2014/main" id="{4FBF059B-B99F-4EAE-EA9F-E78987182BEA}"/>
              </a:ext>
            </a:extLst>
          </p:cNvPr>
          <p:cNvSpPr txBox="1"/>
          <p:nvPr/>
        </p:nvSpPr>
        <p:spPr>
          <a:xfrm>
            <a:off x="3085780" y="6079230"/>
            <a:ext cx="2339288" cy="523220"/>
          </a:xfrm>
          <a:prstGeom prst="rect">
            <a:avLst/>
          </a:prstGeom>
          <a:noFill/>
        </p:spPr>
        <p:txBody>
          <a:bodyPr wrap="square" rtlCol="0">
            <a:spAutoFit/>
          </a:bodyPr>
          <a:lstStyle/>
          <a:p>
            <a:r>
              <a:rPr lang="de-DE" sz="1600" dirty="0"/>
              <a:t>Dräger Inhalog 2 plus</a:t>
            </a:r>
          </a:p>
          <a:p>
            <a:r>
              <a:rPr lang="de-DE" sz="1200" dirty="0"/>
              <a:t>*</a:t>
            </a:r>
            <a:r>
              <a:rPr lang="de-DE" sz="1200" dirty="0" err="1"/>
              <a:t>made</a:t>
            </a:r>
            <a:r>
              <a:rPr lang="de-DE" sz="1200" dirty="0"/>
              <a:t> </a:t>
            </a:r>
            <a:r>
              <a:rPr lang="de-DE" sz="1200" dirty="0" err="1"/>
              <a:t>by</a:t>
            </a:r>
            <a:r>
              <a:rPr lang="de-DE" sz="1200" dirty="0"/>
              <a:t> Salvia</a:t>
            </a:r>
          </a:p>
        </p:txBody>
      </p:sp>
      <p:pic>
        <p:nvPicPr>
          <p:cNvPr id="12" name="Grafik 11">
            <a:extLst>
              <a:ext uri="{FF2B5EF4-FFF2-40B4-BE49-F238E27FC236}">
                <a16:creationId xmlns:a16="http://schemas.microsoft.com/office/drawing/2014/main" id="{85CDE207-F561-4475-BA00-038D7C177BDE}"/>
              </a:ext>
            </a:extLst>
          </p:cNvPr>
          <p:cNvPicPr/>
          <p:nvPr/>
        </p:nvPicPr>
        <p:blipFill>
          <a:blip r:embed="rId5"/>
          <a:srcRect/>
          <a:stretch>
            <a:fillRect/>
          </a:stretch>
        </p:blipFill>
        <p:spPr bwMode="auto">
          <a:xfrm>
            <a:off x="5718734" y="3975532"/>
            <a:ext cx="2705819" cy="2431765"/>
          </a:xfrm>
          <a:prstGeom prst="rect">
            <a:avLst/>
          </a:prstGeom>
          <a:noFill/>
          <a:scene3d>
            <a:camera prst="orthographicFront">
              <a:rot lat="0" lon="0" rev="0"/>
            </a:camera>
            <a:lightRig rig="threePt" dir="t"/>
          </a:scene3d>
        </p:spPr>
      </p:pic>
      <p:sp>
        <p:nvSpPr>
          <p:cNvPr id="13" name="Textfeld 12">
            <a:extLst>
              <a:ext uri="{FF2B5EF4-FFF2-40B4-BE49-F238E27FC236}">
                <a16:creationId xmlns:a16="http://schemas.microsoft.com/office/drawing/2014/main" id="{87156D20-3BBE-A594-1CEF-A63A30F50C4E}"/>
              </a:ext>
            </a:extLst>
          </p:cNvPr>
          <p:cNvSpPr txBox="1"/>
          <p:nvPr/>
        </p:nvSpPr>
        <p:spPr>
          <a:xfrm>
            <a:off x="6267951" y="6177980"/>
            <a:ext cx="1561381" cy="338554"/>
          </a:xfrm>
          <a:prstGeom prst="rect">
            <a:avLst/>
          </a:prstGeom>
          <a:noFill/>
        </p:spPr>
        <p:txBody>
          <a:bodyPr wrap="square" rtlCol="0">
            <a:spAutoFit/>
          </a:bodyPr>
          <a:lstStyle/>
          <a:p>
            <a:r>
              <a:rPr lang="de-DE" sz="1600" dirty="0"/>
              <a:t>Heyer S2K</a:t>
            </a:r>
          </a:p>
        </p:txBody>
      </p:sp>
      <p:sp>
        <p:nvSpPr>
          <p:cNvPr id="14" name="Textfeld 13">
            <a:extLst>
              <a:ext uri="{FF2B5EF4-FFF2-40B4-BE49-F238E27FC236}">
                <a16:creationId xmlns:a16="http://schemas.microsoft.com/office/drawing/2014/main" id="{705811C5-7DBA-DFF2-F64C-2A4674DBC9BF}"/>
              </a:ext>
            </a:extLst>
          </p:cNvPr>
          <p:cNvSpPr txBox="1"/>
          <p:nvPr/>
        </p:nvSpPr>
        <p:spPr>
          <a:xfrm>
            <a:off x="9441000" y="6123519"/>
            <a:ext cx="1561381" cy="338554"/>
          </a:xfrm>
          <a:prstGeom prst="rect">
            <a:avLst/>
          </a:prstGeom>
          <a:noFill/>
        </p:spPr>
        <p:txBody>
          <a:bodyPr wrap="square" rtlCol="0">
            <a:spAutoFit/>
          </a:bodyPr>
          <a:lstStyle/>
          <a:p>
            <a:r>
              <a:rPr lang="de-DE" sz="1600" dirty="0"/>
              <a:t>Stephan HT1</a:t>
            </a:r>
          </a:p>
        </p:txBody>
      </p:sp>
      <p:sp>
        <p:nvSpPr>
          <p:cNvPr id="15" name="Textfeld 14">
            <a:extLst>
              <a:ext uri="{FF2B5EF4-FFF2-40B4-BE49-F238E27FC236}">
                <a16:creationId xmlns:a16="http://schemas.microsoft.com/office/drawing/2014/main" id="{B58A5AC3-6CFB-1B73-0F61-DEA75C7C8FD3}"/>
              </a:ext>
            </a:extLst>
          </p:cNvPr>
          <p:cNvSpPr txBox="1"/>
          <p:nvPr/>
        </p:nvSpPr>
        <p:spPr>
          <a:xfrm>
            <a:off x="7005670" y="3071329"/>
            <a:ext cx="2611959" cy="307777"/>
          </a:xfrm>
          <a:prstGeom prst="rect">
            <a:avLst/>
          </a:prstGeom>
          <a:noFill/>
        </p:spPr>
        <p:txBody>
          <a:bodyPr wrap="square" rtlCol="0">
            <a:spAutoFit/>
          </a:bodyPr>
          <a:lstStyle>
            <a:defPPr>
              <a:defRPr lang="en-US"/>
            </a:defPPr>
            <a:lvl1pPr>
              <a:defRPr sz="1400"/>
            </a:lvl1pPr>
          </a:lstStyle>
          <a:p>
            <a:r>
              <a:rPr lang="de-DE" dirty="0"/>
              <a:t>Salvia- medical  alpha 300</a:t>
            </a:r>
          </a:p>
        </p:txBody>
      </p:sp>
      <p:grpSp>
        <p:nvGrpSpPr>
          <p:cNvPr id="16" name="Gruppieren 15">
            <a:extLst>
              <a:ext uri="{FF2B5EF4-FFF2-40B4-BE49-F238E27FC236}">
                <a16:creationId xmlns:a16="http://schemas.microsoft.com/office/drawing/2014/main" id="{90205D45-DB9B-88C7-334D-2F2C52EC878A}"/>
              </a:ext>
            </a:extLst>
          </p:cNvPr>
          <p:cNvGrpSpPr/>
          <p:nvPr/>
        </p:nvGrpSpPr>
        <p:grpSpPr>
          <a:xfrm>
            <a:off x="4623382" y="1483308"/>
            <a:ext cx="2222421" cy="1670724"/>
            <a:chOff x="4400882" y="930433"/>
            <a:chExt cx="2994072" cy="1906922"/>
          </a:xfrm>
        </p:grpSpPr>
        <p:pic>
          <p:nvPicPr>
            <p:cNvPr id="17" name="Grafik 16">
              <a:extLst>
                <a:ext uri="{FF2B5EF4-FFF2-40B4-BE49-F238E27FC236}">
                  <a16:creationId xmlns:a16="http://schemas.microsoft.com/office/drawing/2014/main" id="{731396D1-E216-AE65-C4CF-5046F2C2ED9E}"/>
                </a:ext>
              </a:extLst>
            </p:cNvPr>
            <p:cNvPicPr/>
            <p:nvPr/>
          </p:nvPicPr>
          <p:blipFill>
            <a:blip r:embed="rId6"/>
            <a:srcRect l="36763" t="34831" r="37127" b="33649"/>
            <a:stretch>
              <a:fillRect/>
            </a:stretch>
          </p:blipFill>
          <p:spPr bwMode="auto">
            <a:xfrm rot="202943">
              <a:off x="4400882" y="930433"/>
              <a:ext cx="2994072" cy="1820183"/>
            </a:xfrm>
            <a:prstGeom prst="rect">
              <a:avLst/>
            </a:prstGeom>
            <a:noFill/>
            <a:ln w="9525">
              <a:noFill/>
              <a:miter lim="800000"/>
              <a:headEnd/>
              <a:tailEnd/>
            </a:ln>
          </p:spPr>
        </p:pic>
        <p:pic>
          <p:nvPicPr>
            <p:cNvPr id="18" name="Grafik 17">
              <a:extLst>
                <a:ext uri="{FF2B5EF4-FFF2-40B4-BE49-F238E27FC236}">
                  <a16:creationId xmlns:a16="http://schemas.microsoft.com/office/drawing/2014/main" id="{2AD2C1EC-4100-5719-31EA-B62473D241C6}"/>
                </a:ext>
              </a:extLst>
            </p:cNvPr>
            <p:cNvPicPr/>
            <p:nvPr/>
          </p:nvPicPr>
          <p:blipFill>
            <a:blip r:embed="rId6"/>
            <a:srcRect l="44045" t="58448" r="54087" b="37881"/>
            <a:stretch>
              <a:fillRect/>
            </a:stretch>
          </p:blipFill>
          <p:spPr bwMode="auto">
            <a:xfrm rot="20372363">
              <a:off x="5292000" y="2448000"/>
              <a:ext cx="214166" cy="212021"/>
            </a:xfrm>
            <a:prstGeom prst="rect">
              <a:avLst/>
            </a:prstGeom>
            <a:noFill/>
            <a:ln w="9525">
              <a:noFill/>
              <a:miter lim="800000"/>
              <a:headEnd/>
              <a:tailEnd/>
            </a:ln>
          </p:spPr>
        </p:pic>
        <p:pic>
          <p:nvPicPr>
            <p:cNvPr id="19" name="Grafik 18">
              <a:extLst>
                <a:ext uri="{FF2B5EF4-FFF2-40B4-BE49-F238E27FC236}">
                  <a16:creationId xmlns:a16="http://schemas.microsoft.com/office/drawing/2014/main" id="{7EC9125F-E19E-3E8E-0273-6D3D018374C9}"/>
                </a:ext>
              </a:extLst>
            </p:cNvPr>
            <p:cNvPicPr/>
            <p:nvPr/>
          </p:nvPicPr>
          <p:blipFill>
            <a:blip r:embed="rId6">
              <a:biLevel thresh="50000"/>
              <a:lum bright="100000"/>
            </a:blip>
            <a:srcRect l="44045" t="58448" r="54087" b="37881"/>
            <a:stretch>
              <a:fillRect/>
            </a:stretch>
          </p:blipFill>
          <p:spPr bwMode="auto">
            <a:xfrm rot="18432899">
              <a:off x="5184000" y="2584755"/>
              <a:ext cx="214166" cy="212021"/>
            </a:xfrm>
            <a:prstGeom prst="rect">
              <a:avLst/>
            </a:prstGeom>
            <a:solidFill>
              <a:schemeClr val="bg1"/>
            </a:solidFill>
            <a:ln w="9525">
              <a:noFill/>
              <a:miter lim="800000"/>
              <a:headEnd/>
              <a:tailEnd/>
            </a:ln>
          </p:spPr>
        </p:pic>
        <p:pic>
          <p:nvPicPr>
            <p:cNvPr id="20" name="Grafik 19">
              <a:extLst>
                <a:ext uri="{FF2B5EF4-FFF2-40B4-BE49-F238E27FC236}">
                  <a16:creationId xmlns:a16="http://schemas.microsoft.com/office/drawing/2014/main" id="{EC2D53CC-6E74-DC61-4F75-8C214C3A6B34}"/>
                </a:ext>
              </a:extLst>
            </p:cNvPr>
            <p:cNvPicPr/>
            <p:nvPr/>
          </p:nvPicPr>
          <p:blipFill>
            <a:blip r:embed="rId6">
              <a:biLevel thresh="50000"/>
              <a:lum bright="100000"/>
            </a:blip>
            <a:srcRect l="44045" t="58448" r="54087" b="37881"/>
            <a:stretch>
              <a:fillRect/>
            </a:stretch>
          </p:blipFill>
          <p:spPr bwMode="auto">
            <a:xfrm rot="16200000">
              <a:off x="5323375" y="2624261"/>
              <a:ext cx="214166" cy="212021"/>
            </a:xfrm>
            <a:prstGeom prst="rect">
              <a:avLst/>
            </a:prstGeom>
            <a:solidFill>
              <a:schemeClr val="bg1"/>
            </a:solidFill>
            <a:ln w="9525">
              <a:noFill/>
              <a:miter lim="800000"/>
              <a:headEnd/>
              <a:tailEnd/>
            </a:ln>
          </p:spPr>
        </p:pic>
      </p:grpSp>
      <p:pic>
        <p:nvPicPr>
          <p:cNvPr id="21" name="Picture 4">
            <a:extLst>
              <a:ext uri="{FF2B5EF4-FFF2-40B4-BE49-F238E27FC236}">
                <a16:creationId xmlns:a16="http://schemas.microsoft.com/office/drawing/2014/main" id="{3730A896-9E41-1314-4749-69CC264484D3}"/>
              </a:ext>
            </a:extLst>
          </p:cNvPr>
          <p:cNvPicPr>
            <a:picLocks noChangeAspect="1" noChangeArrowheads="1"/>
          </p:cNvPicPr>
          <p:nvPr/>
        </p:nvPicPr>
        <p:blipFill>
          <a:blip r:embed="rId7"/>
          <a:srcRect/>
          <a:stretch>
            <a:fillRect/>
          </a:stretch>
        </p:blipFill>
        <p:spPr bwMode="auto">
          <a:xfrm>
            <a:off x="8779959" y="3793656"/>
            <a:ext cx="2613354" cy="2267736"/>
          </a:xfrm>
          <a:prstGeom prst="rect">
            <a:avLst/>
          </a:prstGeom>
          <a:noFill/>
          <a:ln w="9525">
            <a:noFill/>
            <a:miter lim="800000"/>
            <a:headEnd/>
            <a:tailEnd/>
          </a:ln>
          <a:effectLst/>
        </p:spPr>
      </p:pic>
      <p:sp>
        <p:nvSpPr>
          <p:cNvPr id="22" name="Textfeld 21">
            <a:extLst>
              <a:ext uri="{FF2B5EF4-FFF2-40B4-BE49-F238E27FC236}">
                <a16:creationId xmlns:a16="http://schemas.microsoft.com/office/drawing/2014/main" id="{76077B8D-36EB-514E-352B-E7CD3111BD58}"/>
              </a:ext>
            </a:extLst>
          </p:cNvPr>
          <p:cNvSpPr txBox="1"/>
          <p:nvPr/>
        </p:nvSpPr>
        <p:spPr>
          <a:xfrm>
            <a:off x="4137274" y="3042932"/>
            <a:ext cx="2500670" cy="338554"/>
          </a:xfrm>
          <a:prstGeom prst="rect">
            <a:avLst/>
          </a:prstGeom>
          <a:noFill/>
        </p:spPr>
        <p:txBody>
          <a:bodyPr wrap="square" rtlCol="0">
            <a:spAutoFit/>
          </a:bodyPr>
          <a:lstStyle/>
          <a:p>
            <a:r>
              <a:rPr lang="de-DE" sz="1600" dirty="0"/>
              <a:t> </a:t>
            </a:r>
            <a:r>
              <a:rPr lang="de-DE" sz="1400" dirty="0"/>
              <a:t>Salvia-medical</a:t>
            </a:r>
            <a:r>
              <a:rPr lang="de-DE" sz="1600" dirty="0"/>
              <a:t> alpha 200</a:t>
            </a:r>
          </a:p>
        </p:txBody>
      </p:sp>
      <p:sp>
        <p:nvSpPr>
          <p:cNvPr id="23" name="Textfeld 22">
            <a:extLst>
              <a:ext uri="{FF2B5EF4-FFF2-40B4-BE49-F238E27FC236}">
                <a16:creationId xmlns:a16="http://schemas.microsoft.com/office/drawing/2014/main" id="{6DC34399-8979-D1CB-0242-6680F1CF29A7}"/>
              </a:ext>
            </a:extLst>
          </p:cNvPr>
          <p:cNvSpPr txBox="1"/>
          <p:nvPr/>
        </p:nvSpPr>
        <p:spPr>
          <a:xfrm>
            <a:off x="691205" y="5950885"/>
            <a:ext cx="1440611" cy="338554"/>
          </a:xfrm>
          <a:prstGeom prst="rect">
            <a:avLst/>
          </a:prstGeom>
          <a:noFill/>
        </p:spPr>
        <p:txBody>
          <a:bodyPr wrap="square" rtlCol="0">
            <a:spAutoFit/>
          </a:bodyPr>
          <a:lstStyle/>
          <a:p>
            <a:r>
              <a:rPr lang="de-DE" sz="1600" dirty="0"/>
              <a:t>Bird Mark 7</a:t>
            </a:r>
          </a:p>
        </p:txBody>
      </p:sp>
      <p:pic>
        <p:nvPicPr>
          <p:cNvPr id="24" name="Picture 5">
            <a:extLst>
              <a:ext uri="{FF2B5EF4-FFF2-40B4-BE49-F238E27FC236}">
                <a16:creationId xmlns:a16="http://schemas.microsoft.com/office/drawing/2014/main" id="{080CF805-B8E1-9968-260C-42A4DD269F67}"/>
              </a:ext>
            </a:extLst>
          </p:cNvPr>
          <p:cNvPicPr>
            <a:picLocks noChangeAspect="1" noChangeArrowheads="1"/>
          </p:cNvPicPr>
          <p:nvPr/>
        </p:nvPicPr>
        <p:blipFill>
          <a:blip r:embed="rId8"/>
          <a:srcRect/>
          <a:stretch>
            <a:fillRect/>
          </a:stretch>
        </p:blipFill>
        <p:spPr bwMode="auto">
          <a:xfrm>
            <a:off x="201708" y="4145467"/>
            <a:ext cx="2708129" cy="1805419"/>
          </a:xfrm>
          <a:prstGeom prst="rect">
            <a:avLst/>
          </a:prstGeom>
          <a:noFill/>
          <a:ln w="9525">
            <a:noFill/>
            <a:miter lim="800000"/>
            <a:headEnd/>
            <a:tailEnd/>
          </a:ln>
          <a:effectLst/>
        </p:spPr>
      </p:pic>
      <p:pic>
        <p:nvPicPr>
          <p:cNvPr id="1026" name="Picture 2">
            <a:extLst>
              <a:ext uri="{FF2B5EF4-FFF2-40B4-BE49-F238E27FC236}">
                <a16:creationId xmlns:a16="http://schemas.microsoft.com/office/drawing/2014/main" id="{DB0FA25E-F7CB-5445-785A-7CEEBFF238C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346" b="13211"/>
          <a:stretch/>
        </p:blipFill>
        <p:spPr bwMode="auto">
          <a:xfrm>
            <a:off x="9661655" y="1267936"/>
            <a:ext cx="2464031" cy="17357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6AEE4F93-ADC0-A031-FE75-5161690F550B}"/>
              </a:ext>
            </a:extLst>
          </p:cNvPr>
          <p:cNvSpPr txBox="1"/>
          <p:nvPr/>
        </p:nvSpPr>
        <p:spPr>
          <a:xfrm>
            <a:off x="9504269" y="3069277"/>
            <a:ext cx="2629652" cy="307777"/>
          </a:xfrm>
          <a:prstGeom prst="rect">
            <a:avLst/>
          </a:prstGeom>
          <a:noFill/>
        </p:spPr>
        <p:txBody>
          <a:bodyPr wrap="square" rtlCol="0">
            <a:spAutoFit/>
          </a:bodyPr>
          <a:lstStyle/>
          <a:p>
            <a:r>
              <a:rPr lang="de-DE" sz="1400" dirty="0"/>
              <a:t>Löwenstein medical  alpha 300</a:t>
            </a:r>
          </a:p>
        </p:txBody>
      </p:sp>
      <p:sp>
        <p:nvSpPr>
          <p:cNvPr id="28" name="Textfeld 27">
            <a:extLst>
              <a:ext uri="{FF2B5EF4-FFF2-40B4-BE49-F238E27FC236}">
                <a16:creationId xmlns:a16="http://schemas.microsoft.com/office/drawing/2014/main" id="{63CA17FD-B62F-8B79-3327-F2DD6BC55CA6}"/>
              </a:ext>
            </a:extLst>
          </p:cNvPr>
          <p:cNvSpPr txBox="1"/>
          <p:nvPr/>
        </p:nvSpPr>
        <p:spPr>
          <a:xfrm>
            <a:off x="-23451" y="3038500"/>
            <a:ext cx="2500670" cy="338554"/>
          </a:xfrm>
          <a:prstGeom prst="rect">
            <a:avLst/>
          </a:prstGeom>
          <a:noFill/>
        </p:spPr>
        <p:txBody>
          <a:bodyPr wrap="square" rtlCol="0">
            <a:spAutoFit/>
          </a:bodyPr>
          <a:lstStyle>
            <a:defPPr>
              <a:defRPr lang="en-US"/>
            </a:defPPr>
            <a:lvl1pPr>
              <a:defRPr sz="1600"/>
            </a:lvl1pPr>
          </a:lstStyle>
          <a:p>
            <a:r>
              <a:rPr lang="de-DE" dirty="0"/>
              <a:t> </a:t>
            </a:r>
            <a:r>
              <a:rPr lang="de-DE" sz="1200" dirty="0">
                <a:latin typeface="Verdana" panose="020B0604030504040204" pitchFamily="34" charset="0"/>
                <a:ea typeface="Verdana" panose="020B0604030504040204" pitchFamily="34" charset="0"/>
              </a:rPr>
              <a:t>Salvia-Lifetec JETAIR </a:t>
            </a:r>
            <a:r>
              <a:rPr lang="de-DE" sz="1200" dirty="0" err="1">
                <a:latin typeface="Verdana" panose="020B0604030504040204" pitchFamily="34" charset="0"/>
                <a:ea typeface="Verdana" panose="020B0604030504040204" pitchFamily="34" charset="0"/>
              </a:rPr>
              <a:t>δ10</a:t>
            </a:r>
            <a:endParaRPr lang="de-DE" dirty="0">
              <a:latin typeface="Verdana" panose="020B0604030504040204" pitchFamily="34" charset="0"/>
              <a:ea typeface="Verdana" panose="020B0604030504040204" pitchFamily="34" charset="0"/>
            </a:endParaRPr>
          </a:p>
        </p:txBody>
      </p:sp>
      <p:pic>
        <p:nvPicPr>
          <p:cNvPr id="29" name="Grafik 28">
            <a:extLst>
              <a:ext uri="{FF2B5EF4-FFF2-40B4-BE49-F238E27FC236}">
                <a16:creationId xmlns:a16="http://schemas.microsoft.com/office/drawing/2014/main" id="{0C24A2C9-EB60-CF30-DC95-217A87CBE930}"/>
              </a:ext>
            </a:extLst>
          </p:cNvPr>
          <p:cNvPicPr>
            <a:picLocks noChangeAspect="1"/>
          </p:cNvPicPr>
          <p:nvPr/>
        </p:nvPicPr>
        <p:blipFill>
          <a:blip r:embed="rId10"/>
          <a:stretch>
            <a:fillRect/>
          </a:stretch>
        </p:blipFill>
        <p:spPr>
          <a:xfrm>
            <a:off x="71586" y="1572974"/>
            <a:ext cx="1942852" cy="1447615"/>
          </a:xfrm>
          <a:prstGeom prst="rect">
            <a:avLst/>
          </a:prstGeom>
        </p:spPr>
      </p:pic>
      <p:sp>
        <p:nvSpPr>
          <p:cNvPr id="32" name="Textfeld 31">
            <a:extLst>
              <a:ext uri="{FF2B5EF4-FFF2-40B4-BE49-F238E27FC236}">
                <a16:creationId xmlns:a16="http://schemas.microsoft.com/office/drawing/2014/main" id="{1C4F65AF-E32F-BBB1-7A55-90CF631B0AFC}"/>
              </a:ext>
            </a:extLst>
          </p:cNvPr>
          <p:cNvSpPr txBox="1"/>
          <p:nvPr/>
        </p:nvSpPr>
        <p:spPr>
          <a:xfrm>
            <a:off x="2372593" y="3038500"/>
            <a:ext cx="1192971" cy="338554"/>
          </a:xfrm>
          <a:prstGeom prst="rect">
            <a:avLst/>
          </a:prstGeom>
          <a:noFill/>
        </p:spPr>
        <p:txBody>
          <a:bodyPr wrap="square" rtlCol="0">
            <a:spAutoFit/>
          </a:bodyPr>
          <a:lstStyle>
            <a:defPPr>
              <a:defRPr lang="en-US"/>
            </a:defPPr>
            <a:lvl1pPr>
              <a:defRPr sz="1600"/>
            </a:lvl1pPr>
          </a:lstStyle>
          <a:p>
            <a:r>
              <a:rPr lang="de-DE" dirty="0"/>
              <a:t> </a:t>
            </a:r>
            <a:r>
              <a:rPr lang="de-DE" sz="1200" dirty="0" err="1">
                <a:latin typeface="Verdana" panose="020B0604030504040204" pitchFamily="34" charset="0"/>
                <a:ea typeface="Verdana" panose="020B0604030504040204" pitchFamily="34" charset="0"/>
              </a:rPr>
              <a:t>Alveola</a:t>
            </a:r>
            <a:r>
              <a:rPr lang="de-DE" sz="1200" dirty="0">
                <a:latin typeface="Verdana" panose="020B0604030504040204" pitchFamily="34" charset="0"/>
                <a:ea typeface="Verdana" panose="020B0604030504040204" pitchFamily="34" charset="0"/>
              </a:rPr>
              <a:t> </a:t>
            </a:r>
            <a:r>
              <a:rPr lang="de-DE" sz="1200" dirty="0" err="1">
                <a:latin typeface="Verdana" panose="020B0604030504040204" pitchFamily="34" charset="0"/>
                <a:ea typeface="Verdana" panose="020B0604030504040204" pitchFamily="34" charset="0"/>
              </a:rPr>
              <a:t>P4</a:t>
            </a:r>
            <a:endParaRPr lang="de-DE" dirty="0">
              <a:latin typeface="Verdana" panose="020B0604030504040204" pitchFamily="34" charset="0"/>
              <a:ea typeface="Verdana" panose="020B0604030504040204" pitchFamily="34" charset="0"/>
            </a:endParaRPr>
          </a:p>
        </p:txBody>
      </p:sp>
      <p:pic>
        <p:nvPicPr>
          <p:cNvPr id="34" name="Grafik 33">
            <a:extLst>
              <a:ext uri="{FF2B5EF4-FFF2-40B4-BE49-F238E27FC236}">
                <a16:creationId xmlns:a16="http://schemas.microsoft.com/office/drawing/2014/main" id="{67D7F35C-D753-D9CE-54FF-043D1D700995}"/>
              </a:ext>
            </a:extLst>
          </p:cNvPr>
          <p:cNvPicPr>
            <a:picLocks noChangeAspect="1"/>
          </p:cNvPicPr>
          <p:nvPr/>
        </p:nvPicPr>
        <p:blipFill>
          <a:blip r:embed="rId11"/>
          <a:stretch>
            <a:fillRect/>
          </a:stretch>
        </p:blipFill>
        <p:spPr>
          <a:xfrm>
            <a:off x="2264214" y="1633973"/>
            <a:ext cx="2012625" cy="1393356"/>
          </a:xfrm>
          <a:prstGeom prst="rect">
            <a:avLst/>
          </a:prstGeom>
        </p:spPr>
      </p:pic>
    </p:spTree>
    <p:extLst>
      <p:ext uri="{BB962C8B-B14F-4D97-AF65-F5344CB8AC3E}">
        <p14:creationId xmlns:p14="http://schemas.microsoft.com/office/powerpoint/2010/main" val="2472057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4F7633A-FAF8-74EC-31D7-ACDF8A3AE0FA}"/>
              </a:ext>
            </a:extLst>
          </p:cNvPr>
          <p:cNvSpPr>
            <a:spLocks noGrp="1"/>
          </p:cNvSpPr>
          <p:nvPr>
            <p:ph idx="1"/>
          </p:nvPr>
        </p:nvSpPr>
        <p:spPr/>
        <p:txBody>
          <a:bodyPr/>
          <a:lstStyle/>
          <a:p>
            <a:r>
              <a:rPr lang="de-DE" dirty="0"/>
              <a:t>Zusammenfassung</a:t>
            </a:r>
          </a:p>
        </p:txBody>
      </p:sp>
      <p:sp>
        <p:nvSpPr>
          <p:cNvPr id="7" name="Inhaltsplatzhalter 6">
            <a:extLst>
              <a:ext uri="{FF2B5EF4-FFF2-40B4-BE49-F238E27FC236}">
                <a16:creationId xmlns:a16="http://schemas.microsoft.com/office/drawing/2014/main" id="{15476C21-5CC1-86FC-45AC-A7A3F357025B}"/>
              </a:ext>
            </a:extLst>
          </p:cNvPr>
          <p:cNvSpPr>
            <a:spLocks noGrp="1"/>
          </p:cNvSpPr>
          <p:nvPr>
            <p:ph idx="13"/>
          </p:nvPr>
        </p:nvSpPr>
        <p:spPr/>
        <p:txBody>
          <a:bodyPr/>
          <a:lstStyle/>
          <a:p>
            <a:endParaRPr lang="de-DE"/>
          </a:p>
        </p:txBody>
      </p:sp>
      <p:pic>
        <p:nvPicPr>
          <p:cNvPr id="9" name="Grafik 8">
            <a:extLst>
              <a:ext uri="{FF2B5EF4-FFF2-40B4-BE49-F238E27FC236}">
                <a16:creationId xmlns:a16="http://schemas.microsoft.com/office/drawing/2014/main" id="{7F0B31E2-E00B-0197-F2FA-8218DC5CA905}"/>
              </a:ext>
            </a:extLst>
          </p:cNvPr>
          <p:cNvPicPr>
            <a:picLocks noChangeAspect="1"/>
          </p:cNvPicPr>
          <p:nvPr/>
        </p:nvPicPr>
        <p:blipFill>
          <a:blip r:embed="rId2"/>
          <a:stretch>
            <a:fillRect/>
          </a:stretch>
        </p:blipFill>
        <p:spPr>
          <a:xfrm>
            <a:off x="750979" y="1596067"/>
            <a:ext cx="11002953" cy="3774555"/>
          </a:xfrm>
          <a:prstGeom prst="rect">
            <a:avLst/>
          </a:prstGeom>
        </p:spPr>
      </p:pic>
    </p:spTree>
    <p:extLst>
      <p:ext uri="{BB962C8B-B14F-4D97-AF65-F5344CB8AC3E}">
        <p14:creationId xmlns:p14="http://schemas.microsoft.com/office/powerpoint/2010/main" val="1420695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4F7633A-FAF8-74EC-31D7-ACDF8A3AE0FA}"/>
              </a:ext>
            </a:extLst>
          </p:cNvPr>
          <p:cNvSpPr>
            <a:spLocks noGrp="1"/>
          </p:cNvSpPr>
          <p:nvPr>
            <p:ph idx="1"/>
          </p:nvPr>
        </p:nvSpPr>
        <p:spPr/>
        <p:txBody>
          <a:bodyPr/>
          <a:lstStyle/>
          <a:p>
            <a:r>
              <a:rPr lang="de-DE" dirty="0"/>
              <a:t>Zusammenfassung</a:t>
            </a:r>
          </a:p>
        </p:txBody>
      </p:sp>
      <p:sp>
        <p:nvSpPr>
          <p:cNvPr id="4" name="Inhaltsplatzhalter 3">
            <a:extLst>
              <a:ext uri="{FF2B5EF4-FFF2-40B4-BE49-F238E27FC236}">
                <a16:creationId xmlns:a16="http://schemas.microsoft.com/office/drawing/2014/main" id="{AC5F14B8-735A-BE96-B91A-0C69E02C068E}"/>
              </a:ext>
            </a:extLst>
          </p:cNvPr>
          <p:cNvSpPr>
            <a:spLocks noGrp="1"/>
          </p:cNvSpPr>
          <p:nvPr>
            <p:ph idx="13"/>
          </p:nvPr>
        </p:nvSpPr>
        <p:spPr/>
        <p:txBody>
          <a:bodyPr/>
          <a:lstStyle/>
          <a:p>
            <a:endParaRPr lang="de-DE"/>
          </a:p>
        </p:txBody>
      </p:sp>
      <p:pic>
        <p:nvPicPr>
          <p:cNvPr id="5" name="Grafik 4">
            <a:extLst>
              <a:ext uri="{FF2B5EF4-FFF2-40B4-BE49-F238E27FC236}">
                <a16:creationId xmlns:a16="http://schemas.microsoft.com/office/drawing/2014/main" id="{F64F51C5-DC40-2697-1E1C-84C65FE1CE62}"/>
              </a:ext>
            </a:extLst>
          </p:cNvPr>
          <p:cNvPicPr>
            <a:picLocks noChangeAspect="1"/>
          </p:cNvPicPr>
          <p:nvPr/>
        </p:nvPicPr>
        <p:blipFill>
          <a:blip r:embed="rId2"/>
          <a:stretch>
            <a:fillRect/>
          </a:stretch>
        </p:blipFill>
        <p:spPr>
          <a:xfrm>
            <a:off x="379676" y="1767238"/>
            <a:ext cx="11432647" cy="3494695"/>
          </a:xfrm>
          <a:prstGeom prst="rect">
            <a:avLst/>
          </a:prstGeom>
        </p:spPr>
      </p:pic>
    </p:spTree>
    <p:extLst>
      <p:ext uri="{BB962C8B-B14F-4D97-AF65-F5344CB8AC3E}">
        <p14:creationId xmlns:p14="http://schemas.microsoft.com/office/powerpoint/2010/main" val="615748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4F7633A-FAF8-74EC-31D7-ACDF8A3AE0FA}"/>
              </a:ext>
            </a:extLst>
          </p:cNvPr>
          <p:cNvSpPr>
            <a:spLocks noGrp="1"/>
          </p:cNvSpPr>
          <p:nvPr>
            <p:ph idx="1"/>
          </p:nvPr>
        </p:nvSpPr>
        <p:spPr/>
        <p:txBody>
          <a:bodyPr/>
          <a:lstStyle/>
          <a:p>
            <a:r>
              <a:rPr lang="de-DE" dirty="0"/>
              <a:t>Zusammenfassung</a:t>
            </a:r>
          </a:p>
        </p:txBody>
      </p:sp>
      <p:sp>
        <p:nvSpPr>
          <p:cNvPr id="4" name="Inhaltsplatzhalter 3">
            <a:extLst>
              <a:ext uri="{FF2B5EF4-FFF2-40B4-BE49-F238E27FC236}">
                <a16:creationId xmlns:a16="http://schemas.microsoft.com/office/drawing/2014/main" id="{AC5F14B8-735A-BE96-B91A-0C69E02C068E}"/>
              </a:ext>
            </a:extLst>
          </p:cNvPr>
          <p:cNvSpPr>
            <a:spLocks noGrp="1"/>
          </p:cNvSpPr>
          <p:nvPr>
            <p:ph idx="13"/>
          </p:nvPr>
        </p:nvSpPr>
        <p:spPr/>
        <p:txBody>
          <a:bodyPr/>
          <a:lstStyle/>
          <a:p>
            <a:endParaRPr lang="de-DE"/>
          </a:p>
        </p:txBody>
      </p:sp>
      <p:pic>
        <p:nvPicPr>
          <p:cNvPr id="7" name="Grafik 6">
            <a:extLst>
              <a:ext uri="{FF2B5EF4-FFF2-40B4-BE49-F238E27FC236}">
                <a16:creationId xmlns:a16="http://schemas.microsoft.com/office/drawing/2014/main" id="{289F36B5-553B-D94D-F304-ED1C334AD6C5}"/>
              </a:ext>
            </a:extLst>
          </p:cNvPr>
          <p:cNvPicPr>
            <a:picLocks noChangeAspect="1"/>
          </p:cNvPicPr>
          <p:nvPr/>
        </p:nvPicPr>
        <p:blipFill>
          <a:blip r:embed="rId2"/>
          <a:stretch>
            <a:fillRect/>
          </a:stretch>
        </p:blipFill>
        <p:spPr>
          <a:xfrm>
            <a:off x="1445153" y="1432260"/>
            <a:ext cx="8135265" cy="4760542"/>
          </a:xfrm>
          <a:prstGeom prst="rect">
            <a:avLst/>
          </a:prstGeom>
        </p:spPr>
      </p:pic>
    </p:spTree>
    <p:extLst>
      <p:ext uri="{BB962C8B-B14F-4D97-AF65-F5344CB8AC3E}">
        <p14:creationId xmlns:p14="http://schemas.microsoft.com/office/powerpoint/2010/main" val="69017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Erfolgsbestätigung</a:t>
            </a:r>
          </a:p>
        </p:txBody>
      </p:sp>
    </p:spTree>
    <p:extLst>
      <p:ext uri="{BB962C8B-B14F-4D97-AF65-F5344CB8AC3E}">
        <p14:creationId xmlns:p14="http://schemas.microsoft.com/office/powerpoint/2010/main" val="2019828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4375A32-08DA-937A-1F22-C29025DC598A}"/>
              </a:ext>
            </a:extLst>
          </p:cNvPr>
          <p:cNvSpPr>
            <a:spLocks noGrp="1"/>
          </p:cNvSpPr>
          <p:nvPr>
            <p:ph idx="1"/>
          </p:nvPr>
        </p:nvSpPr>
        <p:spPr/>
        <p:txBody>
          <a:bodyPr/>
          <a:lstStyle/>
          <a:p>
            <a:r>
              <a:rPr lang="de-DE" dirty="0"/>
              <a:t>Erfolgsbestätigung	</a:t>
            </a:r>
          </a:p>
        </p:txBody>
      </p:sp>
      <p:graphicFrame>
        <p:nvGraphicFramePr>
          <p:cNvPr id="16" name="Tabelle 15">
            <a:extLst>
              <a:ext uri="{FF2B5EF4-FFF2-40B4-BE49-F238E27FC236}">
                <a16:creationId xmlns:a16="http://schemas.microsoft.com/office/drawing/2014/main" id="{F497DA4E-3480-353E-89C9-3324765EC068}"/>
              </a:ext>
            </a:extLst>
          </p:cNvPr>
          <p:cNvGraphicFramePr>
            <a:graphicFrameLocks noGrp="1"/>
          </p:cNvGraphicFramePr>
          <p:nvPr>
            <p:extLst>
              <p:ext uri="{D42A27DB-BD31-4B8C-83A1-F6EECF244321}">
                <p14:modId xmlns:p14="http://schemas.microsoft.com/office/powerpoint/2010/main" val="3527012195"/>
              </p:ext>
            </p:extLst>
          </p:nvPr>
        </p:nvGraphicFramePr>
        <p:xfrm>
          <a:off x="2298121" y="2244121"/>
          <a:ext cx="6768753" cy="3509711"/>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a:solidFill>
                            <a:srgbClr val="000000"/>
                          </a:solidFill>
                          <a:latin typeface="Sylfaen" pitchFamily="18" charset="0"/>
                        </a:rPr>
                        <a:t>1. Welche Aussage zu IPPB ist richtig?</a:t>
                      </a: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6851">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a.)</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Der Patient soll während der Inspiration die Backen aufblasen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536851">
                <a:tc>
                  <a:txBody>
                    <a:bodyPr/>
                    <a:lstStyle/>
                    <a:p>
                      <a:pPr marL="0" algn="l" defTabSz="914400" rtl="0" eaLnBrk="1" fontAlgn="b" latinLnBrk="0" hangingPunct="1"/>
                      <a:r>
                        <a:rPr lang="de-DE" sz="2000" b="0" i="0" u="none" strike="noStrike" kern="1200">
                          <a:solidFill>
                            <a:srgbClr val="000000"/>
                          </a:solidFill>
                          <a:latin typeface="Sylfaen" pitchFamily="18" charset="0"/>
                          <a:ea typeface="+mn-ea"/>
                          <a:cs typeface="+mn-cs"/>
                        </a:rPr>
                        <a:t>b.)</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Der Patient soll aktiv, vollständig einatmen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c.)</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Der Patient soll </a:t>
                      </a:r>
                      <a:r>
                        <a:rPr lang="de-DE" sz="2000" b="0" i="0" u="none" strike="noStrike" kern="1200" dirty="0" err="1">
                          <a:solidFill>
                            <a:srgbClr val="000000"/>
                          </a:solidFill>
                          <a:latin typeface="Sylfaen" pitchFamily="18" charset="0"/>
                          <a:ea typeface="+mn-ea"/>
                          <a:cs typeface="+mn-cs"/>
                        </a:rPr>
                        <a:t>antriggern</a:t>
                      </a:r>
                      <a:r>
                        <a:rPr lang="de-DE" sz="2000" b="0" i="0" u="none" strike="noStrike" kern="1200" dirty="0">
                          <a:solidFill>
                            <a:srgbClr val="000000"/>
                          </a:solidFill>
                          <a:latin typeface="Sylfaen" pitchFamily="18" charset="0"/>
                          <a:ea typeface="+mn-ea"/>
                          <a:cs typeface="+mn-cs"/>
                        </a:rPr>
                        <a:t> und sich dann passiv die Lunge befüllen lassen.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Die </a:t>
                      </a:r>
                      <a:r>
                        <a:rPr lang="de-DE" sz="2000" b="0" i="0" u="none" strike="noStrike" kern="1200" dirty="0" err="1">
                          <a:solidFill>
                            <a:srgbClr val="000000"/>
                          </a:solidFill>
                          <a:latin typeface="Sylfaen" pitchFamily="18" charset="0"/>
                          <a:ea typeface="+mn-ea"/>
                          <a:cs typeface="+mn-cs"/>
                        </a:rPr>
                        <a:t>Einatemphase</a:t>
                      </a:r>
                      <a:r>
                        <a:rPr lang="de-DE" sz="2000" b="0" i="0" u="none" strike="noStrike" kern="1200" dirty="0">
                          <a:solidFill>
                            <a:srgbClr val="000000"/>
                          </a:solidFill>
                          <a:latin typeface="Sylfaen" pitchFamily="18" charset="0"/>
                          <a:ea typeface="+mn-ea"/>
                          <a:cs typeface="+mn-cs"/>
                        </a:rPr>
                        <a:t> geschieht</a:t>
                      </a:r>
                      <a:r>
                        <a:rPr lang="de-DE" sz="2000" b="0" i="0" u="none" strike="noStrike" kern="1200" baseline="0" dirty="0">
                          <a:solidFill>
                            <a:srgbClr val="000000"/>
                          </a:solidFill>
                          <a:latin typeface="Sylfaen" pitchFamily="18" charset="0"/>
                          <a:ea typeface="+mn-ea"/>
                          <a:cs typeface="+mn-cs"/>
                        </a:rPr>
                        <a:t> durch die Nase</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17" name="Abgerundetes Rechteck 10">
            <a:extLst>
              <a:ext uri="{FF2B5EF4-FFF2-40B4-BE49-F238E27FC236}">
                <a16:creationId xmlns:a16="http://schemas.microsoft.com/office/drawing/2014/main" id="{10A6776B-56D7-AEEC-866B-1B1989D50428}"/>
              </a:ext>
            </a:extLst>
          </p:cNvPr>
          <p:cNvSpPr/>
          <p:nvPr/>
        </p:nvSpPr>
        <p:spPr bwMode="auto">
          <a:xfrm>
            <a:off x="8706832" y="296420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8" name="Abgerundetes Rechteck 11">
            <a:extLst>
              <a:ext uri="{FF2B5EF4-FFF2-40B4-BE49-F238E27FC236}">
                <a16:creationId xmlns:a16="http://schemas.microsoft.com/office/drawing/2014/main" id="{B34830B0-46EE-BC60-42CD-CA21DC554F3C}"/>
              </a:ext>
            </a:extLst>
          </p:cNvPr>
          <p:cNvSpPr/>
          <p:nvPr/>
        </p:nvSpPr>
        <p:spPr bwMode="auto">
          <a:xfrm>
            <a:off x="8715866" y="3521637"/>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9" name="Abgerundetes Rechteck 12">
            <a:extLst>
              <a:ext uri="{FF2B5EF4-FFF2-40B4-BE49-F238E27FC236}">
                <a16:creationId xmlns:a16="http://schemas.microsoft.com/office/drawing/2014/main" id="{D0D74739-7C04-84C8-48D2-0609007ED728}"/>
              </a:ext>
            </a:extLst>
          </p:cNvPr>
          <p:cNvSpPr/>
          <p:nvPr/>
        </p:nvSpPr>
        <p:spPr bwMode="auto">
          <a:xfrm>
            <a:off x="8706832" y="404432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0" name="Abgerundetes Rechteck 13">
            <a:extLst>
              <a:ext uri="{FF2B5EF4-FFF2-40B4-BE49-F238E27FC236}">
                <a16:creationId xmlns:a16="http://schemas.microsoft.com/office/drawing/2014/main" id="{DACD1613-1B4A-96F0-3D69-91C456776EEA}"/>
              </a:ext>
            </a:extLst>
          </p:cNvPr>
          <p:cNvSpPr/>
          <p:nvPr/>
        </p:nvSpPr>
        <p:spPr bwMode="auto">
          <a:xfrm>
            <a:off x="8706832" y="4638959"/>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21" name="Grafik 20">
            <a:extLst>
              <a:ext uri="{FF2B5EF4-FFF2-40B4-BE49-F238E27FC236}">
                <a16:creationId xmlns:a16="http://schemas.microsoft.com/office/drawing/2014/main" id="{46C46D81-B6A4-FEDA-6DFD-8A2A61CC8171}"/>
              </a:ext>
            </a:extLst>
          </p:cNvPr>
          <p:cNvPicPr/>
          <p:nvPr/>
        </p:nvPicPr>
        <p:blipFill>
          <a:blip r:embed="rId2" cstate="print"/>
          <a:srcRect l="8559" t="15896" r="3378" b="17560"/>
          <a:stretch>
            <a:fillRect/>
          </a:stretch>
        </p:blipFill>
        <p:spPr bwMode="auto">
          <a:xfrm>
            <a:off x="8634825" y="4044320"/>
            <a:ext cx="449585" cy="432048"/>
          </a:xfrm>
          <a:prstGeom prst="rect">
            <a:avLst/>
          </a:prstGeom>
          <a:noFill/>
        </p:spPr>
      </p:pic>
    </p:spTree>
    <p:extLst>
      <p:ext uri="{BB962C8B-B14F-4D97-AF65-F5344CB8AC3E}">
        <p14:creationId xmlns:p14="http://schemas.microsoft.com/office/powerpoint/2010/main" val="8473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4375A32-08DA-937A-1F22-C29025DC598A}"/>
              </a:ext>
            </a:extLst>
          </p:cNvPr>
          <p:cNvSpPr>
            <a:spLocks noGrp="1"/>
          </p:cNvSpPr>
          <p:nvPr>
            <p:ph idx="1"/>
          </p:nvPr>
        </p:nvSpPr>
        <p:spPr/>
        <p:txBody>
          <a:bodyPr/>
          <a:lstStyle/>
          <a:p>
            <a:r>
              <a:rPr lang="de-DE" dirty="0"/>
              <a:t>Erfolgsbestätigung	</a:t>
            </a:r>
          </a:p>
        </p:txBody>
      </p:sp>
      <p:graphicFrame>
        <p:nvGraphicFramePr>
          <p:cNvPr id="9" name="Tabelle 8">
            <a:extLst>
              <a:ext uri="{FF2B5EF4-FFF2-40B4-BE49-F238E27FC236}">
                <a16:creationId xmlns:a16="http://schemas.microsoft.com/office/drawing/2014/main" id="{D9FC6FBE-A10D-F808-D2BF-E40D37EE3D15}"/>
              </a:ext>
            </a:extLst>
          </p:cNvPr>
          <p:cNvGraphicFramePr>
            <a:graphicFrameLocks noGrp="1"/>
          </p:cNvGraphicFramePr>
          <p:nvPr>
            <p:extLst>
              <p:ext uri="{D42A27DB-BD31-4B8C-83A1-F6EECF244321}">
                <p14:modId xmlns:p14="http://schemas.microsoft.com/office/powerpoint/2010/main" val="1399013228"/>
              </p:ext>
            </p:extLst>
          </p:nvPr>
        </p:nvGraphicFramePr>
        <p:xfrm>
          <a:off x="2105081" y="2325401"/>
          <a:ext cx="6768753" cy="3591985"/>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a:solidFill>
                            <a:srgbClr val="000000"/>
                          </a:solidFill>
                          <a:latin typeface="Sylfaen" pitchFamily="18" charset="0"/>
                        </a:rPr>
                        <a:t>2.</a:t>
                      </a:r>
                      <a:r>
                        <a:rPr lang="de-DE" sz="1800" b="1" i="0" u="none" strike="noStrike" baseline="0" dirty="0">
                          <a:solidFill>
                            <a:srgbClr val="000000"/>
                          </a:solidFill>
                          <a:latin typeface="Sylfaen" pitchFamily="18" charset="0"/>
                        </a:rPr>
                        <a:t> </a:t>
                      </a:r>
                      <a:r>
                        <a:rPr lang="de-DE" sz="1800" b="1" i="0" u="none" strike="noStrike" dirty="0">
                          <a:solidFill>
                            <a:srgbClr val="000000"/>
                          </a:solidFill>
                          <a:latin typeface="Sylfaen" pitchFamily="18" charset="0"/>
                        </a:rPr>
                        <a:t>Welche Aussage zu IPPB ist richtig?</a:t>
                      </a: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6851">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a.)</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Die Ausatemphase wir aktiv gestaltet, in dem der Patient gegen Widerstand ausatmet</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536851">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b.)</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Während der Ausatemphase atmet der Patient nicht durch das Schlauchsystem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c.)</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Zur Ausatmung</a:t>
                      </a:r>
                      <a:r>
                        <a:rPr lang="de-DE" sz="2000" b="0" i="0" u="none" strike="noStrike" kern="1200" baseline="0" dirty="0">
                          <a:solidFill>
                            <a:srgbClr val="000000"/>
                          </a:solidFill>
                          <a:latin typeface="Sylfaen" pitchFamily="18" charset="0"/>
                          <a:ea typeface="+mn-ea"/>
                          <a:cs typeface="+mn-cs"/>
                        </a:rPr>
                        <a:t> wird das Mundstück aus dem Mund genommen und frei ausgeatmet</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Der</a:t>
                      </a:r>
                      <a:r>
                        <a:rPr lang="de-DE" sz="2000" b="0" i="0" u="none" strike="noStrike" kern="1200" baseline="0" dirty="0">
                          <a:solidFill>
                            <a:srgbClr val="000000"/>
                          </a:solidFill>
                          <a:latin typeface="Sylfaen" pitchFamily="18" charset="0"/>
                          <a:ea typeface="+mn-ea"/>
                          <a:cs typeface="+mn-cs"/>
                        </a:rPr>
                        <a:t> IPPB Patient atmet nur ein.</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10" name="Abgerundetes Rechteck 10">
            <a:extLst>
              <a:ext uri="{FF2B5EF4-FFF2-40B4-BE49-F238E27FC236}">
                <a16:creationId xmlns:a16="http://schemas.microsoft.com/office/drawing/2014/main" id="{6A9111BF-90E0-9E17-E953-374992F220C1}"/>
              </a:ext>
            </a:extLst>
          </p:cNvPr>
          <p:cNvSpPr/>
          <p:nvPr/>
        </p:nvSpPr>
        <p:spPr bwMode="auto">
          <a:xfrm>
            <a:off x="8513792" y="304548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1" name="Abgerundetes Rechteck 11">
            <a:extLst>
              <a:ext uri="{FF2B5EF4-FFF2-40B4-BE49-F238E27FC236}">
                <a16:creationId xmlns:a16="http://schemas.microsoft.com/office/drawing/2014/main" id="{663A0456-95AC-66D8-B062-86E7C4047A21}"/>
              </a:ext>
            </a:extLst>
          </p:cNvPr>
          <p:cNvSpPr/>
          <p:nvPr/>
        </p:nvSpPr>
        <p:spPr bwMode="auto">
          <a:xfrm>
            <a:off x="8513792" y="3660625"/>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Abgerundetes Rechteck 12">
            <a:extLst>
              <a:ext uri="{FF2B5EF4-FFF2-40B4-BE49-F238E27FC236}">
                <a16:creationId xmlns:a16="http://schemas.microsoft.com/office/drawing/2014/main" id="{641425C0-182D-F786-FD4B-1176595C4BEE}"/>
              </a:ext>
            </a:extLst>
          </p:cNvPr>
          <p:cNvSpPr/>
          <p:nvPr/>
        </p:nvSpPr>
        <p:spPr bwMode="auto">
          <a:xfrm>
            <a:off x="8531789" y="4284633"/>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3" name="Abgerundetes Rechteck 13">
            <a:extLst>
              <a:ext uri="{FF2B5EF4-FFF2-40B4-BE49-F238E27FC236}">
                <a16:creationId xmlns:a16="http://schemas.microsoft.com/office/drawing/2014/main" id="{9E0FCA8A-BDFC-1E91-24E8-D3596987DA2E}"/>
              </a:ext>
            </a:extLst>
          </p:cNvPr>
          <p:cNvSpPr/>
          <p:nvPr/>
        </p:nvSpPr>
        <p:spPr bwMode="auto">
          <a:xfrm>
            <a:off x="8549520" y="49086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14" name="Grafik 13">
            <a:extLst>
              <a:ext uri="{FF2B5EF4-FFF2-40B4-BE49-F238E27FC236}">
                <a16:creationId xmlns:a16="http://schemas.microsoft.com/office/drawing/2014/main" id="{0992B28B-A65E-B401-E75C-9D94A8E26F10}"/>
              </a:ext>
            </a:extLst>
          </p:cNvPr>
          <p:cNvPicPr/>
          <p:nvPr/>
        </p:nvPicPr>
        <p:blipFill>
          <a:blip r:embed="rId2" cstate="print"/>
          <a:srcRect l="8559" t="15896" r="3378" b="17560"/>
          <a:stretch>
            <a:fillRect/>
          </a:stretch>
        </p:blipFill>
        <p:spPr bwMode="auto">
          <a:xfrm>
            <a:off x="8441785" y="3045480"/>
            <a:ext cx="449585" cy="432048"/>
          </a:xfrm>
          <a:prstGeom prst="rect">
            <a:avLst/>
          </a:prstGeom>
          <a:noFill/>
        </p:spPr>
      </p:pic>
    </p:spTree>
    <p:extLst>
      <p:ext uri="{BB962C8B-B14F-4D97-AF65-F5344CB8AC3E}">
        <p14:creationId xmlns:p14="http://schemas.microsoft.com/office/powerpoint/2010/main" val="400723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4375A32-08DA-937A-1F22-C29025DC598A}"/>
              </a:ext>
            </a:extLst>
          </p:cNvPr>
          <p:cNvSpPr>
            <a:spLocks noGrp="1"/>
          </p:cNvSpPr>
          <p:nvPr>
            <p:ph idx="1"/>
          </p:nvPr>
        </p:nvSpPr>
        <p:spPr/>
        <p:txBody>
          <a:bodyPr/>
          <a:lstStyle/>
          <a:p>
            <a:r>
              <a:rPr lang="de-DE" dirty="0"/>
              <a:t>Erfolgsbestätigung	</a:t>
            </a:r>
          </a:p>
        </p:txBody>
      </p:sp>
      <p:graphicFrame>
        <p:nvGraphicFramePr>
          <p:cNvPr id="3" name="Tabelle 2">
            <a:extLst>
              <a:ext uri="{FF2B5EF4-FFF2-40B4-BE49-F238E27FC236}">
                <a16:creationId xmlns:a16="http://schemas.microsoft.com/office/drawing/2014/main" id="{C2EEB038-F65F-CFA0-AB41-01DE1CF6721A}"/>
              </a:ext>
            </a:extLst>
          </p:cNvPr>
          <p:cNvGraphicFramePr>
            <a:graphicFrameLocks noGrp="1"/>
          </p:cNvGraphicFramePr>
          <p:nvPr>
            <p:extLst>
              <p:ext uri="{D42A27DB-BD31-4B8C-83A1-F6EECF244321}">
                <p14:modId xmlns:p14="http://schemas.microsoft.com/office/powerpoint/2010/main" val="1137443399"/>
              </p:ext>
            </p:extLst>
          </p:nvPr>
        </p:nvGraphicFramePr>
        <p:xfrm>
          <a:off x="2409881" y="2284760"/>
          <a:ext cx="6768753" cy="3352710"/>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a:solidFill>
                            <a:srgbClr val="000000"/>
                          </a:solidFill>
                          <a:latin typeface="Sylfaen" pitchFamily="18" charset="0"/>
                        </a:rPr>
                        <a:t>3. Unser IPPB-Gerät heißt</a:t>
                      </a: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44398">
                <a:tc>
                  <a:txBody>
                    <a:bodyPr/>
                    <a:lstStyle/>
                    <a:p>
                      <a:pPr algn="l" fontAlgn="t"/>
                      <a:r>
                        <a:rPr lang="de-DE" sz="2000" b="0" i="0" u="none" strike="noStrike" kern="1200" dirty="0">
                          <a:solidFill>
                            <a:srgbClr val="000000"/>
                          </a:solidFill>
                          <a:latin typeface="Sylfaen" pitchFamily="18" charset="0"/>
                          <a:ea typeface="+mn-ea"/>
                          <a:cs typeface="+mn-cs"/>
                        </a:rPr>
                        <a:t>a.)</a:t>
                      </a:r>
                    </a:p>
                  </a:txBody>
                  <a:tcPr marL="9525" marR="9525" marT="9525" marB="0" anchor="b">
                    <a:lnL>
                      <a:noFill/>
                    </a:lnL>
                    <a:lnR>
                      <a:noFill/>
                    </a:lnR>
                    <a:lnT>
                      <a:noFill/>
                    </a:lnT>
                    <a:lnB>
                      <a:noFill/>
                    </a:lnB>
                    <a:solidFill>
                      <a:srgbClr val="D8E0F8"/>
                    </a:solidFill>
                  </a:tcPr>
                </a:tc>
                <a:tc gridSpan="4">
                  <a:txBody>
                    <a:bodyPr/>
                    <a:lstStyle/>
                    <a:p>
                      <a:pPr algn="l" fontAlgn="b"/>
                      <a:r>
                        <a:rPr lang="de-DE" sz="2000" b="0" i="0" u="none" strike="noStrike" kern="1200" dirty="0">
                          <a:solidFill>
                            <a:srgbClr val="000000"/>
                          </a:solidFill>
                          <a:latin typeface="Sylfaen" pitchFamily="18" charset="0"/>
                          <a:ea typeface="+mn-ea"/>
                          <a:cs typeface="+mn-cs"/>
                        </a:rPr>
                        <a:t>Salbutamol</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536851">
                <a:tc>
                  <a:txBody>
                    <a:bodyPr/>
                    <a:lstStyle/>
                    <a:p>
                      <a:pPr algn="l" fontAlgn="b"/>
                      <a:r>
                        <a:rPr lang="de-DE" sz="2000" b="0" i="0" u="none" strike="noStrike" kern="1200" dirty="0">
                          <a:solidFill>
                            <a:srgbClr val="000000"/>
                          </a:solidFill>
                          <a:latin typeface="Sylfaen" pitchFamily="18" charset="0"/>
                          <a:ea typeface="+mn-ea"/>
                          <a:cs typeface="+mn-cs"/>
                        </a:rPr>
                        <a:t>b.)</a:t>
                      </a:r>
                    </a:p>
                  </a:txBody>
                  <a:tcPr marL="9525" marR="9525" marT="9525" marB="0" anchor="b">
                    <a:lnL>
                      <a:noFill/>
                    </a:lnL>
                    <a:lnR>
                      <a:noFill/>
                    </a:lnR>
                    <a:lnT>
                      <a:noFill/>
                    </a:lnT>
                    <a:lnB>
                      <a:noFill/>
                    </a:lnB>
                    <a:solidFill>
                      <a:srgbClr val="D8E0F8"/>
                    </a:solidFill>
                  </a:tcPr>
                </a:tc>
                <a:tc gridSpan="4">
                  <a:txBody>
                    <a:bodyPr/>
                    <a:lstStyle/>
                    <a:p>
                      <a:pPr algn="l" fontAlgn="b"/>
                      <a:r>
                        <a:rPr lang="de-DE" sz="2000" b="0" i="0" u="none" strike="noStrike" kern="1200" dirty="0">
                          <a:solidFill>
                            <a:srgbClr val="000000"/>
                          </a:solidFill>
                          <a:latin typeface="Sylfaen" pitchFamily="18" charset="0"/>
                          <a:ea typeface="+mn-ea"/>
                          <a:cs typeface="+mn-cs"/>
                        </a:rPr>
                        <a:t>Salvia</a:t>
                      </a:r>
                      <a:r>
                        <a:rPr lang="de-DE" sz="2000" b="0" i="0" u="none" strike="noStrike" kern="1200" baseline="0" dirty="0">
                          <a:solidFill>
                            <a:srgbClr val="000000"/>
                          </a:solidFill>
                          <a:latin typeface="Sylfaen" pitchFamily="18" charset="0"/>
                          <a:ea typeface="+mn-ea"/>
                          <a:cs typeface="+mn-cs"/>
                        </a:rPr>
                        <a:t> Alpha 300</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algn="l" fontAlgn="b"/>
                      <a:r>
                        <a:rPr lang="de-DE" sz="2000" b="0" i="0" u="none" strike="noStrike" kern="1200" dirty="0">
                          <a:solidFill>
                            <a:srgbClr val="000000"/>
                          </a:solidFill>
                          <a:latin typeface="Sylfaen" pitchFamily="18" charset="0"/>
                          <a:ea typeface="+mn-ea"/>
                          <a:cs typeface="+mn-cs"/>
                        </a:rPr>
                        <a:t>c.)</a:t>
                      </a:r>
                    </a:p>
                  </a:txBody>
                  <a:tcPr marL="9525" marR="9525" marT="9525" marB="0" anchor="b">
                    <a:lnL>
                      <a:noFill/>
                    </a:lnL>
                    <a:lnR>
                      <a:noFill/>
                    </a:lnR>
                    <a:lnT>
                      <a:noFill/>
                    </a:lnT>
                    <a:lnB>
                      <a:noFill/>
                    </a:lnB>
                    <a:solidFill>
                      <a:srgbClr val="D8E0F8"/>
                    </a:solidFill>
                  </a:tcPr>
                </a:tc>
                <a:tc gridSpan="4">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000" b="0" i="0" u="none" strike="noStrike" kern="1200" dirty="0">
                          <a:solidFill>
                            <a:srgbClr val="000000"/>
                          </a:solidFill>
                          <a:latin typeface="Sylfaen" pitchFamily="18" charset="0"/>
                          <a:ea typeface="+mn-ea"/>
                          <a:cs typeface="+mn-cs"/>
                        </a:rPr>
                        <a:t>Salvia Thymol 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algn="l" fontAlgn="b"/>
                      <a:r>
                        <a:rPr lang="de-DE" sz="2000" b="0" i="0" u="none" strike="noStrike" kern="1200" dirty="0">
                          <a:solidFill>
                            <a:srgbClr val="000000"/>
                          </a:solidFill>
                          <a:latin typeface="Sylfaen" pitchFamily="18" charset="0"/>
                          <a:ea typeface="+mn-ea"/>
                          <a:cs typeface="+mn-cs"/>
                        </a:rPr>
                        <a:t>d.)</a:t>
                      </a:r>
                    </a:p>
                  </a:txBody>
                  <a:tcPr marL="9525" marR="9525" marT="9525" marB="0" anchor="b">
                    <a:lnL>
                      <a:noFill/>
                    </a:lnL>
                    <a:lnR>
                      <a:noFill/>
                    </a:lnR>
                    <a:lnT>
                      <a:noFill/>
                    </a:lnT>
                    <a:lnB>
                      <a:noFill/>
                    </a:lnB>
                    <a:solidFill>
                      <a:srgbClr val="D8E0F8"/>
                    </a:solidFill>
                  </a:tcPr>
                </a:tc>
                <a:tc gridSpan="4">
                  <a:txBody>
                    <a:bodyPr/>
                    <a:lstStyle/>
                    <a:p>
                      <a:pPr algn="l" fontAlgn="b"/>
                      <a:r>
                        <a:rPr lang="de-DE" sz="1800" b="0" i="0" u="none" strike="noStrike" kern="1200" dirty="0">
                          <a:solidFill>
                            <a:srgbClr val="000000"/>
                          </a:solidFill>
                          <a:latin typeface="Sylfaen" pitchFamily="18" charset="0"/>
                          <a:ea typeface="+mn-ea"/>
                          <a:cs typeface="+mn-cs"/>
                        </a:rPr>
                        <a:t>Salvatorische Klausel</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4" name="Abgerundetes Rechteck 10">
            <a:extLst>
              <a:ext uri="{FF2B5EF4-FFF2-40B4-BE49-F238E27FC236}">
                <a16:creationId xmlns:a16="http://schemas.microsoft.com/office/drawing/2014/main" id="{A872B16B-9E38-D627-6B7E-8F7C54739D30}"/>
              </a:ext>
            </a:extLst>
          </p:cNvPr>
          <p:cNvSpPr/>
          <p:nvPr/>
        </p:nvSpPr>
        <p:spPr bwMode="auto">
          <a:xfrm>
            <a:off x="8818592" y="30048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6" name="Abgerundetes Rechteck 11">
            <a:extLst>
              <a:ext uri="{FF2B5EF4-FFF2-40B4-BE49-F238E27FC236}">
                <a16:creationId xmlns:a16="http://schemas.microsoft.com/office/drawing/2014/main" id="{B728DC95-ABE1-1F91-2A60-CB3CA9679AD0}"/>
              </a:ext>
            </a:extLst>
          </p:cNvPr>
          <p:cNvSpPr/>
          <p:nvPr/>
        </p:nvSpPr>
        <p:spPr bwMode="auto">
          <a:xfrm>
            <a:off x="8810472" y="3581716"/>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7" name="Abgerundetes Rechteck 12">
            <a:extLst>
              <a:ext uri="{FF2B5EF4-FFF2-40B4-BE49-F238E27FC236}">
                <a16:creationId xmlns:a16="http://schemas.microsoft.com/office/drawing/2014/main" id="{97C4B4E8-BEC3-347A-8A6A-0D4DA6DCF933}"/>
              </a:ext>
            </a:extLst>
          </p:cNvPr>
          <p:cNvSpPr/>
          <p:nvPr/>
        </p:nvSpPr>
        <p:spPr bwMode="auto">
          <a:xfrm>
            <a:off x="8836393" y="4054483"/>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8" name="Abgerundetes Rechteck 13">
            <a:extLst>
              <a:ext uri="{FF2B5EF4-FFF2-40B4-BE49-F238E27FC236}">
                <a16:creationId xmlns:a16="http://schemas.microsoft.com/office/drawing/2014/main" id="{021AA7EE-5C7C-2B89-6A59-4143734402A3}"/>
              </a:ext>
            </a:extLst>
          </p:cNvPr>
          <p:cNvSpPr/>
          <p:nvPr/>
        </p:nvSpPr>
        <p:spPr bwMode="auto">
          <a:xfrm>
            <a:off x="8859882" y="4619230"/>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9" name="Grafik 8">
            <a:extLst>
              <a:ext uri="{FF2B5EF4-FFF2-40B4-BE49-F238E27FC236}">
                <a16:creationId xmlns:a16="http://schemas.microsoft.com/office/drawing/2014/main" id="{B4042905-EEEA-6702-5FEC-6ACA30849CE0}"/>
              </a:ext>
            </a:extLst>
          </p:cNvPr>
          <p:cNvPicPr/>
          <p:nvPr/>
        </p:nvPicPr>
        <p:blipFill>
          <a:blip r:embed="rId2" cstate="print"/>
          <a:srcRect l="8559" t="15896" r="3378" b="17560"/>
          <a:stretch>
            <a:fillRect/>
          </a:stretch>
        </p:blipFill>
        <p:spPr bwMode="auto">
          <a:xfrm>
            <a:off x="8810472" y="3477856"/>
            <a:ext cx="449585" cy="432048"/>
          </a:xfrm>
          <a:prstGeom prst="rect">
            <a:avLst/>
          </a:prstGeom>
          <a:noFill/>
        </p:spPr>
      </p:pic>
    </p:spTree>
    <p:extLst>
      <p:ext uri="{BB962C8B-B14F-4D97-AF65-F5344CB8AC3E}">
        <p14:creationId xmlns:p14="http://schemas.microsoft.com/office/powerpoint/2010/main" val="21891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4375A32-08DA-937A-1F22-C29025DC598A}"/>
              </a:ext>
            </a:extLst>
          </p:cNvPr>
          <p:cNvSpPr>
            <a:spLocks noGrp="1"/>
          </p:cNvSpPr>
          <p:nvPr>
            <p:ph idx="1"/>
          </p:nvPr>
        </p:nvSpPr>
        <p:spPr/>
        <p:txBody>
          <a:bodyPr/>
          <a:lstStyle/>
          <a:p>
            <a:r>
              <a:rPr lang="de-DE" dirty="0"/>
              <a:t>Erfolgsbestätigung	</a:t>
            </a:r>
          </a:p>
        </p:txBody>
      </p:sp>
      <p:graphicFrame>
        <p:nvGraphicFramePr>
          <p:cNvPr id="3" name="Tabelle 2">
            <a:extLst>
              <a:ext uri="{FF2B5EF4-FFF2-40B4-BE49-F238E27FC236}">
                <a16:creationId xmlns:a16="http://schemas.microsoft.com/office/drawing/2014/main" id="{6AEB47A7-6E09-0A9C-D7F9-7F937FB492D2}"/>
              </a:ext>
            </a:extLst>
          </p:cNvPr>
          <p:cNvGraphicFramePr>
            <a:graphicFrameLocks noGrp="1"/>
          </p:cNvGraphicFramePr>
          <p:nvPr>
            <p:extLst>
              <p:ext uri="{D42A27DB-BD31-4B8C-83A1-F6EECF244321}">
                <p14:modId xmlns:p14="http://schemas.microsoft.com/office/powerpoint/2010/main" val="1300226854"/>
              </p:ext>
            </p:extLst>
          </p:nvPr>
        </p:nvGraphicFramePr>
        <p:xfrm>
          <a:off x="2044121" y="2233961"/>
          <a:ext cx="6768753" cy="3345163"/>
        </p:xfrm>
        <a:graphic>
          <a:graphicData uri="http://schemas.openxmlformats.org/drawingml/2006/table">
            <a:tbl>
              <a:tblPr>
                <a:effectLst>
                  <a:innerShdw blurRad="63500" dist="50800" dir="2700000">
                    <a:schemeClr val="tx2">
                      <a:lumMod val="75000"/>
                      <a:alpha val="50000"/>
                    </a:schemeClr>
                  </a:innerShdw>
                </a:effectLst>
              </a:tblPr>
              <a:tblGrid>
                <a:gridCol w="302839">
                  <a:extLst>
                    <a:ext uri="{9D8B030D-6E8A-4147-A177-3AD203B41FA5}">
                      <a16:colId xmlns:a16="http://schemas.microsoft.com/office/drawing/2014/main" val="20000"/>
                    </a:ext>
                  </a:extLst>
                </a:gridCol>
                <a:gridCol w="1158896">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a:solidFill>
                            <a:srgbClr val="000000"/>
                          </a:solidFill>
                          <a:latin typeface="Sylfaen" pitchFamily="18" charset="0"/>
                        </a:rPr>
                        <a:t>4.  IPPB</a:t>
                      </a:r>
                      <a:r>
                        <a:rPr lang="de-DE" sz="1800" b="1" i="0" u="none" strike="noStrike" baseline="0" dirty="0">
                          <a:solidFill>
                            <a:srgbClr val="000000"/>
                          </a:solidFill>
                          <a:latin typeface="Sylfaen" pitchFamily="18" charset="0"/>
                        </a:rPr>
                        <a:t> heißt</a:t>
                      </a:r>
                      <a:endParaRPr lang="de-DE" sz="1800" b="1" i="0" u="none" strike="noStrike" dirty="0">
                        <a:solidFill>
                          <a:srgbClr val="000000"/>
                        </a:solidFill>
                        <a:latin typeface="Sylfaen" pitchFamily="18" charset="0"/>
                      </a:endParaRP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6851">
                <a:tc>
                  <a:txBody>
                    <a:bodyPr/>
                    <a:lstStyle/>
                    <a:p>
                      <a:pPr marL="0" algn="l" defTabSz="914400" rtl="0" eaLnBrk="1" fontAlgn="b" latinLnBrk="0" hangingPunct="1"/>
                      <a:r>
                        <a:rPr lang="de-DE" sz="2000" b="0" i="0" u="none" strike="noStrike" kern="1200">
                          <a:solidFill>
                            <a:srgbClr val="000000"/>
                          </a:solidFill>
                          <a:latin typeface="Sylfaen" pitchFamily="18" charset="0"/>
                          <a:ea typeface="+mn-ea"/>
                          <a:cs typeface="+mn-cs"/>
                        </a:rPr>
                        <a:t>a.)</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err="1">
                          <a:solidFill>
                            <a:srgbClr val="000000"/>
                          </a:solidFill>
                          <a:latin typeface="Sylfaen" pitchFamily="18" charset="0"/>
                          <a:ea typeface="+mn-ea"/>
                          <a:cs typeface="+mn-cs"/>
                        </a:rPr>
                        <a:t>Intermitted</a:t>
                      </a:r>
                      <a:r>
                        <a:rPr lang="de-DE" sz="2000" b="0" i="0" u="none" strike="noStrike" kern="1200" dirty="0">
                          <a:solidFill>
                            <a:srgbClr val="000000"/>
                          </a:solidFill>
                          <a:latin typeface="Sylfaen" pitchFamily="18" charset="0"/>
                          <a:ea typeface="+mn-ea"/>
                          <a:cs typeface="+mn-cs"/>
                        </a:rPr>
                        <a:t> Positive Pressure </a:t>
                      </a:r>
                      <a:r>
                        <a:rPr lang="de-DE" sz="2000" b="0" i="0" u="none" strike="noStrike" kern="1200" dirty="0" err="1">
                          <a:solidFill>
                            <a:srgbClr val="000000"/>
                          </a:solidFill>
                          <a:latin typeface="Sylfaen" pitchFamily="18" charset="0"/>
                          <a:ea typeface="+mn-ea"/>
                          <a:cs typeface="+mn-cs"/>
                        </a:rPr>
                        <a:t>Breathing</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536851">
                <a:tc>
                  <a:txBody>
                    <a:bodyPr/>
                    <a:lstStyle/>
                    <a:p>
                      <a:pPr marL="0" algn="l" defTabSz="914400" rtl="0" eaLnBrk="1" fontAlgn="b" latinLnBrk="0" hangingPunct="1"/>
                      <a:r>
                        <a:rPr lang="de-DE" sz="2000" b="0" i="0" u="none" strike="noStrike" kern="1200">
                          <a:solidFill>
                            <a:srgbClr val="000000"/>
                          </a:solidFill>
                          <a:latin typeface="Sylfaen" pitchFamily="18" charset="0"/>
                          <a:ea typeface="+mn-ea"/>
                          <a:cs typeface="+mn-cs"/>
                        </a:rPr>
                        <a:t>b.)</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err="1">
                          <a:solidFill>
                            <a:srgbClr val="000000"/>
                          </a:solidFill>
                          <a:latin typeface="Sylfaen" pitchFamily="18" charset="0"/>
                          <a:ea typeface="+mn-ea"/>
                          <a:cs typeface="+mn-cs"/>
                        </a:rPr>
                        <a:t>Inhalative</a:t>
                      </a:r>
                      <a:r>
                        <a:rPr lang="de-DE" sz="2000" b="0" i="0" u="none" strike="noStrike" kern="1200" dirty="0">
                          <a:solidFill>
                            <a:srgbClr val="000000"/>
                          </a:solidFill>
                          <a:latin typeface="Sylfaen" pitchFamily="18" charset="0"/>
                          <a:ea typeface="+mn-ea"/>
                          <a:cs typeface="+mn-cs"/>
                        </a:rPr>
                        <a:t> Pulmonale</a:t>
                      </a:r>
                      <a:r>
                        <a:rPr lang="de-DE" sz="2000" b="0" i="0" u="none" strike="noStrike" kern="1200" baseline="0" dirty="0">
                          <a:solidFill>
                            <a:srgbClr val="000000"/>
                          </a:solidFill>
                          <a:latin typeface="Sylfaen" pitchFamily="18" charset="0"/>
                          <a:ea typeface="+mn-ea"/>
                          <a:cs typeface="+mn-cs"/>
                        </a:rPr>
                        <a:t> Patienten Beatmung</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marL="0" algn="l" defTabSz="914400" rtl="0" eaLnBrk="1" fontAlgn="b" latinLnBrk="0" hangingPunct="1"/>
                      <a:r>
                        <a:rPr lang="de-DE" sz="2000" b="0" i="0" u="none" strike="noStrike" kern="1200">
                          <a:solidFill>
                            <a:srgbClr val="000000"/>
                          </a:solidFill>
                          <a:latin typeface="Sylfaen" pitchFamily="18" charset="0"/>
                          <a:ea typeface="+mn-ea"/>
                          <a:cs typeface="+mn-cs"/>
                        </a:rPr>
                        <a:t>c.)</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Invasive Postoperative Palliativ Behandlung</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d.)</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International People </a:t>
                      </a:r>
                      <a:r>
                        <a:rPr lang="de-DE" sz="2000" b="0" i="0" u="none" strike="noStrike" kern="1200" dirty="0" err="1">
                          <a:solidFill>
                            <a:srgbClr val="000000"/>
                          </a:solidFill>
                          <a:latin typeface="Sylfaen" pitchFamily="18" charset="0"/>
                          <a:ea typeface="+mn-ea"/>
                          <a:cs typeface="+mn-cs"/>
                        </a:rPr>
                        <a:t>Peace</a:t>
                      </a:r>
                      <a:r>
                        <a:rPr lang="de-DE" sz="2000" b="0" i="0" u="none" strike="noStrike" kern="1200" dirty="0">
                          <a:solidFill>
                            <a:srgbClr val="000000"/>
                          </a:solidFill>
                          <a:latin typeface="Sylfaen" pitchFamily="18" charset="0"/>
                          <a:ea typeface="+mn-ea"/>
                          <a:cs typeface="+mn-cs"/>
                        </a:rPr>
                        <a:t> Block</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4" name="Abgerundetes Rechteck 10">
            <a:extLst>
              <a:ext uri="{FF2B5EF4-FFF2-40B4-BE49-F238E27FC236}">
                <a16:creationId xmlns:a16="http://schemas.microsoft.com/office/drawing/2014/main" id="{FB95C8B2-6526-1751-0436-5B124408A2A5}"/>
              </a:ext>
            </a:extLst>
          </p:cNvPr>
          <p:cNvSpPr/>
          <p:nvPr/>
        </p:nvSpPr>
        <p:spPr bwMode="auto">
          <a:xfrm>
            <a:off x="8452832" y="29540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6" name="Abgerundetes Rechteck 11">
            <a:extLst>
              <a:ext uri="{FF2B5EF4-FFF2-40B4-BE49-F238E27FC236}">
                <a16:creationId xmlns:a16="http://schemas.microsoft.com/office/drawing/2014/main" id="{E949B58E-7877-5540-FD84-05A334FEFBC7}"/>
              </a:ext>
            </a:extLst>
          </p:cNvPr>
          <p:cNvSpPr/>
          <p:nvPr/>
        </p:nvSpPr>
        <p:spPr bwMode="auto">
          <a:xfrm>
            <a:off x="8452832" y="3458097"/>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7" name="Abgerundetes Rechteck 12">
            <a:extLst>
              <a:ext uri="{FF2B5EF4-FFF2-40B4-BE49-F238E27FC236}">
                <a16:creationId xmlns:a16="http://schemas.microsoft.com/office/drawing/2014/main" id="{DE0695DF-4AD0-B843-56F9-70CA8573DA09}"/>
              </a:ext>
            </a:extLst>
          </p:cNvPr>
          <p:cNvSpPr/>
          <p:nvPr/>
        </p:nvSpPr>
        <p:spPr bwMode="auto">
          <a:xfrm>
            <a:off x="8452832" y="403416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8" name="Abgerundetes Rechteck 13">
            <a:extLst>
              <a:ext uri="{FF2B5EF4-FFF2-40B4-BE49-F238E27FC236}">
                <a16:creationId xmlns:a16="http://schemas.microsoft.com/office/drawing/2014/main" id="{7BB4209B-964E-F4C4-77D3-0158D7496BD7}"/>
              </a:ext>
            </a:extLst>
          </p:cNvPr>
          <p:cNvSpPr/>
          <p:nvPr/>
        </p:nvSpPr>
        <p:spPr bwMode="auto">
          <a:xfrm>
            <a:off x="8452832" y="4538217"/>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9" name="Grafik 8">
            <a:extLst>
              <a:ext uri="{FF2B5EF4-FFF2-40B4-BE49-F238E27FC236}">
                <a16:creationId xmlns:a16="http://schemas.microsoft.com/office/drawing/2014/main" id="{22EF49A0-1E7C-327D-7950-07FFA452B641}"/>
              </a:ext>
            </a:extLst>
          </p:cNvPr>
          <p:cNvPicPr/>
          <p:nvPr/>
        </p:nvPicPr>
        <p:blipFill>
          <a:blip r:embed="rId2" cstate="print"/>
          <a:srcRect l="8559" t="15896" r="3378" b="17560"/>
          <a:stretch>
            <a:fillRect/>
          </a:stretch>
        </p:blipFill>
        <p:spPr bwMode="auto">
          <a:xfrm>
            <a:off x="8383192" y="2918271"/>
            <a:ext cx="423664" cy="432048"/>
          </a:xfrm>
          <a:prstGeom prst="rect">
            <a:avLst/>
          </a:prstGeom>
          <a:noFill/>
        </p:spPr>
      </p:pic>
    </p:spTree>
    <p:extLst>
      <p:ext uri="{BB962C8B-B14F-4D97-AF65-F5344CB8AC3E}">
        <p14:creationId xmlns:p14="http://schemas.microsoft.com/office/powerpoint/2010/main" val="10372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fontScale="70000" lnSpcReduction="20000"/>
          </a:bodyPr>
          <a:lstStyle/>
          <a:p>
            <a:pPr>
              <a:lnSpc>
                <a:spcPct val="150000"/>
              </a:lnSpc>
              <a:buNone/>
            </a:pPr>
            <a:r>
              <a:rPr lang="de-DE" sz="2800" dirty="0"/>
              <a:t>Die Themen</a:t>
            </a:r>
            <a:endParaRPr lang="de-DE" sz="2400" b="1" dirty="0">
              <a:solidFill>
                <a:schemeClr val="tx1">
                  <a:lumMod val="65000"/>
                  <a:lumOff val="35000"/>
                </a:schemeClr>
              </a:solidFill>
              <a:latin typeface="Verdana" pitchFamily="34" charset="0"/>
            </a:endParaRP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849715" y="3600001"/>
            <a:ext cx="1672156" cy="2791447"/>
          </a:xfrm>
          <a:prstGeom prst="rect">
            <a:avLst/>
          </a:prstGeom>
        </p:spPr>
      </p:pic>
      <p:graphicFrame>
        <p:nvGraphicFramePr>
          <p:cNvPr id="12" name="Tabelle 12">
            <a:extLst>
              <a:ext uri="{FF2B5EF4-FFF2-40B4-BE49-F238E27FC236}">
                <a16:creationId xmlns:a16="http://schemas.microsoft.com/office/drawing/2014/main" id="{8310D674-34CC-6819-4748-E6190CBA0335}"/>
              </a:ext>
            </a:extLst>
          </p:cNvPr>
          <p:cNvGraphicFramePr>
            <a:graphicFrameLocks noGrp="1"/>
          </p:cNvGraphicFramePr>
          <p:nvPr>
            <p:ph idx="13"/>
            <p:extLst>
              <p:ext uri="{D42A27DB-BD31-4B8C-83A1-F6EECF244321}">
                <p14:modId xmlns:p14="http://schemas.microsoft.com/office/powerpoint/2010/main" val="2678781166"/>
              </p:ext>
            </p:extLst>
          </p:nvPr>
        </p:nvGraphicFramePr>
        <p:xfrm>
          <a:off x="670129" y="1808480"/>
          <a:ext cx="9591471" cy="3779517"/>
        </p:xfrm>
        <a:graphic>
          <a:graphicData uri="http://schemas.openxmlformats.org/drawingml/2006/table">
            <a:tbl>
              <a:tblPr firstRow="1" bandRow="1">
                <a:tableStyleId>{5C22544A-7EE6-4342-B048-85BDC9FD1C3A}</a:tableStyleId>
              </a:tblPr>
              <a:tblGrid>
                <a:gridCol w="422487">
                  <a:extLst>
                    <a:ext uri="{9D8B030D-6E8A-4147-A177-3AD203B41FA5}">
                      <a16:colId xmlns:a16="http://schemas.microsoft.com/office/drawing/2014/main" val="1184681301"/>
                    </a:ext>
                  </a:extLst>
                </a:gridCol>
                <a:gridCol w="9168984">
                  <a:extLst>
                    <a:ext uri="{9D8B030D-6E8A-4147-A177-3AD203B41FA5}">
                      <a16:colId xmlns:a16="http://schemas.microsoft.com/office/drawing/2014/main" val="3089722702"/>
                    </a:ext>
                  </a:extLst>
                </a:gridCol>
              </a:tblGrid>
              <a:tr h="539931">
                <a:tc>
                  <a:txBody>
                    <a:bodyPr/>
                    <a:lstStyle/>
                    <a:p>
                      <a:pPr marL="0" algn="l" defTabSz="914353" rtl="0" eaLnBrk="1" latinLnBrk="0" hangingPunct="1"/>
                      <a:r>
                        <a:rPr lang="de-DE" sz="1800" b="0" kern="1200" dirty="0">
                          <a:solidFill>
                            <a:schemeClr val="dk1"/>
                          </a:solidFill>
                          <a:latin typeface="Verdana" panose="020B0604030504040204" pitchFamily="34" charset="0"/>
                          <a:ea typeface="Verdana" panose="020B0604030504040204" pitchFamily="34" charset="0"/>
                          <a:cs typeface="+mn-cs"/>
                        </a:rPr>
                        <a:t>1</a:t>
                      </a:r>
                    </a:p>
                  </a:txBody>
                  <a:tcPr/>
                </a:tc>
                <a:tc>
                  <a:txBody>
                    <a:bodyPr/>
                    <a:lstStyle/>
                    <a:p>
                      <a:pPr marL="0" algn="l" defTabSz="914353" rtl="0" eaLnBrk="1" latinLnBrk="0" hangingPunct="1"/>
                      <a:r>
                        <a:rPr lang="de-DE" sz="1800" b="0" kern="1200" dirty="0">
                          <a:solidFill>
                            <a:schemeClr val="bg1"/>
                          </a:solidFill>
                          <a:latin typeface="Verdana" panose="020B0604030504040204" pitchFamily="34" charset="0"/>
                          <a:ea typeface="Verdana" panose="020B0604030504040204" pitchFamily="34" charset="0"/>
                          <a:cs typeface="+mn-cs"/>
                        </a:rPr>
                        <a:t>Beschreibung des IPPB</a:t>
                      </a:r>
                    </a:p>
                  </a:txBody>
                  <a:tcPr/>
                </a:tc>
                <a:extLst>
                  <a:ext uri="{0D108BD9-81ED-4DB2-BD59-A6C34878D82A}">
                    <a16:rowId xmlns:a16="http://schemas.microsoft.com/office/drawing/2014/main" val="1868829657"/>
                  </a:ext>
                </a:extLst>
              </a:tr>
              <a:tr h="539931">
                <a:tc>
                  <a:txBody>
                    <a:bodyPr/>
                    <a:lstStyle/>
                    <a:p>
                      <a:r>
                        <a:rPr lang="de-DE" b="0" dirty="0">
                          <a:latin typeface="Verdana" panose="020B0604030504040204" pitchFamily="34" charset="0"/>
                          <a:ea typeface="Verdana" panose="020B0604030504040204" pitchFamily="34" charset="0"/>
                        </a:rPr>
                        <a:t>2</a:t>
                      </a:r>
                    </a:p>
                  </a:txBody>
                  <a:tcPr/>
                </a:tc>
                <a:tc>
                  <a:txBody>
                    <a:bodyPr/>
                    <a:lstStyle/>
                    <a:p>
                      <a:r>
                        <a:rPr lang="de-DE" b="0" dirty="0">
                          <a:latin typeface="Verdana" panose="020B0604030504040204" pitchFamily="34" charset="0"/>
                          <a:ea typeface="Verdana" panose="020B0604030504040204" pitchFamily="34" charset="0"/>
                        </a:rPr>
                        <a:t>Die Indikationen</a:t>
                      </a:r>
                    </a:p>
                  </a:txBody>
                  <a:tcPr/>
                </a:tc>
                <a:extLst>
                  <a:ext uri="{0D108BD9-81ED-4DB2-BD59-A6C34878D82A}">
                    <a16:rowId xmlns:a16="http://schemas.microsoft.com/office/drawing/2014/main" val="2979286201"/>
                  </a:ext>
                </a:extLst>
              </a:tr>
              <a:tr h="539931">
                <a:tc>
                  <a:txBody>
                    <a:bodyPr/>
                    <a:lstStyle/>
                    <a:p>
                      <a:r>
                        <a:rPr lang="de-DE" b="0" dirty="0">
                          <a:latin typeface="Verdana" panose="020B0604030504040204" pitchFamily="34" charset="0"/>
                          <a:ea typeface="Verdana" panose="020B0604030504040204" pitchFamily="34" charset="0"/>
                        </a:rPr>
                        <a:t>3</a:t>
                      </a:r>
                    </a:p>
                  </a:txBody>
                  <a:tcPr/>
                </a:tc>
                <a:tc>
                  <a:txBody>
                    <a:bodyPr/>
                    <a:lstStyle/>
                    <a:p>
                      <a:r>
                        <a:rPr lang="de-DE" b="0" dirty="0">
                          <a:latin typeface="Verdana" panose="020B0604030504040204" pitchFamily="34" charset="0"/>
                          <a:ea typeface="Verdana" panose="020B0604030504040204" pitchFamily="34" charset="0"/>
                        </a:rPr>
                        <a:t>Die Kontraindikationen</a:t>
                      </a:r>
                    </a:p>
                  </a:txBody>
                  <a:tcPr/>
                </a:tc>
                <a:extLst>
                  <a:ext uri="{0D108BD9-81ED-4DB2-BD59-A6C34878D82A}">
                    <a16:rowId xmlns:a16="http://schemas.microsoft.com/office/drawing/2014/main" val="59236676"/>
                  </a:ext>
                </a:extLst>
              </a:tr>
              <a:tr h="539931">
                <a:tc>
                  <a:txBody>
                    <a:bodyPr/>
                    <a:lstStyle/>
                    <a:p>
                      <a:r>
                        <a:rPr lang="de-DE" b="0" dirty="0">
                          <a:latin typeface="Verdana" panose="020B0604030504040204" pitchFamily="34" charset="0"/>
                          <a:ea typeface="Verdana" panose="020B0604030504040204" pitchFamily="34" charset="0"/>
                        </a:rPr>
                        <a:t>4</a:t>
                      </a:r>
                    </a:p>
                  </a:txBody>
                  <a:tcPr/>
                </a:tc>
                <a:tc>
                  <a:txBody>
                    <a:bodyPr/>
                    <a:lstStyle/>
                    <a:p>
                      <a:r>
                        <a:rPr lang="de-DE" b="0" dirty="0">
                          <a:latin typeface="Verdana" panose="020B0604030504040204" pitchFamily="34" charset="0"/>
                          <a:ea typeface="Verdana" panose="020B0604030504040204" pitchFamily="34" charset="0"/>
                        </a:rPr>
                        <a:t>Die Wirkungsweise</a:t>
                      </a:r>
                    </a:p>
                  </a:txBody>
                  <a:tcPr/>
                </a:tc>
                <a:extLst>
                  <a:ext uri="{0D108BD9-81ED-4DB2-BD59-A6C34878D82A}">
                    <a16:rowId xmlns:a16="http://schemas.microsoft.com/office/drawing/2014/main" val="692741754"/>
                  </a:ext>
                </a:extLst>
              </a:tr>
              <a:tr h="539931">
                <a:tc>
                  <a:txBody>
                    <a:bodyPr/>
                    <a:lstStyle/>
                    <a:p>
                      <a:r>
                        <a:rPr lang="de-DE" b="0" dirty="0">
                          <a:latin typeface="Verdana" panose="020B0604030504040204" pitchFamily="34" charset="0"/>
                          <a:ea typeface="Verdana" panose="020B0604030504040204" pitchFamily="34" charset="0"/>
                        </a:rPr>
                        <a:t>5</a:t>
                      </a:r>
                    </a:p>
                  </a:txBody>
                  <a:tcPr/>
                </a:tc>
                <a:tc>
                  <a:txBody>
                    <a:bodyPr/>
                    <a:lstStyle/>
                    <a:p>
                      <a:r>
                        <a:rPr lang="de-DE" b="0" dirty="0">
                          <a:latin typeface="Verdana" panose="020B0604030504040204" pitchFamily="34" charset="0"/>
                          <a:ea typeface="Verdana" panose="020B0604030504040204" pitchFamily="34" charset="0"/>
                        </a:rPr>
                        <a:t>Die Einstellmöglichkeiten</a:t>
                      </a:r>
                    </a:p>
                  </a:txBody>
                  <a:tcPr/>
                </a:tc>
                <a:extLst>
                  <a:ext uri="{0D108BD9-81ED-4DB2-BD59-A6C34878D82A}">
                    <a16:rowId xmlns:a16="http://schemas.microsoft.com/office/drawing/2014/main" val="1984170254"/>
                  </a:ext>
                </a:extLst>
              </a:tr>
              <a:tr h="539931">
                <a:tc>
                  <a:txBody>
                    <a:bodyPr/>
                    <a:lstStyle/>
                    <a:p>
                      <a:r>
                        <a:rPr lang="de-DE" b="0" dirty="0">
                          <a:latin typeface="Verdana" panose="020B0604030504040204" pitchFamily="34" charset="0"/>
                          <a:ea typeface="Verdana" panose="020B0604030504040204" pitchFamily="34" charset="0"/>
                        </a:rPr>
                        <a:t>6</a:t>
                      </a:r>
                    </a:p>
                  </a:txBody>
                  <a:tcPr/>
                </a:tc>
                <a:tc>
                  <a:txBody>
                    <a:bodyPr/>
                    <a:lstStyle/>
                    <a:p>
                      <a:r>
                        <a:rPr lang="de-DE" b="0" dirty="0">
                          <a:latin typeface="Verdana" panose="020B0604030504040204" pitchFamily="34" charset="0"/>
                          <a:ea typeface="Verdana" panose="020B0604030504040204" pitchFamily="34" charset="0"/>
                        </a:rPr>
                        <a:t>Die Therapie</a:t>
                      </a:r>
                    </a:p>
                  </a:txBody>
                  <a:tcPr/>
                </a:tc>
                <a:extLst>
                  <a:ext uri="{0D108BD9-81ED-4DB2-BD59-A6C34878D82A}">
                    <a16:rowId xmlns:a16="http://schemas.microsoft.com/office/drawing/2014/main" val="3735396528"/>
                  </a:ext>
                </a:extLst>
              </a:tr>
              <a:tr h="539931">
                <a:tc>
                  <a:txBody>
                    <a:bodyPr/>
                    <a:lstStyle/>
                    <a:p>
                      <a:r>
                        <a:rPr lang="de-DE" b="0" dirty="0">
                          <a:latin typeface="Verdana" panose="020B0604030504040204" pitchFamily="34" charset="0"/>
                          <a:ea typeface="Verdana" panose="020B0604030504040204" pitchFamily="34" charset="0"/>
                        </a:rPr>
                        <a:t>7</a:t>
                      </a:r>
                    </a:p>
                  </a:txBody>
                  <a:tcPr/>
                </a:tc>
                <a:tc>
                  <a:txBody>
                    <a:bodyPr/>
                    <a:lstStyle/>
                    <a:p>
                      <a:r>
                        <a:rPr lang="de-DE" b="0" dirty="0">
                          <a:latin typeface="Verdana" panose="020B0604030504040204" pitchFamily="34" charset="0"/>
                          <a:ea typeface="Verdana" panose="020B0604030504040204" pitchFamily="34" charset="0"/>
                        </a:rPr>
                        <a:t>Die Geräte</a:t>
                      </a:r>
                    </a:p>
                  </a:txBody>
                  <a:tcPr/>
                </a:tc>
                <a:extLst>
                  <a:ext uri="{0D108BD9-81ED-4DB2-BD59-A6C34878D82A}">
                    <a16:rowId xmlns:a16="http://schemas.microsoft.com/office/drawing/2014/main" val="3389984947"/>
                  </a:ext>
                </a:extLst>
              </a:tr>
            </a:tbl>
          </a:graphicData>
        </a:graphic>
      </p:graphicFrame>
    </p:spTree>
    <p:extLst>
      <p:ext uri="{BB962C8B-B14F-4D97-AF65-F5344CB8AC3E}">
        <p14:creationId xmlns:p14="http://schemas.microsoft.com/office/powerpoint/2010/main" val="3767450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4375A32-08DA-937A-1F22-C29025DC598A}"/>
              </a:ext>
            </a:extLst>
          </p:cNvPr>
          <p:cNvSpPr>
            <a:spLocks noGrp="1"/>
          </p:cNvSpPr>
          <p:nvPr>
            <p:ph idx="1"/>
          </p:nvPr>
        </p:nvSpPr>
        <p:spPr/>
        <p:txBody>
          <a:bodyPr/>
          <a:lstStyle/>
          <a:p>
            <a:r>
              <a:rPr lang="de-DE" dirty="0"/>
              <a:t>Erfolgsbestätigung	</a:t>
            </a:r>
          </a:p>
        </p:txBody>
      </p:sp>
      <p:graphicFrame>
        <p:nvGraphicFramePr>
          <p:cNvPr id="3" name="Tabelle 2">
            <a:extLst>
              <a:ext uri="{FF2B5EF4-FFF2-40B4-BE49-F238E27FC236}">
                <a16:creationId xmlns:a16="http://schemas.microsoft.com/office/drawing/2014/main" id="{5AC984B4-B944-B6B3-48CB-BF26FE73E091}"/>
              </a:ext>
            </a:extLst>
          </p:cNvPr>
          <p:cNvGraphicFramePr>
            <a:graphicFrameLocks noGrp="1"/>
          </p:cNvGraphicFramePr>
          <p:nvPr>
            <p:extLst>
              <p:ext uri="{D42A27DB-BD31-4B8C-83A1-F6EECF244321}">
                <p14:modId xmlns:p14="http://schemas.microsoft.com/office/powerpoint/2010/main" val="1544540709"/>
              </p:ext>
            </p:extLst>
          </p:nvPr>
        </p:nvGraphicFramePr>
        <p:xfrm>
          <a:off x="2186361" y="2538761"/>
          <a:ext cx="6768753" cy="3427437"/>
        </p:xfrm>
        <a:graphic>
          <a:graphicData uri="http://schemas.openxmlformats.org/drawingml/2006/table">
            <a:tbl>
              <a:tblPr>
                <a:effectLst>
                  <a:innerShdw blurRad="63500" dist="50800" dir="2700000">
                    <a:schemeClr val="tx2">
                      <a:lumMod val="75000"/>
                      <a:alpha val="50000"/>
                    </a:schemeClr>
                  </a:innerShdw>
                </a:effectLst>
              </a:tblPr>
              <a:tblGrid>
                <a:gridCol w="408233">
                  <a:extLst>
                    <a:ext uri="{9D8B030D-6E8A-4147-A177-3AD203B41FA5}">
                      <a16:colId xmlns:a16="http://schemas.microsoft.com/office/drawing/2014/main" val="20000"/>
                    </a:ext>
                  </a:extLst>
                </a:gridCol>
                <a:gridCol w="1053502">
                  <a:extLst>
                    <a:ext uri="{9D8B030D-6E8A-4147-A177-3AD203B41FA5}">
                      <a16:colId xmlns:a16="http://schemas.microsoft.com/office/drawing/2014/main" val="20001"/>
                    </a:ext>
                  </a:extLst>
                </a:gridCol>
                <a:gridCol w="1053502">
                  <a:extLst>
                    <a:ext uri="{9D8B030D-6E8A-4147-A177-3AD203B41FA5}">
                      <a16:colId xmlns:a16="http://schemas.microsoft.com/office/drawing/2014/main" val="20002"/>
                    </a:ext>
                  </a:extLst>
                </a:gridCol>
                <a:gridCol w="1053502">
                  <a:extLst>
                    <a:ext uri="{9D8B030D-6E8A-4147-A177-3AD203B41FA5}">
                      <a16:colId xmlns:a16="http://schemas.microsoft.com/office/drawing/2014/main" val="20003"/>
                    </a:ext>
                  </a:extLst>
                </a:gridCol>
                <a:gridCol w="2699601">
                  <a:extLst>
                    <a:ext uri="{9D8B030D-6E8A-4147-A177-3AD203B41FA5}">
                      <a16:colId xmlns:a16="http://schemas.microsoft.com/office/drawing/2014/main" val="20004"/>
                    </a:ext>
                  </a:extLst>
                </a:gridCol>
                <a:gridCol w="500413">
                  <a:extLst>
                    <a:ext uri="{9D8B030D-6E8A-4147-A177-3AD203B41FA5}">
                      <a16:colId xmlns:a16="http://schemas.microsoft.com/office/drawing/2014/main" val="20005"/>
                    </a:ext>
                  </a:extLst>
                </a:gridCol>
              </a:tblGrid>
              <a:tr h="628117">
                <a:tc gridSpan="6">
                  <a:txBody>
                    <a:bodyPr/>
                    <a:lstStyle/>
                    <a:p>
                      <a:pPr algn="l" fontAlgn="ctr"/>
                      <a:r>
                        <a:rPr lang="de-DE" sz="1800" b="1" i="0" u="none" strike="noStrike" dirty="0">
                          <a:solidFill>
                            <a:srgbClr val="000000"/>
                          </a:solidFill>
                          <a:latin typeface="Sylfaen" pitchFamily="18" charset="0"/>
                        </a:rPr>
                        <a:t>5. Vorteile von IPPB</a:t>
                      </a:r>
                    </a:p>
                  </a:txBody>
                  <a:tcPr marL="9525" marR="9525" marT="9525"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6851">
                <a:tc>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a.)</a:t>
                      </a:r>
                    </a:p>
                  </a:txBody>
                  <a:tcPr marL="9525" marR="9525" marT="9525" marB="0">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 </a:t>
                      </a:r>
                      <a:r>
                        <a:rPr lang="de-DE" sz="2000" b="0" i="0" u="none" strike="noStrike" kern="1200" dirty="0" err="1">
                          <a:solidFill>
                            <a:srgbClr val="000000"/>
                          </a:solidFill>
                          <a:latin typeface="Sylfaen" pitchFamily="18" charset="0"/>
                          <a:ea typeface="+mn-ea"/>
                          <a:cs typeface="+mn-cs"/>
                        </a:rPr>
                        <a:t>Aufdehnen</a:t>
                      </a:r>
                      <a:r>
                        <a:rPr lang="de-DE" sz="2000" b="0" i="0" u="none" strike="noStrike" kern="1200" dirty="0">
                          <a:solidFill>
                            <a:srgbClr val="000000"/>
                          </a:solidFill>
                          <a:latin typeface="Sylfaen" pitchFamily="18" charset="0"/>
                          <a:ea typeface="+mn-ea"/>
                          <a:cs typeface="+mn-cs"/>
                        </a:rPr>
                        <a:t> der Artelektasen dadurch Deposition des</a:t>
                      </a:r>
                      <a:r>
                        <a:rPr lang="de-DE" sz="2000" b="0" i="0" u="none" strike="noStrike" kern="1200" baseline="0" dirty="0">
                          <a:solidFill>
                            <a:srgbClr val="000000"/>
                          </a:solidFill>
                          <a:latin typeface="Sylfaen" pitchFamily="18" charset="0"/>
                          <a:ea typeface="+mn-ea"/>
                          <a:cs typeface="+mn-cs"/>
                        </a:rPr>
                        <a:t> Aerosols direkt am </a:t>
                      </a:r>
                      <a:r>
                        <a:rPr lang="de-DE" sz="2000" b="0" i="0" u="none" strike="noStrike" kern="1200" baseline="0" dirty="0" err="1">
                          <a:solidFill>
                            <a:srgbClr val="000000"/>
                          </a:solidFill>
                          <a:latin typeface="Sylfaen" pitchFamily="18" charset="0"/>
                          <a:ea typeface="+mn-ea"/>
                          <a:cs typeface="+mn-cs"/>
                        </a:rPr>
                        <a:t>Wirkort</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536851">
                <a:tc>
                  <a:txBody>
                    <a:bodyPr/>
                    <a:lstStyle/>
                    <a:p>
                      <a:pPr marL="0" algn="l" defTabSz="914400" rtl="0" eaLnBrk="1" fontAlgn="b" latinLnBrk="0" hangingPunct="1"/>
                      <a:r>
                        <a:rPr lang="de-DE" sz="2000" b="0" i="0" u="none" strike="noStrike" kern="1200">
                          <a:solidFill>
                            <a:srgbClr val="000000"/>
                          </a:solidFill>
                          <a:latin typeface="Sylfaen" pitchFamily="18" charset="0"/>
                          <a:ea typeface="+mn-ea"/>
                          <a:cs typeface="+mn-cs"/>
                        </a:rPr>
                        <a:t>b.)</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 Bessere Deposition, als Dosieraerosol</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536851">
                <a:tc>
                  <a:txBody>
                    <a:bodyPr/>
                    <a:lstStyle/>
                    <a:p>
                      <a:pPr marL="0" algn="l" defTabSz="914400" rtl="0" eaLnBrk="1" fontAlgn="b" latinLnBrk="0" hangingPunct="1"/>
                      <a:r>
                        <a:rPr lang="de-DE" sz="2000" b="0" i="0" u="none" strike="noStrike" kern="1200">
                          <a:solidFill>
                            <a:srgbClr val="000000"/>
                          </a:solidFill>
                          <a:latin typeface="Sylfaen" pitchFamily="18" charset="0"/>
                          <a:ea typeface="+mn-ea"/>
                          <a:cs typeface="+mn-cs"/>
                        </a:rPr>
                        <a:t>c.)</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 Sehr</a:t>
                      </a:r>
                      <a:r>
                        <a:rPr lang="de-DE" sz="2000" b="0" i="0" u="none" strike="noStrike" kern="1200" baseline="0" dirty="0">
                          <a:solidFill>
                            <a:srgbClr val="000000"/>
                          </a:solidFill>
                          <a:latin typeface="Sylfaen" pitchFamily="18" charset="0"/>
                          <a:ea typeface="+mn-ea"/>
                          <a:cs typeface="+mn-cs"/>
                        </a:rPr>
                        <a:t> mobile Therapie</a:t>
                      </a:r>
                      <a:endParaRPr lang="de-DE" sz="2000" b="0" i="0" u="none" strike="noStrike" kern="1200" dirty="0">
                        <a:solidFill>
                          <a:srgbClr val="000000"/>
                        </a:solidFill>
                        <a:latin typeface="Sylfaen" pitchFamily="18" charset="0"/>
                        <a:ea typeface="+mn-ea"/>
                        <a:cs typeface="+mn-cs"/>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569642">
                <a:tc>
                  <a:txBody>
                    <a:bodyPr/>
                    <a:lstStyle/>
                    <a:p>
                      <a:pPr marL="0" algn="l" defTabSz="914400" rtl="0" eaLnBrk="1" fontAlgn="b" latinLnBrk="0" hangingPunct="1"/>
                      <a:r>
                        <a:rPr lang="de-DE" sz="2000" b="0" i="0" u="none" strike="noStrike" kern="1200">
                          <a:solidFill>
                            <a:srgbClr val="000000"/>
                          </a:solidFill>
                          <a:latin typeface="Sylfaen" pitchFamily="18" charset="0"/>
                          <a:ea typeface="+mn-ea"/>
                          <a:cs typeface="+mn-cs"/>
                        </a:rPr>
                        <a:t>d.)</a:t>
                      </a:r>
                    </a:p>
                  </a:txBody>
                  <a:tcPr marL="9525" marR="9525" marT="9525" marB="0" anchor="b">
                    <a:lnL>
                      <a:noFill/>
                    </a:lnL>
                    <a:lnR>
                      <a:noFill/>
                    </a:lnR>
                    <a:lnT>
                      <a:noFill/>
                    </a:lnT>
                    <a:lnB>
                      <a:noFill/>
                    </a:lnB>
                    <a:solidFill>
                      <a:srgbClr val="D8E0F8"/>
                    </a:solidFill>
                  </a:tcPr>
                </a:tc>
                <a:tc gridSpan="4">
                  <a:txBody>
                    <a:bodyPr/>
                    <a:lstStyle/>
                    <a:p>
                      <a:pPr marL="0" algn="l" defTabSz="914400" rtl="0" eaLnBrk="1" fontAlgn="b" latinLnBrk="0" hangingPunct="1"/>
                      <a:r>
                        <a:rPr lang="de-DE" sz="2000" b="0" i="0" u="none" strike="noStrike" kern="1200" dirty="0">
                          <a:solidFill>
                            <a:srgbClr val="000000"/>
                          </a:solidFill>
                          <a:latin typeface="Sylfaen" pitchFamily="18" charset="0"/>
                          <a:ea typeface="+mn-ea"/>
                          <a:cs typeface="+mn-cs"/>
                        </a:rPr>
                        <a:t> Schnelle einfach Handhabung</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1400" b="0" i="0" u="none" strike="noStrike" dirty="0">
                          <a:solidFill>
                            <a:srgbClr val="000000"/>
                          </a:solidFill>
                          <a:latin typeface="Sylfaen"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536851">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100" b="0" i="0" u="none" strike="noStrike" dirty="0">
                        <a:solidFill>
                          <a:srgbClr val="000000"/>
                        </a:solidFill>
                        <a:latin typeface="Calibri"/>
                      </a:endParaRPr>
                    </a:p>
                  </a:txBody>
                  <a:tcPr marL="9525" marR="9525" marT="9525" marB="0" anchor="b">
                    <a:lnL>
                      <a:noFill/>
                    </a:lnL>
                    <a:lnR>
                      <a:noFill/>
                    </a:lnR>
                    <a:lnT>
                      <a:noFill/>
                    </a:lnT>
                    <a:lnB>
                      <a:noFill/>
                    </a:lnB>
                    <a:solidFill>
                      <a:srgbClr val="D8E0F8"/>
                    </a:solidFill>
                  </a:tcPr>
                </a:tc>
                <a:tc>
                  <a:txBody>
                    <a:bodyPr/>
                    <a:lstStyle/>
                    <a:p>
                      <a:pPr algn="l" fontAlgn="b"/>
                      <a:endParaRPr lang="de-DE" sz="1400" b="0" i="0" u="none" strike="noStrike" dirty="0">
                        <a:solidFill>
                          <a:srgbClr val="000000"/>
                        </a:solidFill>
                        <a:latin typeface="Sylfaen"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sp>
        <p:nvSpPr>
          <p:cNvPr id="4" name="Abgerundetes Rechteck 10">
            <a:extLst>
              <a:ext uri="{FF2B5EF4-FFF2-40B4-BE49-F238E27FC236}">
                <a16:creationId xmlns:a16="http://schemas.microsoft.com/office/drawing/2014/main" id="{4293FD4C-770C-6DCD-13E6-B5E7734EEFF6}"/>
              </a:ext>
            </a:extLst>
          </p:cNvPr>
          <p:cNvSpPr/>
          <p:nvPr/>
        </p:nvSpPr>
        <p:spPr bwMode="auto">
          <a:xfrm>
            <a:off x="8595072" y="325884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6" name="Abgerundetes Rechteck 11">
            <a:extLst>
              <a:ext uri="{FF2B5EF4-FFF2-40B4-BE49-F238E27FC236}">
                <a16:creationId xmlns:a16="http://schemas.microsoft.com/office/drawing/2014/main" id="{3298EB79-8328-0278-7EF3-883C37677656}"/>
              </a:ext>
            </a:extLst>
          </p:cNvPr>
          <p:cNvSpPr/>
          <p:nvPr/>
        </p:nvSpPr>
        <p:spPr bwMode="auto">
          <a:xfrm>
            <a:off x="8595072" y="3814185"/>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7" name="Abgerundetes Rechteck 12">
            <a:extLst>
              <a:ext uri="{FF2B5EF4-FFF2-40B4-BE49-F238E27FC236}">
                <a16:creationId xmlns:a16="http://schemas.microsoft.com/office/drawing/2014/main" id="{7C8C4F67-AB8D-A629-6D01-160455F92377}"/>
              </a:ext>
            </a:extLst>
          </p:cNvPr>
          <p:cNvSpPr/>
          <p:nvPr/>
        </p:nvSpPr>
        <p:spPr bwMode="auto">
          <a:xfrm>
            <a:off x="8595072" y="4338961"/>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8" name="Abgerundetes Rechteck 13">
            <a:extLst>
              <a:ext uri="{FF2B5EF4-FFF2-40B4-BE49-F238E27FC236}">
                <a16:creationId xmlns:a16="http://schemas.microsoft.com/office/drawing/2014/main" id="{27F82525-8BDB-0AEA-E712-2071AA06E12F}"/>
              </a:ext>
            </a:extLst>
          </p:cNvPr>
          <p:cNvSpPr/>
          <p:nvPr/>
        </p:nvSpPr>
        <p:spPr bwMode="auto">
          <a:xfrm>
            <a:off x="8595072" y="4843017"/>
            <a:ext cx="359776" cy="401479"/>
          </a:xfrm>
          <a:prstGeom prst="roundRect">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pic>
        <p:nvPicPr>
          <p:cNvPr id="9" name="Grafik 8">
            <a:extLst>
              <a:ext uri="{FF2B5EF4-FFF2-40B4-BE49-F238E27FC236}">
                <a16:creationId xmlns:a16="http://schemas.microsoft.com/office/drawing/2014/main" id="{5FD87C39-A18D-B0AA-0610-1443545B2ADC}"/>
              </a:ext>
            </a:extLst>
          </p:cNvPr>
          <p:cNvPicPr/>
          <p:nvPr/>
        </p:nvPicPr>
        <p:blipFill>
          <a:blip r:embed="rId2" cstate="print"/>
          <a:srcRect l="8559" t="15896" r="3378" b="17560"/>
          <a:stretch>
            <a:fillRect/>
          </a:stretch>
        </p:blipFill>
        <p:spPr bwMode="auto">
          <a:xfrm>
            <a:off x="8523065" y="3258840"/>
            <a:ext cx="449585" cy="432048"/>
          </a:xfrm>
          <a:prstGeom prst="rect">
            <a:avLst/>
          </a:prstGeom>
          <a:noFill/>
        </p:spPr>
      </p:pic>
      <p:pic>
        <p:nvPicPr>
          <p:cNvPr id="10" name="Grafik 9">
            <a:extLst>
              <a:ext uri="{FF2B5EF4-FFF2-40B4-BE49-F238E27FC236}">
                <a16:creationId xmlns:a16="http://schemas.microsoft.com/office/drawing/2014/main" id="{8BDD9A44-BA21-AF37-7004-ADF98572CF42}"/>
              </a:ext>
            </a:extLst>
          </p:cNvPr>
          <p:cNvPicPr/>
          <p:nvPr/>
        </p:nvPicPr>
        <p:blipFill>
          <a:blip r:embed="rId2" cstate="print"/>
          <a:srcRect l="8559" t="15896" r="3378" b="17560"/>
          <a:stretch>
            <a:fillRect/>
          </a:stretch>
        </p:blipFill>
        <p:spPr bwMode="auto">
          <a:xfrm>
            <a:off x="8550168" y="3816462"/>
            <a:ext cx="449585" cy="432048"/>
          </a:xfrm>
          <a:prstGeom prst="rect">
            <a:avLst/>
          </a:prstGeom>
          <a:noFill/>
        </p:spPr>
      </p:pic>
    </p:spTree>
    <p:extLst>
      <p:ext uri="{BB962C8B-B14F-4D97-AF65-F5344CB8AC3E}">
        <p14:creationId xmlns:p14="http://schemas.microsoft.com/office/powerpoint/2010/main" val="19941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0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454553" y="1596067"/>
            <a:ext cx="9255837" cy="4789569"/>
          </a:xfrm>
        </p:spPr>
        <p:txBody>
          <a:bodyPr/>
          <a:lstStyle/>
          <a:p>
            <a:pPr algn="just">
              <a:lnSpc>
                <a:spcPct val="100000"/>
              </a:lnSpc>
              <a:buNone/>
            </a:pPr>
            <a:r>
              <a:rPr lang="de-DE" sz="1800" dirty="0">
                <a:solidFill>
                  <a:schemeClr val="tx1">
                    <a:lumMod val="65000"/>
                    <a:lumOff val="35000"/>
                  </a:schemeClr>
                </a:solidFill>
              </a:rPr>
              <a:t>Ablauf der Inhalation:</a:t>
            </a:r>
          </a:p>
          <a:p>
            <a:pPr algn="just">
              <a:lnSpc>
                <a:spcPct val="100000"/>
              </a:lnSpc>
              <a:buNone/>
            </a:pPr>
            <a:endParaRPr lang="de-DE" sz="1800" dirty="0"/>
          </a:p>
          <a:p>
            <a:pPr marL="342900" indent="-342900" algn="just">
              <a:lnSpc>
                <a:spcPct val="100000"/>
              </a:lnSpc>
              <a:buAutoNum type="arabicPeriod"/>
            </a:pPr>
            <a:r>
              <a:rPr lang="de-DE" sz="1800" dirty="0"/>
              <a:t>Inspirationsphase (</a:t>
            </a:r>
            <a:r>
              <a:rPr lang="de-DE" sz="1800" dirty="0" err="1"/>
              <a:t>Einatemphase</a:t>
            </a:r>
            <a:r>
              <a:rPr lang="de-DE" sz="1800" dirty="0"/>
              <a:t>)</a:t>
            </a:r>
          </a:p>
          <a:p>
            <a:pPr marL="342900" indent="-342900" algn="just">
              <a:lnSpc>
                <a:spcPct val="100000"/>
              </a:lnSpc>
              <a:buAutoNum type="arabicPeriod"/>
            </a:pPr>
            <a:r>
              <a:rPr lang="de-DE" sz="1800" dirty="0">
                <a:solidFill>
                  <a:schemeClr val="tx1">
                    <a:lumMod val="65000"/>
                    <a:lumOff val="35000"/>
                  </a:schemeClr>
                </a:solidFill>
              </a:rPr>
              <a:t>Ruhephase 1 </a:t>
            </a:r>
          </a:p>
          <a:p>
            <a:pPr marL="342900" indent="-342900" algn="just">
              <a:lnSpc>
                <a:spcPct val="100000"/>
              </a:lnSpc>
              <a:buAutoNum type="arabicPeriod"/>
            </a:pPr>
            <a:r>
              <a:rPr lang="de-DE" sz="1800" dirty="0">
                <a:solidFill>
                  <a:schemeClr val="tx1">
                    <a:lumMod val="65000"/>
                    <a:lumOff val="35000"/>
                  </a:schemeClr>
                </a:solidFill>
              </a:rPr>
              <a:t>Exspirationsph</a:t>
            </a:r>
            <a:r>
              <a:rPr lang="de-DE" sz="1800" dirty="0"/>
              <a:t>ase (Ausatemphase )</a:t>
            </a:r>
          </a:p>
          <a:p>
            <a:pPr marL="342900" indent="-342900" algn="just">
              <a:lnSpc>
                <a:spcPct val="100000"/>
              </a:lnSpc>
              <a:buAutoNum type="arabicPeriod"/>
            </a:pPr>
            <a:r>
              <a:rPr lang="de-DE" sz="1800" dirty="0">
                <a:solidFill>
                  <a:schemeClr val="tx1">
                    <a:lumMod val="65000"/>
                    <a:lumOff val="35000"/>
                  </a:schemeClr>
                </a:solidFill>
              </a:rPr>
              <a:t>Ruhephase 2 ( Atemruhephase )</a:t>
            </a:r>
          </a:p>
          <a:p>
            <a:pPr>
              <a:lnSpc>
                <a:spcPct val="100000"/>
              </a:lnSpc>
            </a:pPr>
            <a:endParaRPr lang="de-DE" sz="1200" dirty="0"/>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a:xfrm>
            <a:off x="454553" y="788822"/>
            <a:ext cx="4556109" cy="442464"/>
          </a:xfrm>
        </p:spPr>
        <p:txBody>
          <a:bodyPr/>
          <a:lstStyle/>
          <a:p>
            <a:r>
              <a:rPr lang="de-DE" dirty="0"/>
              <a:t>Beschreibung des IPPB</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1074057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454553" y="1316095"/>
            <a:ext cx="10000164" cy="4789569"/>
          </a:xfrm>
        </p:spPr>
        <p:txBody>
          <a:bodyPr/>
          <a:lstStyle/>
          <a:p>
            <a:pPr algn="just">
              <a:lnSpc>
                <a:spcPct val="100000"/>
              </a:lnSpc>
              <a:buNone/>
            </a:pPr>
            <a:r>
              <a:rPr lang="de-DE" sz="1800" dirty="0">
                <a:solidFill>
                  <a:schemeClr val="tx1">
                    <a:lumMod val="65000"/>
                    <a:lumOff val="35000"/>
                  </a:schemeClr>
                </a:solidFill>
              </a:rPr>
              <a:t>Positive Druckinhalation:</a:t>
            </a:r>
          </a:p>
          <a:p>
            <a:pPr algn="just">
              <a:lnSpc>
                <a:spcPct val="100000"/>
              </a:lnSpc>
              <a:buNone/>
            </a:pPr>
            <a:r>
              <a:rPr lang="de-DE" sz="1800" dirty="0" err="1">
                <a:solidFill>
                  <a:schemeClr val="tx1">
                    <a:lumMod val="65000"/>
                    <a:lumOff val="35000"/>
                  </a:schemeClr>
                </a:solidFill>
              </a:rPr>
              <a:t>Einatemphase</a:t>
            </a:r>
            <a:r>
              <a:rPr lang="de-DE" sz="1800" dirty="0">
                <a:solidFill>
                  <a:schemeClr val="tx1">
                    <a:lumMod val="65000"/>
                    <a:lumOff val="35000"/>
                  </a:schemeClr>
                </a:solidFill>
              </a:rPr>
              <a:t>:</a:t>
            </a:r>
          </a:p>
          <a:p>
            <a:pPr marL="0" indent="0" algn="just">
              <a:lnSpc>
                <a:spcPct val="100000"/>
              </a:lnSpc>
              <a:buNone/>
            </a:pPr>
            <a:r>
              <a:rPr lang="de-DE" sz="1800" dirty="0">
                <a:solidFill>
                  <a:schemeClr val="tx1">
                    <a:lumMod val="65000"/>
                    <a:lumOff val="35000"/>
                  </a:schemeClr>
                </a:solidFill>
              </a:rPr>
              <a:t>Der Patient triggert durch seine </a:t>
            </a:r>
            <a:r>
              <a:rPr lang="de-DE" sz="1800" dirty="0" err="1">
                <a:solidFill>
                  <a:schemeClr val="tx1">
                    <a:lumMod val="65000"/>
                    <a:lumOff val="35000"/>
                  </a:schemeClr>
                </a:solidFill>
              </a:rPr>
              <a:t>Einatembemühung</a:t>
            </a:r>
            <a:r>
              <a:rPr lang="de-DE" sz="1800" dirty="0">
                <a:solidFill>
                  <a:schemeClr val="tx1">
                    <a:lumMod val="65000"/>
                    <a:lumOff val="35000"/>
                  </a:schemeClr>
                </a:solidFill>
              </a:rPr>
              <a:t> das Gerät. Nun erzeugt das Gerät einen Flow und einen Aerosolnebel. Die Flowgröße und Nebelmenge sind ebenso einstellbar, wie auch der Abschaltdruck. In der </a:t>
            </a:r>
            <a:r>
              <a:rPr lang="de-DE" sz="1800" dirty="0" err="1">
                <a:solidFill>
                  <a:schemeClr val="tx1">
                    <a:lumMod val="65000"/>
                    <a:lumOff val="35000"/>
                  </a:schemeClr>
                </a:solidFill>
              </a:rPr>
              <a:t>Einatemphase</a:t>
            </a:r>
            <a:r>
              <a:rPr lang="de-DE" sz="1800" dirty="0">
                <a:solidFill>
                  <a:schemeClr val="tx1">
                    <a:lumMod val="65000"/>
                    <a:lumOff val="35000"/>
                  </a:schemeClr>
                </a:solidFill>
              </a:rPr>
              <a:t> muss der Patient passiv sein.</a:t>
            </a:r>
          </a:p>
          <a:p>
            <a:pPr marL="0" indent="0" algn="just">
              <a:lnSpc>
                <a:spcPct val="100000"/>
              </a:lnSpc>
              <a:buNone/>
            </a:pPr>
            <a:r>
              <a:rPr lang="de-DE" sz="1800" dirty="0">
                <a:solidFill>
                  <a:schemeClr val="tx1">
                    <a:lumMod val="65000"/>
                    <a:lumOff val="35000"/>
                  </a:schemeClr>
                </a:solidFill>
              </a:rPr>
              <a:t>Während der Einatmung </a:t>
            </a:r>
            <a:r>
              <a:rPr lang="de-DE" sz="1800" dirty="0"/>
              <a:t>dehnt das </a:t>
            </a:r>
            <a:r>
              <a:rPr lang="de-DE" sz="1800" dirty="0">
                <a:solidFill>
                  <a:schemeClr val="tx1">
                    <a:lumMod val="65000"/>
                    <a:lumOff val="35000"/>
                  </a:schemeClr>
                </a:solidFill>
              </a:rPr>
              <a:t>Gerät die </a:t>
            </a:r>
            <a:r>
              <a:rPr lang="de-DE" sz="1800" dirty="0" err="1">
                <a:solidFill>
                  <a:schemeClr val="tx1">
                    <a:lumMod val="65000"/>
                    <a:lumOff val="35000"/>
                  </a:schemeClr>
                </a:solidFill>
              </a:rPr>
              <a:t>Artelaktasen</a:t>
            </a:r>
            <a:r>
              <a:rPr lang="de-DE" sz="1800" dirty="0">
                <a:solidFill>
                  <a:schemeClr val="tx1">
                    <a:lumMod val="65000"/>
                    <a:lumOff val="35000"/>
                  </a:schemeClr>
                </a:solidFill>
              </a:rPr>
              <a:t> in der Lunge, bis zu dem eingestellten Druck auf und belüftet somit auch periphere Bezirke. Das Medikamentenaerosol kann jetzt auch hinter den Artelektasen deponiert werden. So wird auf vielfältige Weise zur </a:t>
            </a:r>
            <a:r>
              <a:rPr lang="de-DE" sz="1800" dirty="0" err="1">
                <a:solidFill>
                  <a:schemeClr val="tx1">
                    <a:lumMod val="65000"/>
                    <a:lumOff val="35000"/>
                  </a:schemeClr>
                </a:solidFill>
              </a:rPr>
              <a:t>Sekretolyse</a:t>
            </a:r>
            <a:r>
              <a:rPr lang="de-DE" sz="1800" dirty="0">
                <a:solidFill>
                  <a:schemeClr val="tx1">
                    <a:lumMod val="65000"/>
                    <a:lumOff val="35000"/>
                  </a:schemeClr>
                </a:solidFill>
              </a:rPr>
              <a:t>, zur Sekretmobilisation und zum Abbau von </a:t>
            </a:r>
            <a:r>
              <a:rPr lang="de-DE" sz="1800" dirty="0" err="1">
                <a:solidFill>
                  <a:schemeClr val="tx1">
                    <a:lumMod val="65000"/>
                    <a:lumOff val="35000"/>
                  </a:schemeClr>
                </a:solidFill>
              </a:rPr>
              <a:t>Schleimretensionen</a:t>
            </a:r>
            <a:r>
              <a:rPr lang="de-DE" sz="1800" dirty="0">
                <a:solidFill>
                  <a:schemeClr val="tx1">
                    <a:lumMod val="65000"/>
                    <a:lumOff val="35000"/>
                  </a:schemeClr>
                </a:solidFill>
              </a:rPr>
              <a:t> hin gewirkt. </a:t>
            </a:r>
          </a:p>
          <a:p>
            <a:pPr marL="0" indent="0" algn="just">
              <a:lnSpc>
                <a:spcPct val="100000"/>
              </a:lnSpc>
              <a:buNone/>
            </a:pPr>
            <a:r>
              <a:rPr lang="de-DE" sz="1800" dirty="0">
                <a:solidFill>
                  <a:schemeClr val="tx1">
                    <a:lumMod val="65000"/>
                    <a:lumOff val="35000"/>
                  </a:schemeClr>
                </a:solidFill>
              </a:rPr>
              <a:t>Sollte das Gerät in der </a:t>
            </a:r>
            <a:r>
              <a:rPr lang="de-DE" sz="1800" dirty="0" err="1">
                <a:solidFill>
                  <a:schemeClr val="tx1">
                    <a:lumMod val="65000"/>
                    <a:lumOff val="35000"/>
                  </a:schemeClr>
                </a:solidFill>
              </a:rPr>
              <a:t>Einatemphase</a:t>
            </a:r>
            <a:r>
              <a:rPr lang="de-DE" sz="1800" dirty="0">
                <a:solidFill>
                  <a:schemeClr val="tx1">
                    <a:lumMod val="65000"/>
                    <a:lumOff val="35000"/>
                  </a:schemeClr>
                </a:solidFill>
              </a:rPr>
              <a:t> keinen ausreichenden Druck, bis hin zum Abschaltdruck aufbauen, kann es sein, dass der Patient den Druck durch die Nase verliert. Hier haben sich spezielle Nasenklammern bewährt die den Ausgang durch die Nase verschließen.</a:t>
            </a:r>
          </a:p>
          <a:p>
            <a:pPr>
              <a:lnSpc>
                <a:spcPct val="100000"/>
              </a:lnSpc>
            </a:pPr>
            <a:endParaRPr lang="de-DE" sz="1200" dirty="0"/>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a:xfrm>
            <a:off x="454553" y="788822"/>
            <a:ext cx="4556109" cy="442464"/>
          </a:xfrm>
        </p:spPr>
        <p:txBody>
          <a:bodyPr/>
          <a:lstStyle/>
          <a:p>
            <a:r>
              <a:rPr lang="de-DE" dirty="0"/>
              <a:t>Beschreibung des IPPB</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pic>
        <p:nvPicPr>
          <p:cNvPr id="2050" name="Picture 2" descr="Vitalograph Einmal-Nasenklemmen, 200 Stück">
            <a:extLst>
              <a:ext uri="{FF2B5EF4-FFF2-40B4-BE49-F238E27FC236}">
                <a16:creationId xmlns:a16="http://schemas.microsoft.com/office/drawing/2014/main" id="{BF7FD886-3EE4-AE2E-8741-B90609E8FF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88" t="34578" r="26380" b="26305"/>
          <a:stretch/>
        </p:blipFill>
        <p:spPr bwMode="auto">
          <a:xfrm>
            <a:off x="10431907" y="5261933"/>
            <a:ext cx="1709370" cy="150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769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866182"/>
            <a:ext cx="10000164" cy="3957602"/>
          </a:xfrm>
        </p:spPr>
        <p:txBody>
          <a:bodyPr/>
          <a:lstStyle/>
          <a:p>
            <a:pPr algn="just">
              <a:lnSpc>
                <a:spcPct val="150000"/>
              </a:lnSpc>
              <a:buNone/>
            </a:pPr>
            <a:endParaRPr lang="de-DE" sz="1800" dirty="0">
              <a:solidFill>
                <a:schemeClr val="tx1">
                  <a:lumMod val="65000"/>
                  <a:lumOff val="35000"/>
                </a:schemeClr>
              </a:solidFill>
            </a:endParaRPr>
          </a:p>
          <a:p>
            <a:pPr algn="just">
              <a:lnSpc>
                <a:spcPct val="150000"/>
              </a:lnSpc>
              <a:buNone/>
            </a:pPr>
            <a:r>
              <a:rPr lang="de-DE" sz="1800" dirty="0">
                <a:solidFill>
                  <a:schemeClr val="tx1">
                    <a:lumMod val="65000"/>
                    <a:lumOff val="35000"/>
                  </a:schemeClr>
                </a:solidFill>
              </a:rPr>
              <a:t>Ruhephase 1:</a:t>
            </a:r>
          </a:p>
          <a:p>
            <a:pPr algn="just">
              <a:lnSpc>
                <a:spcPct val="150000"/>
              </a:lnSpc>
              <a:buNone/>
            </a:pPr>
            <a:endParaRPr lang="de-DE" sz="1800" dirty="0">
              <a:solidFill>
                <a:schemeClr val="tx1">
                  <a:lumMod val="65000"/>
                  <a:lumOff val="35000"/>
                </a:schemeClr>
              </a:solidFill>
            </a:endParaRPr>
          </a:p>
          <a:p>
            <a:pPr marL="0" indent="0" algn="just">
              <a:lnSpc>
                <a:spcPct val="150000"/>
              </a:lnSpc>
              <a:buNone/>
            </a:pPr>
            <a:r>
              <a:rPr lang="de-DE" sz="1800" dirty="0">
                <a:solidFill>
                  <a:schemeClr val="tx1">
                    <a:lumMod val="65000"/>
                    <a:lumOff val="35000"/>
                  </a:schemeClr>
                </a:solidFill>
              </a:rPr>
              <a:t>Der Patient wartet einen Moment, zählt 21…22…, vor der Ausatmung, um eine bessere Deposition des Medikamentenaerosols zu erzeugen. </a:t>
            </a:r>
          </a:p>
          <a:p>
            <a:pPr>
              <a:lnSpc>
                <a:spcPct val="150000"/>
              </a:lnSpc>
            </a:pPr>
            <a:endParaRPr lang="de-DE" sz="1200" dirty="0"/>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Beschreibung des IPPB</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126187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759353" y="1625600"/>
            <a:ext cx="10000164" cy="4536722"/>
          </a:xfrm>
        </p:spPr>
        <p:txBody>
          <a:bodyPr/>
          <a:lstStyle/>
          <a:p>
            <a:pPr algn="just">
              <a:lnSpc>
                <a:spcPct val="150000"/>
              </a:lnSpc>
              <a:buNone/>
            </a:pPr>
            <a:r>
              <a:rPr lang="de-DE" sz="1800" dirty="0">
                <a:solidFill>
                  <a:schemeClr val="tx1">
                    <a:lumMod val="65000"/>
                    <a:lumOff val="35000"/>
                  </a:schemeClr>
                </a:solidFill>
              </a:rPr>
              <a:t>Ausatemphase:</a:t>
            </a:r>
          </a:p>
          <a:p>
            <a:pPr algn="just">
              <a:lnSpc>
                <a:spcPct val="150000"/>
              </a:lnSpc>
              <a:buNone/>
            </a:pPr>
            <a:endParaRPr lang="de-DE" sz="1800" dirty="0">
              <a:solidFill>
                <a:schemeClr val="tx1">
                  <a:lumMod val="65000"/>
                  <a:lumOff val="35000"/>
                </a:schemeClr>
              </a:solidFill>
            </a:endParaRPr>
          </a:p>
          <a:p>
            <a:pPr marL="0" indent="0" algn="just">
              <a:lnSpc>
                <a:spcPct val="150000"/>
              </a:lnSpc>
              <a:buNone/>
            </a:pPr>
            <a:r>
              <a:rPr lang="de-DE" sz="1800" dirty="0">
                <a:solidFill>
                  <a:schemeClr val="tx1">
                    <a:lumMod val="65000"/>
                    <a:lumOff val="35000"/>
                  </a:schemeClr>
                </a:solidFill>
              </a:rPr>
              <a:t>Durch  eine einstellbare Ausatemresistance können auch in der Ausatemphase die feinen, unteren Atemwege geschient werden, wovon speziell die Gruppe der COPD Patienten profitiert, da so ein gleichmäßigerer Ausatemstrom und eine vollständigere Exspiration erzielt wird.  </a:t>
            </a:r>
          </a:p>
          <a:p>
            <a:pPr marL="0" indent="0" algn="just">
              <a:lnSpc>
                <a:spcPct val="150000"/>
              </a:lnSpc>
              <a:buNone/>
            </a:pPr>
            <a:r>
              <a:rPr lang="de-DE" sz="1800" dirty="0">
                <a:solidFill>
                  <a:schemeClr val="tx1">
                    <a:lumMod val="65000"/>
                    <a:lumOff val="35000"/>
                  </a:schemeClr>
                </a:solidFill>
              </a:rPr>
              <a:t>Weiterhin kann durch diese aktive Gestaltung der Ausatmung ein Training der Atemmuskulatur gestaltet werden.</a:t>
            </a: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Beschreibung des IPPB</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983796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617113" y="1231286"/>
            <a:ext cx="10000164" cy="4939464"/>
          </a:xfrm>
        </p:spPr>
        <p:txBody>
          <a:bodyPr/>
          <a:lstStyle/>
          <a:p>
            <a:pPr algn="just">
              <a:lnSpc>
                <a:spcPct val="150000"/>
              </a:lnSpc>
              <a:buNone/>
            </a:pPr>
            <a:r>
              <a:rPr lang="de-DE" sz="1800" dirty="0">
                <a:solidFill>
                  <a:schemeClr val="tx1">
                    <a:lumMod val="65000"/>
                    <a:lumOff val="35000"/>
                  </a:schemeClr>
                </a:solidFill>
              </a:rPr>
              <a:t>Ruhephase 2:</a:t>
            </a:r>
          </a:p>
          <a:p>
            <a:pPr algn="just">
              <a:lnSpc>
                <a:spcPct val="150000"/>
              </a:lnSpc>
              <a:buNone/>
            </a:pPr>
            <a:r>
              <a:rPr lang="de-DE" sz="1600" dirty="0">
                <a:solidFill>
                  <a:schemeClr val="tx1">
                    <a:lumMod val="65000"/>
                    <a:lumOff val="35000"/>
                  </a:schemeClr>
                </a:solidFill>
              </a:rPr>
              <a:t>Physiologische Atemruhephase.</a:t>
            </a:r>
          </a:p>
          <a:p>
            <a:pPr marL="0" indent="0" algn="just">
              <a:lnSpc>
                <a:spcPct val="150000"/>
              </a:lnSpc>
              <a:buNone/>
            </a:pPr>
            <a:r>
              <a:rPr lang="de-DE" sz="1600" dirty="0">
                <a:solidFill>
                  <a:schemeClr val="tx1">
                    <a:lumMod val="65000"/>
                    <a:lumOff val="35000"/>
                  </a:schemeClr>
                </a:solidFill>
              </a:rPr>
              <a:t>Nach dem Ende der Ausatmung wartet der Patient und versucht </a:t>
            </a:r>
            <a:r>
              <a:rPr lang="de-DE" sz="1600" dirty="0" err="1">
                <a:solidFill>
                  <a:schemeClr val="tx1">
                    <a:lumMod val="65000"/>
                    <a:lumOff val="35000"/>
                  </a:schemeClr>
                </a:solidFill>
              </a:rPr>
              <a:t>bewusst</a:t>
            </a:r>
            <a:r>
              <a:rPr lang="de-DE" sz="1600" dirty="0">
                <a:solidFill>
                  <a:schemeClr val="tx1">
                    <a:lumMod val="65000"/>
                    <a:lumOff val="35000"/>
                  </a:schemeClr>
                </a:solidFill>
              </a:rPr>
              <a:t> zu entspannen, um eine Hyperventilation zu vermeiden. </a:t>
            </a:r>
          </a:p>
          <a:p>
            <a:pPr marL="0" indent="0" algn="just">
              <a:lnSpc>
                <a:spcPct val="150000"/>
              </a:lnSpc>
              <a:buNone/>
            </a:pPr>
            <a:r>
              <a:rPr lang="de-DE" sz="1600" dirty="0">
                <a:solidFill>
                  <a:schemeClr val="tx1">
                    <a:lumMod val="65000"/>
                    <a:lumOff val="35000"/>
                  </a:schemeClr>
                </a:solidFill>
              </a:rPr>
              <a:t>Nach der Ausatemphase folgt eine Phase der </a:t>
            </a:r>
            <a:r>
              <a:rPr lang="de-DE" sz="1600" dirty="0" err="1">
                <a:solidFill>
                  <a:schemeClr val="tx1">
                    <a:lumMod val="65000"/>
                    <a:lumOff val="35000"/>
                  </a:schemeClr>
                </a:solidFill>
              </a:rPr>
              <a:t>Atemruhe</a:t>
            </a:r>
            <a:r>
              <a:rPr lang="de-DE" sz="1600" dirty="0">
                <a:solidFill>
                  <a:schemeClr val="tx1">
                    <a:lumMod val="65000"/>
                    <a:lumOff val="35000"/>
                  </a:schemeClr>
                </a:solidFill>
              </a:rPr>
              <a:t>, in der sowohl die </a:t>
            </a:r>
            <a:r>
              <a:rPr lang="de-DE" sz="1600" dirty="0" err="1">
                <a:solidFill>
                  <a:schemeClr val="tx1">
                    <a:lumMod val="65000"/>
                    <a:lumOff val="35000"/>
                  </a:schemeClr>
                </a:solidFill>
              </a:rPr>
              <a:t>Einatem</a:t>
            </a:r>
            <a:r>
              <a:rPr lang="de-DE" sz="1600" dirty="0">
                <a:solidFill>
                  <a:schemeClr val="tx1">
                    <a:lumMod val="65000"/>
                    <a:lumOff val="35000"/>
                  </a:schemeClr>
                </a:solidFill>
              </a:rPr>
              <a:t>- wie auch die Ausatemmuskulatur entspannt sind und der Druck im Lungeninnenraum gleich </a:t>
            </a:r>
            <a:r>
              <a:rPr lang="de-DE" sz="1600" dirty="0" err="1">
                <a:solidFill>
                  <a:schemeClr val="tx1">
                    <a:lumMod val="65000"/>
                    <a:lumOff val="35000"/>
                  </a:schemeClr>
                </a:solidFill>
              </a:rPr>
              <a:t>gross</a:t>
            </a:r>
            <a:r>
              <a:rPr lang="de-DE" sz="1600" dirty="0">
                <a:solidFill>
                  <a:schemeClr val="tx1">
                    <a:lumMod val="65000"/>
                    <a:lumOff val="35000"/>
                  </a:schemeClr>
                </a:solidFill>
              </a:rPr>
              <a:t> ist wie der Druck im </a:t>
            </a:r>
            <a:r>
              <a:rPr lang="de-DE" sz="1600" dirty="0" err="1">
                <a:solidFill>
                  <a:schemeClr val="tx1">
                    <a:lumMod val="65000"/>
                    <a:lumOff val="35000"/>
                  </a:schemeClr>
                </a:solidFill>
              </a:rPr>
              <a:t>Aussenraum</a:t>
            </a:r>
            <a:r>
              <a:rPr lang="de-DE" sz="1600" dirty="0">
                <a:solidFill>
                  <a:schemeClr val="tx1">
                    <a:lumMod val="65000"/>
                    <a:lumOff val="35000"/>
                  </a:schemeClr>
                </a:solidFill>
              </a:rPr>
              <a:t>. Der Atem ruht, das heisst, es strömt keine Atemluft. Seelisch und körperlich wird die </a:t>
            </a:r>
            <a:r>
              <a:rPr lang="de-DE" sz="1600" dirty="0" err="1">
                <a:solidFill>
                  <a:schemeClr val="tx1">
                    <a:lumMod val="65000"/>
                    <a:lumOff val="35000"/>
                  </a:schemeClr>
                </a:solidFill>
              </a:rPr>
              <a:t>Atemruhe</a:t>
            </a:r>
            <a:r>
              <a:rPr lang="de-DE" sz="1600" dirty="0">
                <a:solidFill>
                  <a:schemeClr val="tx1">
                    <a:lumMod val="65000"/>
                    <a:lumOff val="35000"/>
                  </a:schemeClr>
                </a:solidFill>
              </a:rPr>
              <a:t> als eine Phase der Ruhe, der Entspannung und der Stille erfahren. Die </a:t>
            </a:r>
            <a:r>
              <a:rPr lang="de-DE" sz="1600" dirty="0" err="1">
                <a:solidFill>
                  <a:schemeClr val="tx1">
                    <a:lumMod val="65000"/>
                    <a:lumOff val="35000"/>
                  </a:schemeClr>
                </a:solidFill>
              </a:rPr>
              <a:t>Atemruhe</a:t>
            </a:r>
            <a:r>
              <a:rPr lang="de-DE" sz="1600" dirty="0">
                <a:solidFill>
                  <a:schemeClr val="tx1">
                    <a:lumMod val="65000"/>
                    <a:lumOff val="35000"/>
                  </a:schemeClr>
                </a:solidFill>
              </a:rPr>
              <a:t> ist auch von einiger Bedeutung für die Regeneration des Organismus. </a:t>
            </a:r>
          </a:p>
          <a:p>
            <a:pPr marL="0" indent="0" algn="just">
              <a:lnSpc>
                <a:spcPct val="150000"/>
              </a:lnSpc>
              <a:buNone/>
            </a:pPr>
            <a:r>
              <a:rPr lang="de-DE" sz="1600" dirty="0"/>
              <a:t>Die </a:t>
            </a:r>
            <a:r>
              <a:rPr lang="de-DE" sz="1600" dirty="0" err="1"/>
              <a:t>Atemruhe</a:t>
            </a:r>
            <a:r>
              <a:rPr lang="de-DE" sz="1600" dirty="0"/>
              <a:t> ist sehr wichtig um während der Therapie Entspannung zu finden, bzw in der Entspannung zu bleiben und um nicht zu hyperventilieren. (</a:t>
            </a:r>
            <a:r>
              <a:rPr lang="de-DE" sz="1600" dirty="0">
                <a:solidFill>
                  <a:schemeClr val="tx1">
                    <a:lumMod val="65000"/>
                    <a:lumOff val="35000"/>
                  </a:schemeClr>
                </a:solidFill>
              </a:rPr>
              <a:t>Hinweis auf Hyperventilation: Der Patient sieht Sternchen, bzw erlebt ein Schwindelgefühl.)</a:t>
            </a:r>
          </a:p>
          <a:p>
            <a:pPr marL="0" indent="0" algn="just">
              <a:lnSpc>
                <a:spcPct val="150000"/>
              </a:lnSpc>
              <a:buNone/>
            </a:pPr>
            <a:endParaRPr lang="de-DE" sz="16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Beschreibung des IPPB</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283935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308FBC13-6909-8D5A-0ABB-359B6C868005}"/>
              </a:ext>
            </a:extLst>
          </p:cNvPr>
          <p:cNvSpPr>
            <a:spLocks noGrp="1"/>
          </p:cNvSpPr>
          <p:nvPr>
            <p:ph idx="13"/>
          </p:nvPr>
        </p:nvSpPr>
        <p:spPr>
          <a:xfrm>
            <a:off x="617113" y="1231286"/>
            <a:ext cx="10000164" cy="4939464"/>
          </a:xfrm>
        </p:spPr>
        <p:txBody>
          <a:bodyPr/>
          <a:lstStyle/>
          <a:p>
            <a:pPr marL="0" indent="0" algn="just">
              <a:lnSpc>
                <a:spcPct val="150000"/>
              </a:lnSpc>
              <a:buNone/>
            </a:pPr>
            <a:endParaRPr lang="de-DE" sz="1600" dirty="0"/>
          </a:p>
          <a:p>
            <a:pPr marL="0" indent="0" algn="just">
              <a:lnSpc>
                <a:spcPct val="150000"/>
              </a:lnSpc>
              <a:buNone/>
            </a:pPr>
            <a:r>
              <a:rPr lang="de-DE" sz="1600" dirty="0"/>
              <a:t>IPPB ist in seiner Gänze, unter anderem auch eine spezielle Art der Atemtherapie. Daher spielen weitere Effekte, bei optimal durchgeführter IPPB eine weitere Rolle.</a:t>
            </a:r>
          </a:p>
          <a:p>
            <a:pPr marL="0" indent="0" algn="just">
              <a:lnSpc>
                <a:spcPct val="150000"/>
              </a:lnSpc>
              <a:buNone/>
            </a:pPr>
            <a:r>
              <a:rPr lang="de-DE" sz="1600" dirty="0">
                <a:solidFill>
                  <a:schemeClr val="tx1">
                    <a:lumMod val="65000"/>
                    <a:lumOff val="35000"/>
                  </a:schemeClr>
                </a:solidFill>
              </a:rPr>
              <a:t>Die Atmung hat eine zentrale Rolle in den Lebensprozessen </a:t>
            </a:r>
            <a:r>
              <a:rPr lang="de-DE" sz="1600" dirty="0"/>
              <a:t>so betrachtet man die</a:t>
            </a:r>
            <a:r>
              <a:rPr lang="de-DE" sz="1600" dirty="0">
                <a:solidFill>
                  <a:schemeClr val="tx1">
                    <a:lumMod val="65000"/>
                    <a:lumOff val="35000"/>
                  </a:schemeClr>
                </a:solidFill>
              </a:rPr>
              <a:t> Atemtherapie, durchaus auch als salutogenetisch orientiert.</a:t>
            </a:r>
          </a:p>
          <a:p>
            <a:pPr marL="0" indent="0" algn="just">
              <a:lnSpc>
                <a:spcPct val="150000"/>
              </a:lnSpc>
              <a:buNone/>
            </a:pPr>
            <a:r>
              <a:rPr lang="de-DE" sz="1600" dirty="0"/>
              <a:t>Da die Atmung auch das vegetative Nervensystem </a:t>
            </a:r>
            <a:r>
              <a:rPr lang="de-DE" sz="1600" dirty="0" err="1"/>
              <a:t>beeinflusst</a:t>
            </a:r>
            <a:r>
              <a:rPr lang="de-DE" sz="1600" dirty="0"/>
              <a:t> und ebenso auch die Herzfrequenz, in der Summe also die Vorgänge, die mit Entspannung und Anspannung zu tun haben, kommt der ruhigen Ausführung der Atemtherapie eine großartige Rolle zu. </a:t>
            </a:r>
          </a:p>
          <a:p>
            <a:pPr marL="0" indent="0" algn="just">
              <a:lnSpc>
                <a:spcPct val="150000"/>
              </a:lnSpc>
              <a:buNone/>
            </a:pPr>
            <a:endParaRPr lang="de-DE" sz="1600" dirty="0">
              <a:solidFill>
                <a:schemeClr val="tx1">
                  <a:lumMod val="65000"/>
                  <a:lumOff val="35000"/>
                </a:schemeClr>
              </a:solidFill>
            </a:endParaRPr>
          </a:p>
          <a:p>
            <a:pPr marL="0" indent="0" algn="just">
              <a:lnSpc>
                <a:spcPct val="150000"/>
              </a:lnSpc>
              <a:buNone/>
            </a:pPr>
            <a:r>
              <a:rPr lang="de-DE" sz="1600" dirty="0"/>
              <a:t>Entscheidend dafür ist es, dass der Patient die IPPB-Therapie absolut </a:t>
            </a:r>
            <a:r>
              <a:rPr lang="de-DE" sz="1600" dirty="0" err="1"/>
              <a:t>stressfrei</a:t>
            </a:r>
            <a:r>
              <a:rPr lang="de-DE" sz="1600" dirty="0"/>
              <a:t> durchführt.</a:t>
            </a:r>
            <a:endParaRPr lang="de-DE" sz="1600" dirty="0">
              <a:solidFill>
                <a:schemeClr val="tx1">
                  <a:lumMod val="65000"/>
                  <a:lumOff val="35000"/>
                </a:schemeClr>
              </a:solidFill>
            </a:endParaRPr>
          </a:p>
        </p:txBody>
      </p:sp>
      <p:sp>
        <p:nvSpPr>
          <p:cNvPr id="7" name="Inhaltsplatzhalter 6">
            <a:extLst>
              <a:ext uri="{FF2B5EF4-FFF2-40B4-BE49-F238E27FC236}">
                <a16:creationId xmlns:a16="http://schemas.microsoft.com/office/drawing/2014/main" id="{0E0D4D9E-A17B-2988-E696-7A4A866A9DF8}"/>
              </a:ext>
            </a:extLst>
          </p:cNvPr>
          <p:cNvSpPr>
            <a:spLocks noGrp="1"/>
          </p:cNvSpPr>
          <p:nvPr>
            <p:ph idx="1"/>
          </p:nvPr>
        </p:nvSpPr>
        <p:spPr/>
        <p:txBody>
          <a:bodyPr/>
          <a:lstStyle/>
          <a:p>
            <a:r>
              <a:rPr lang="de-DE" dirty="0"/>
              <a:t>Beschreibung des IPPB</a:t>
            </a:r>
          </a:p>
        </p:txBody>
      </p:sp>
      <p:pic>
        <p:nvPicPr>
          <p:cNvPr id="4" name="Bild 6" descr="Bubble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517" y="5261933"/>
            <a:ext cx="673130" cy="1123703"/>
          </a:xfrm>
          <a:prstGeom prst="rect">
            <a:avLst/>
          </a:prstGeom>
        </p:spPr>
      </p:pic>
    </p:spTree>
    <p:extLst>
      <p:ext uri="{BB962C8B-B14F-4D97-AF65-F5344CB8AC3E}">
        <p14:creationId xmlns:p14="http://schemas.microsoft.com/office/powerpoint/2010/main" val="767937062"/>
      </p:ext>
    </p:extLst>
  </p:cSld>
  <p:clrMapOvr>
    <a:masterClrMapping/>
  </p:clrMapOvr>
</p:sld>
</file>

<file path=ppt/theme/theme1.xml><?xml version="1.0" encoding="utf-8"?>
<a:theme xmlns:a="http://schemas.openxmlformats.org/drawingml/2006/main" name="1_201908_PPT L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8_PPT LM Design" id="{46C9834A-A117-42A1-8CA4-CBCF2F7972BF}" vid="{CDB9CE5F-F135-45F4-B587-2ABF74EE5BA2}"/>
    </a:ext>
  </a:extLst>
</a:theme>
</file>

<file path=ppt/theme/theme2.xml><?xml version="1.0" encoding="utf-8"?>
<a:theme xmlns:a="http://schemas.openxmlformats.org/drawingml/2006/main" name="2_201908_PPT L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8_PPT LM Design" id="{46C9834A-A117-42A1-8CA4-CBCF2F7972BF}" vid="{CDB9CE5F-F135-45F4-B587-2ABF74EE5BA2}"/>
    </a:ext>
  </a:extLst>
</a:theme>
</file>

<file path=ppt/theme/theme3.xml><?xml version="1.0" encoding="utf-8"?>
<a:theme xmlns:a="http://schemas.openxmlformats.org/drawingml/2006/main" name="Inha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M Ems 07_2018" id="{A8BC320C-4BA1-4F83-AF67-FD5DEA73D784}" vid="{874325A5-DD46-4342-8154-D2E9EBFD0E8D}"/>
    </a:ext>
  </a:extLst>
</a:theme>
</file>

<file path=ppt/theme/theme4.xml><?xml version="1.0" encoding="utf-8"?>
<a:theme xmlns:a="http://schemas.openxmlformats.org/drawingml/2006/main" name="Schlussfol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rissa">
      <a:majorFont>
        <a:latin typeface="Gill Sans MT"/>
        <a:ea typeface=""/>
        <a:cs typeface=""/>
      </a:majorFont>
      <a:minorFont>
        <a:latin typeface="Gill Sans M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0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sz="800" b="1" i="0" u="none" strike="noStrike" cap="none" normalizeH="0" baseline="0" smtClean="0">
            <a:ln>
              <a:noFill/>
            </a:ln>
            <a:solidFill>
              <a:srgbClr val="C5F4FF"/>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de-DE" sz="800" b="1" i="0" u="none" strike="noStrike" cap="none" normalizeH="0" baseline="0" smtClean="0">
            <a:ln>
              <a:noFill/>
            </a:ln>
            <a:solidFill>
              <a:srgbClr val="C5F4FF"/>
            </a:solidFill>
            <a:effectLst/>
            <a:latin typeface="Tahoma" pitchFamily="34" charset="0"/>
          </a:defRPr>
        </a:defPPr>
      </a:lstStyle>
    </a:lnDef>
  </a:objectDefaults>
  <a:extraClrSchemeLst>
    <a:extraClrScheme>
      <a:clrScheme name="Lariss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4DC70869BFFCB4A87EF706B9C9D2432" ma:contentTypeVersion="0" ma:contentTypeDescription="Ein neues Dokument erstellen." ma:contentTypeScope="" ma:versionID="b80b444b00ce97e680137b00f9989633">
  <xsd:schema xmlns:xsd="http://www.w3.org/2001/XMLSchema" xmlns:xs="http://www.w3.org/2001/XMLSchema" xmlns:p="http://schemas.microsoft.com/office/2006/metadata/properties" targetNamespace="http://schemas.microsoft.com/office/2006/metadata/properties" ma:root="true" ma:fieldsID="7299e3cb391b56e7ff0852dbe4fdcf1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5F9BB1-470B-4B35-9951-E401561840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CB5CBE2-63B4-44B2-AF88-5776AE26CDAA}">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0B5B5E0-9D00-4CAB-91A9-8D8D5B0DF3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201908_PPT LM Design</Template>
  <TotalTime>0</TotalTime>
  <Words>1536</Words>
  <Application>Microsoft Office PowerPoint</Application>
  <PresentationFormat>Breitbild</PresentationFormat>
  <Paragraphs>214</Paragraphs>
  <Slides>31</Slides>
  <Notes>0</Notes>
  <HiddenSlides>0</HiddenSlides>
  <MMClips>0</MMClips>
  <ScaleCrop>false</ScaleCrop>
  <HeadingPairs>
    <vt:vector size="6" baseType="variant">
      <vt:variant>
        <vt:lpstr>Verwendete Schriftarten</vt:lpstr>
      </vt:variant>
      <vt:variant>
        <vt:i4>9</vt:i4>
      </vt:variant>
      <vt:variant>
        <vt:lpstr>Design</vt:lpstr>
      </vt:variant>
      <vt:variant>
        <vt:i4>5</vt:i4>
      </vt:variant>
      <vt:variant>
        <vt:lpstr>Folientitel</vt:lpstr>
      </vt:variant>
      <vt:variant>
        <vt:i4>31</vt:i4>
      </vt:variant>
    </vt:vector>
  </HeadingPairs>
  <TitlesOfParts>
    <vt:vector size="45" baseType="lpstr">
      <vt:lpstr>Arial</vt:lpstr>
      <vt:lpstr>Calibri</vt:lpstr>
      <vt:lpstr>Garamond</vt:lpstr>
      <vt:lpstr>Gill Sans MT</vt:lpstr>
      <vt:lpstr>Noto Sans</vt:lpstr>
      <vt:lpstr>Noto Sans Med</vt:lpstr>
      <vt:lpstr>Sylfaen</vt:lpstr>
      <vt:lpstr>Verdana</vt:lpstr>
      <vt:lpstr>Wingdings</vt:lpstr>
      <vt:lpstr>1_201908_PPT LM Design</vt:lpstr>
      <vt:lpstr>2_201908_PPT LM Design</vt:lpstr>
      <vt:lpstr>Inhalt</vt:lpstr>
      <vt:lpstr>Schlussfolie</vt:lpstr>
      <vt:lpstr>Larissa</vt:lpstr>
      <vt:lpstr>IPPB : Intermitted Positive Pressure Breathing, Überdruckinhalation</vt:lpstr>
      <vt:lpstr>IPPB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Erfolgsbestätigung</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Patalahina, Natalia</dc:creator>
  <cp:lastModifiedBy>Schmitt, Christoph</cp:lastModifiedBy>
  <cp:revision>40</cp:revision>
  <dcterms:created xsi:type="dcterms:W3CDTF">2019-08-22T14:19:56Z</dcterms:created>
  <dcterms:modified xsi:type="dcterms:W3CDTF">2022-08-15T09:24:22Z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0x01010064DC70869BFFCB4A87EF706B9C9D2432</vt:lpwstr>
  </property>
</Properties>
</file>