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5" r:id="rId2"/>
    <p:sldMasterId id="2147483670" r:id="rId3"/>
    <p:sldMasterId id="2147483685" r:id="rId4"/>
  </p:sldMasterIdLst>
  <p:notesMasterIdLst>
    <p:notesMasterId r:id="rId62"/>
  </p:notesMasterIdLst>
  <p:handoutMasterIdLst>
    <p:handoutMasterId r:id="rId63"/>
  </p:handoutMasterIdLst>
  <p:sldIdLst>
    <p:sldId id="485" r:id="rId5"/>
    <p:sldId id="437" r:id="rId6"/>
    <p:sldId id="438" r:id="rId7"/>
    <p:sldId id="439" r:id="rId8"/>
    <p:sldId id="440" r:id="rId9"/>
    <p:sldId id="441" r:id="rId10"/>
    <p:sldId id="442" r:id="rId11"/>
    <p:sldId id="443" r:id="rId12"/>
    <p:sldId id="444" r:id="rId13"/>
    <p:sldId id="445" r:id="rId14"/>
    <p:sldId id="446" r:id="rId15"/>
    <p:sldId id="447" r:id="rId16"/>
    <p:sldId id="448" r:id="rId17"/>
    <p:sldId id="450" r:id="rId18"/>
    <p:sldId id="449" r:id="rId19"/>
    <p:sldId id="451" r:id="rId20"/>
    <p:sldId id="452" r:id="rId21"/>
    <p:sldId id="453" r:id="rId22"/>
    <p:sldId id="454" r:id="rId23"/>
    <p:sldId id="455" r:id="rId24"/>
    <p:sldId id="456" r:id="rId25"/>
    <p:sldId id="457" r:id="rId26"/>
    <p:sldId id="458" r:id="rId27"/>
    <p:sldId id="459" r:id="rId28"/>
    <p:sldId id="487" r:id="rId29"/>
    <p:sldId id="460" r:id="rId30"/>
    <p:sldId id="488" r:id="rId31"/>
    <p:sldId id="463" r:id="rId32"/>
    <p:sldId id="464" r:id="rId33"/>
    <p:sldId id="465" r:id="rId34"/>
    <p:sldId id="466" r:id="rId35"/>
    <p:sldId id="467" r:id="rId36"/>
    <p:sldId id="468" r:id="rId37"/>
    <p:sldId id="469" r:id="rId38"/>
    <p:sldId id="470" r:id="rId39"/>
    <p:sldId id="461" r:id="rId40"/>
    <p:sldId id="462" r:id="rId41"/>
    <p:sldId id="471" r:id="rId42"/>
    <p:sldId id="472" r:id="rId43"/>
    <p:sldId id="473" r:id="rId44"/>
    <p:sldId id="474" r:id="rId45"/>
    <p:sldId id="475" r:id="rId46"/>
    <p:sldId id="476" r:id="rId47"/>
    <p:sldId id="477" r:id="rId48"/>
    <p:sldId id="478" r:id="rId49"/>
    <p:sldId id="431" r:id="rId50"/>
    <p:sldId id="432" r:id="rId51"/>
    <p:sldId id="480" r:id="rId52"/>
    <p:sldId id="433" r:id="rId53"/>
    <p:sldId id="481" r:id="rId54"/>
    <p:sldId id="434" r:id="rId55"/>
    <p:sldId id="482" r:id="rId56"/>
    <p:sldId id="435" r:id="rId57"/>
    <p:sldId id="483" r:id="rId58"/>
    <p:sldId id="436" r:id="rId59"/>
    <p:sldId id="484" r:id="rId60"/>
    <p:sldId id="486" r:id="rId61"/>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68"/>
    <a:srgbClr val="009FE3"/>
    <a:srgbClr val="CDCDCD"/>
    <a:srgbClr val="5B9BD5"/>
    <a:srgbClr val="F5F5F5"/>
    <a:srgbClr val="EAEEE8"/>
    <a:srgbClr val="DEEBF7"/>
    <a:srgbClr val="E1E4E6"/>
    <a:srgbClr val="F0F0F0"/>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96958" autoAdjust="0"/>
  </p:normalViewPr>
  <p:slideViewPr>
    <p:cSldViewPr snapToGrid="0" showGuides="1">
      <p:cViewPr varScale="1">
        <p:scale>
          <a:sx n="70" d="100"/>
          <a:sy n="70" d="100"/>
        </p:scale>
        <p:origin x="84" y="5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332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701D5E5F-18B0-4DE9-8A43-6539B7B1611A}" type="datetimeFigureOut">
              <a:rPr lang="de-DE" smtClean="0"/>
              <a:t>19.05.2022</a:t>
            </a:fld>
            <a:endParaRPr lang="de-DE"/>
          </a:p>
        </p:txBody>
      </p:sp>
      <p:sp>
        <p:nvSpPr>
          <p:cNvPr id="4" name="Fußzeilenplatzhalt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FE900C82-339A-4810-9074-C9F4CC08643F}" type="slidenum">
              <a:rPr lang="de-DE" smtClean="0"/>
              <a:t>‹Nr.›</a:t>
            </a:fld>
            <a:endParaRPr lang="de-DE"/>
          </a:p>
        </p:txBody>
      </p:sp>
    </p:spTree>
    <p:extLst>
      <p:ext uri="{BB962C8B-B14F-4D97-AF65-F5344CB8AC3E}">
        <p14:creationId xmlns:p14="http://schemas.microsoft.com/office/powerpoint/2010/main" val="4331694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782F292-200C-49BC-A2AB-125C6C00A8E5}" type="datetimeFigureOut">
              <a:rPr lang="de-DE" smtClean="0"/>
              <a:t>19.05.2022</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D629B548-692C-4C8C-9856-8BFEDBB23373}" type="slidenum">
              <a:rPr lang="de-DE" smtClean="0"/>
              <a:t>‹Nr.›</a:t>
            </a:fld>
            <a:endParaRPr lang="de-DE"/>
          </a:p>
        </p:txBody>
      </p:sp>
    </p:spTree>
    <p:extLst>
      <p:ext uri="{BB962C8B-B14F-4D97-AF65-F5344CB8AC3E}">
        <p14:creationId xmlns:p14="http://schemas.microsoft.com/office/powerpoint/2010/main" val="278672932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tif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tif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piteltrenner Homecar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868E2D6-A9D3-F549-A67D-915DD4E1A3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653"/>
            <a:ext cx="12192000" cy="6852694"/>
          </a:xfrm>
          <a:prstGeom prst="rect">
            <a:avLst/>
          </a:prstGeom>
        </p:spPr>
      </p:pic>
      <p:cxnSp>
        <p:nvCxnSpPr>
          <p:cNvPr id="8" name="Gerade Verbindung 7">
            <a:extLst>
              <a:ext uri="{FF2B5EF4-FFF2-40B4-BE49-F238E27FC236}">
                <a16:creationId xmlns:a16="http://schemas.microsoft.com/office/drawing/2014/main" id="{7E65E2E9-9A09-1249-9D7B-F869C1750592}"/>
              </a:ext>
            </a:extLst>
          </p:cNvPr>
          <p:cNvCxnSpPr/>
          <p:nvPr userDrawn="1"/>
        </p:nvCxnSpPr>
        <p:spPr>
          <a:xfrm>
            <a:off x="541062" y="4394540"/>
            <a:ext cx="455569" cy="0"/>
          </a:xfrm>
          <a:prstGeom prst="line">
            <a:avLst/>
          </a:prstGeom>
          <a:ln w="114300">
            <a:solidFill>
              <a:srgbClr val="AA0C78"/>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CDAD3A99-0794-2243-9920-B53D7533B749}"/>
              </a:ext>
            </a:extLst>
          </p:cNvPr>
          <p:cNvSpPr txBox="1"/>
          <p:nvPr userDrawn="1"/>
        </p:nvSpPr>
        <p:spPr>
          <a:xfrm>
            <a:off x="544239" y="3659661"/>
            <a:ext cx="2598468" cy="562590"/>
          </a:xfrm>
          <a:prstGeom prst="rect">
            <a:avLst/>
          </a:prstGeom>
          <a:noFill/>
        </p:spPr>
        <p:txBody>
          <a:bodyPr wrap="none" lIns="0" tIns="0" rIns="0" bIns="0" rtlCol="0">
            <a:spAutoFit/>
          </a:bodyPr>
          <a:lstStyle/>
          <a:p>
            <a:r>
              <a:rPr lang="de-DE" sz="3656" b="1" i="0" cap="all" baseline="0" dirty="0" err="1">
                <a:solidFill>
                  <a:srgbClr val="AA0C78"/>
                </a:solidFill>
                <a:latin typeface="Noto Sans SemBd" panose="020B0502040504020204" pitchFamily="34" charset="0"/>
                <a:ea typeface="Noto Sans SemBd" panose="020B0502040504020204" pitchFamily="34" charset="0"/>
                <a:cs typeface="Noto Sans SemBd" panose="020B0502040504020204" pitchFamily="34" charset="0"/>
              </a:rPr>
              <a:t>homecare</a:t>
            </a:r>
            <a:endParaRPr lang="de-DE" sz="3656" b="1" i="0" cap="all" baseline="0" dirty="0">
              <a:solidFill>
                <a:srgbClr val="AA0C78"/>
              </a:solidFill>
              <a:latin typeface="Noto Sans SemBd" panose="020B0502040504020204" pitchFamily="34" charset="0"/>
              <a:ea typeface="Noto Sans SemBd" panose="020B0502040504020204" pitchFamily="34" charset="0"/>
              <a:cs typeface="Noto Sans SemBd" panose="020B0502040504020204" pitchFamily="34" charset="0"/>
            </a:endParaRPr>
          </a:p>
        </p:txBody>
      </p:sp>
      <p:pic>
        <p:nvPicPr>
          <p:cNvPr id="11" name="Grafik 10">
            <a:extLst>
              <a:ext uri="{FF2B5EF4-FFF2-40B4-BE49-F238E27FC236}">
                <a16:creationId xmlns:a16="http://schemas.microsoft.com/office/drawing/2014/main" id="{5A910101-30CD-744D-888B-8502FE9FE9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077" y="321197"/>
            <a:ext cx="1911876" cy="482797"/>
          </a:xfrm>
          <a:prstGeom prst="rect">
            <a:avLst/>
          </a:prstGeom>
        </p:spPr>
      </p:pic>
      <p:sp>
        <p:nvSpPr>
          <p:cNvPr id="5" name="Textplatzhalter 4">
            <a:extLst>
              <a:ext uri="{FF2B5EF4-FFF2-40B4-BE49-F238E27FC236}">
                <a16:creationId xmlns:a16="http://schemas.microsoft.com/office/drawing/2014/main" id="{D9FD2E79-BDBE-C14F-B253-13DE1573D120}"/>
              </a:ext>
            </a:extLst>
          </p:cNvPr>
          <p:cNvSpPr>
            <a:spLocks noGrp="1"/>
          </p:cNvSpPr>
          <p:nvPr>
            <p:ph type="body" sz="quarter" idx="10" hasCustomPrompt="1"/>
          </p:nvPr>
        </p:nvSpPr>
        <p:spPr>
          <a:xfrm>
            <a:off x="541064" y="4604140"/>
            <a:ext cx="945580" cy="1231106"/>
          </a:xfrm>
          <a:prstGeom prst="rect">
            <a:avLst/>
          </a:prstGeom>
        </p:spPr>
        <p:txBody>
          <a:bodyPr wrap="none" lIns="0" tIns="0" rIns="0" bIns="0">
            <a:spAutoFit/>
          </a:bodyPr>
          <a:lstStyle>
            <a:lvl1pPr marL="0" indent="0">
              <a:lnSpc>
                <a:spcPts val="3234"/>
              </a:lnSpc>
              <a:spcBef>
                <a:spcPts val="0"/>
              </a:spcBef>
              <a:buNone/>
              <a:defRPr sz="2742" b="0" i="0">
                <a:solidFill>
                  <a:srgbClr val="494948"/>
                </a:solidFill>
                <a:latin typeface="Noto Sans Med" panose="020B0502040504020204" pitchFamily="34" charset="0"/>
                <a:ea typeface="Noto Sans Med" panose="020B0502040504020204" pitchFamily="34" charset="0"/>
                <a:cs typeface="Noto Sans Med" panose="020B0502040504020204" pitchFamily="34" charset="0"/>
              </a:defRPr>
            </a:lvl1pPr>
          </a:lstStyle>
          <a:p>
            <a:pPr lvl="0"/>
            <a:r>
              <a:rPr lang="de-DE" dirty="0"/>
              <a:t>Titel 1</a:t>
            </a:r>
            <a:br>
              <a:rPr lang="de-DE" dirty="0"/>
            </a:br>
            <a:r>
              <a:rPr lang="de-DE" dirty="0"/>
              <a:t>Titel 2</a:t>
            </a:r>
            <a:br>
              <a:rPr lang="de-DE" dirty="0"/>
            </a:br>
            <a:r>
              <a:rPr lang="de-DE" dirty="0"/>
              <a:t>Titel 3</a:t>
            </a:r>
          </a:p>
        </p:txBody>
      </p:sp>
    </p:spTree>
    <p:extLst>
      <p:ext uri="{BB962C8B-B14F-4D97-AF65-F5344CB8AC3E}">
        <p14:creationId xmlns:p14="http://schemas.microsoft.com/office/powerpoint/2010/main" val="3867699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seite 4 leer">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4232672"/>
          </a:xfrm>
          <a:prstGeom prst="rect">
            <a:avLst/>
          </a:prstGeom>
        </p:spPr>
      </p:pic>
      <p:sp>
        <p:nvSpPr>
          <p:cNvPr id="4" name="Titel 1"/>
          <p:cNvSpPr>
            <a:spLocks noGrp="1"/>
          </p:cNvSpPr>
          <p:nvPr>
            <p:ph type="title"/>
          </p:nvPr>
        </p:nvSpPr>
        <p:spPr>
          <a:xfrm>
            <a:off x="647855" y="4715123"/>
            <a:ext cx="8551156" cy="1600199"/>
          </a:xfrm>
          <a:prstGeom prst="rect">
            <a:avLst/>
          </a:prstGeom>
        </p:spPr>
        <p:txBody>
          <a:bodyPr anchor="ctr"/>
          <a:lstStyle/>
          <a:p>
            <a:r>
              <a:rPr lang="de-DE" smtClean="0"/>
              <a:t>Titelmasterformat durch Klicken bearbeiten</a:t>
            </a:r>
            <a:endParaRPr lang="de-DE" dirty="0"/>
          </a:p>
        </p:txBody>
      </p:sp>
    </p:spTree>
    <p:extLst>
      <p:ext uri="{BB962C8B-B14F-4D97-AF65-F5344CB8AC3E}">
        <p14:creationId xmlns:p14="http://schemas.microsoft.com/office/powerpoint/2010/main" val="10802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667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4">
    <p:spTree>
      <p:nvGrpSpPr>
        <p:cNvPr id="1" name=""/>
        <p:cNvGrpSpPr/>
        <p:nvPr/>
      </p:nvGrpSpPr>
      <p:grpSpPr>
        <a:xfrm>
          <a:off x="0" y="0"/>
          <a:ext cx="0" cy="0"/>
          <a:chOff x="0" y="0"/>
          <a:chExt cx="0" cy="0"/>
        </a:xfrm>
      </p:grpSpPr>
      <p:pic>
        <p:nvPicPr>
          <p:cNvPr id="10" name="Grafik 9"/>
          <p:cNvPicPr preferRelativeResize="0">
            <a:picLocks/>
          </p:cNvPicPr>
          <p:nvPr/>
        </p:nvPicPr>
        <p:blipFill rotWithShape="1">
          <a:blip r:embed="rId2" cstate="print">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5" name="Content Placeholder 2"/>
          <p:cNvSpPr>
            <a:spLocks noGrp="1"/>
          </p:cNvSpPr>
          <p:nvPr>
            <p:ph idx="13"/>
          </p:nvPr>
        </p:nvSpPr>
        <p:spPr>
          <a:xfrm>
            <a:off x="759353" y="1844207"/>
            <a:ext cx="10681668" cy="434859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94597"/>
            <a:ext cx="2700000" cy="1108250"/>
          </a:xfrm>
          <a:prstGeom prst="rect">
            <a:avLst/>
          </a:prstGeom>
        </p:spPr>
      </p:pic>
    </p:spTree>
    <p:extLst>
      <p:ext uri="{BB962C8B-B14F-4D97-AF65-F5344CB8AC3E}">
        <p14:creationId xmlns:p14="http://schemas.microsoft.com/office/powerpoint/2010/main" val="2191128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4a">
    <p:spTree>
      <p:nvGrpSpPr>
        <p:cNvPr id="1" name=""/>
        <p:cNvGrpSpPr/>
        <p:nvPr/>
      </p:nvGrpSpPr>
      <p:grpSpPr>
        <a:xfrm>
          <a:off x="0" y="0"/>
          <a:ext cx="0" cy="0"/>
          <a:chOff x="0" y="0"/>
          <a:chExt cx="0" cy="0"/>
        </a:xfrm>
      </p:grpSpPr>
      <p:pic>
        <p:nvPicPr>
          <p:cNvPr id="11" name="Grafik 10"/>
          <p:cNvPicPr preferRelativeResize="0">
            <a:picLocks/>
          </p:cNvPicPr>
          <p:nvPr/>
        </p:nvPicPr>
        <p:blipFill rotWithShape="1">
          <a:blip r:embed="rId2" cstate="print">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123036"/>
            <a:ext cx="2700000" cy="1108250"/>
          </a:xfrm>
          <a:prstGeom prst="rect">
            <a:avLst/>
          </a:prstGeom>
        </p:spPr>
      </p:pic>
    </p:spTree>
    <p:extLst>
      <p:ext uri="{BB962C8B-B14F-4D97-AF65-F5344CB8AC3E}">
        <p14:creationId xmlns:p14="http://schemas.microsoft.com/office/powerpoint/2010/main" val="1959433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yout 1">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71" y="0"/>
            <a:ext cx="12192001" cy="1017984"/>
          </a:xfrm>
          <a:prstGeom prst="rect">
            <a:avLst/>
          </a:prstGeom>
        </p:spPr>
      </p:pic>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123036"/>
            <a:ext cx="2700000" cy="1108250"/>
          </a:xfrm>
          <a:prstGeom prst="rect">
            <a:avLst/>
          </a:prstGeom>
        </p:spPr>
      </p:pic>
    </p:spTree>
    <p:extLst>
      <p:ext uri="{BB962C8B-B14F-4D97-AF65-F5344CB8AC3E}">
        <p14:creationId xmlns:p14="http://schemas.microsoft.com/office/powerpoint/2010/main" val="853049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yout 1a">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017984"/>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31066"/>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11" name="Grafik 10">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123036"/>
            <a:ext cx="2700000" cy="1108250"/>
          </a:xfrm>
          <a:prstGeom prst="rect">
            <a:avLst/>
          </a:prstGeom>
        </p:spPr>
      </p:pic>
    </p:spTree>
    <p:extLst>
      <p:ext uri="{BB962C8B-B14F-4D97-AF65-F5344CB8AC3E}">
        <p14:creationId xmlns:p14="http://schemas.microsoft.com/office/powerpoint/2010/main" val="3467685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yout 2">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1088985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yout 2a">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12" name="Grafik 11">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688448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yout 3">
    <p:spTree>
      <p:nvGrpSpPr>
        <p:cNvPr id="1" name=""/>
        <p:cNvGrpSpPr/>
        <p:nvPr/>
      </p:nvGrpSpPr>
      <p:grpSpPr>
        <a:xfrm>
          <a:off x="0" y="0"/>
          <a:ext cx="0" cy="0"/>
          <a:chOff x="0" y="0"/>
          <a:chExt cx="0" cy="0"/>
        </a:xfrm>
      </p:grpSpPr>
      <p:sp>
        <p:nvSpPr>
          <p:cNvPr id="13" name="object 2"/>
          <p:cNvSpPr/>
          <p:nvPr/>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8" name="Content Placeholder 2"/>
          <p:cNvSpPr>
            <a:spLocks noGrp="1"/>
          </p:cNvSpPr>
          <p:nvPr>
            <p:ph idx="13"/>
          </p:nvPr>
        </p:nvSpPr>
        <p:spPr>
          <a:xfrm>
            <a:off x="759353" y="1844206"/>
            <a:ext cx="10681667" cy="4348596"/>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8"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110363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yout 3a">
    <p:spTree>
      <p:nvGrpSpPr>
        <p:cNvPr id="1" name=""/>
        <p:cNvGrpSpPr/>
        <p:nvPr/>
      </p:nvGrpSpPr>
      <p:grpSpPr>
        <a:xfrm>
          <a:off x="0" y="0"/>
          <a:ext cx="0" cy="0"/>
          <a:chOff x="0" y="0"/>
          <a:chExt cx="0" cy="0"/>
        </a:xfrm>
      </p:grpSpPr>
      <p:sp>
        <p:nvSpPr>
          <p:cNvPr id="13" name="object 2"/>
          <p:cNvSpPr/>
          <p:nvPr/>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160711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8EE1EE-548E-8A4F-8336-3C9695323B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12191997" cy="6857999"/>
          </a:xfrm>
          <a:prstGeom prst="rect">
            <a:avLst/>
          </a:prstGeom>
        </p:spPr>
      </p:pic>
      <p:sp>
        <p:nvSpPr>
          <p:cNvPr id="2" name="Titel 1">
            <a:extLst>
              <a:ext uri="{FF2B5EF4-FFF2-40B4-BE49-F238E27FC236}">
                <a16:creationId xmlns:a16="http://schemas.microsoft.com/office/drawing/2014/main" id="{509F2118-5939-5F46-B2AB-FA7B8BEE8190}"/>
              </a:ext>
            </a:extLst>
          </p:cNvPr>
          <p:cNvSpPr>
            <a:spLocks noGrp="1"/>
          </p:cNvSpPr>
          <p:nvPr>
            <p:ph type="title" hasCustomPrompt="1"/>
          </p:nvPr>
        </p:nvSpPr>
        <p:spPr>
          <a:xfrm>
            <a:off x="1215470" y="5106987"/>
            <a:ext cx="10515600" cy="560504"/>
          </a:xfrm>
          <a:prstGeom prst="rect">
            <a:avLst/>
          </a:prstGeom>
        </p:spPr>
        <p:txBody>
          <a:bodyPr/>
          <a:lstStyle>
            <a:lvl1pPr>
              <a:defRPr baseline="0"/>
            </a:lvl1pPr>
          </a:lstStyle>
          <a:p>
            <a:r>
              <a:rPr lang="de-DE" dirty="0"/>
              <a:t>Präsentationstitel</a:t>
            </a:r>
          </a:p>
        </p:txBody>
      </p:sp>
      <p:pic>
        <p:nvPicPr>
          <p:cNvPr id="8" name="Grafik 7">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9234" y="206673"/>
            <a:ext cx="2700000" cy="1108250"/>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1104" y="2859376"/>
            <a:ext cx="4129793" cy="1139248"/>
          </a:xfrm>
          <a:prstGeom prst="rect">
            <a:avLst/>
          </a:prstGeom>
        </p:spPr>
      </p:pic>
      <p:sp>
        <p:nvSpPr>
          <p:cNvPr id="12" name="Textplatzhalter 6">
            <a:extLst>
              <a:ext uri="{FF2B5EF4-FFF2-40B4-BE49-F238E27FC236}">
                <a16:creationId xmlns:a16="http://schemas.microsoft.com/office/drawing/2014/main" id="{8A4F56E1-E360-2F44-9268-540DA841BE4E}"/>
              </a:ext>
            </a:extLst>
          </p:cNvPr>
          <p:cNvSpPr>
            <a:spLocks noGrp="1"/>
          </p:cNvSpPr>
          <p:nvPr>
            <p:ph type="body" sz="quarter" idx="11" hasCustomPrompt="1"/>
          </p:nvPr>
        </p:nvSpPr>
        <p:spPr>
          <a:xfrm>
            <a:off x="9079950" y="5730771"/>
            <a:ext cx="2645276" cy="335798"/>
          </a:xfrm>
          <a:prstGeom prst="rect">
            <a:avLst/>
          </a:prstGeom>
        </p:spPr>
        <p:txBody>
          <a:bodyPr wrap="none">
            <a:spAutoFit/>
          </a:bodyPr>
          <a:lstStyle>
            <a:lvl1pPr marL="0" indent="0" algn="r">
              <a:buNone/>
              <a:defRPr sz="1758" b="0" i="0" baseline="0">
                <a:solidFill>
                  <a:srgbClr val="003568"/>
                </a:solidFill>
                <a:latin typeface="Noto Sans Med" panose="020B0502040504020204" pitchFamily="34" charset="0"/>
                <a:ea typeface="Noto Sans Med" panose="020B0502040504020204" pitchFamily="34" charset="0"/>
                <a:cs typeface="Noto Sans Med" panose="020B0502040504020204" pitchFamily="34" charset="0"/>
              </a:defRPr>
            </a:lvl1pPr>
          </a:lstStyle>
          <a:p>
            <a:pPr lvl="0"/>
            <a:r>
              <a:rPr lang="de-DE" dirty="0"/>
              <a:t>Autor | Erstellungsdatum</a:t>
            </a:r>
          </a:p>
        </p:txBody>
      </p:sp>
    </p:spTree>
    <p:extLst>
      <p:ext uri="{BB962C8B-B14F-4D97-AF65-F5344CB8AC3E}">
        <p14:creationId xmlns:p14="http://schemas.microsoft.com/office/powerpoint/2010/main" val="276625665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yout 5">
    <p:spTree>
      <p:nvGrpSpPr>
        <p:cNvPr id="1" name=""/>
        <p:cNvGrpSpPr/>
        <p:nvPr/>
      </p:nvGrpSpPr>
      <p:grpSpPr>
        <a:xfrm>
          <a:off x="0" y="0"/>
          <a:ext cx="0" cy="0"/>
          <a:chOff x="0" y="0"/>
          <a:chExt cx="0" cy="0"/>
        </a:xfrm>
      </p:grpSpPr>
      <p:pic>
        <p:nvPicPr>
          <p:cNvPr id="13" name="Grafik 12"/>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1012500"/>
          </a:xfrm>
          <a:prstGeom prst="rect">
            <a:avLst/>
          </a:prstGeom>
        </p:spPr>
      </p:pic>
      <p:sp>
        <p:nvSpPr>
          <p:cNvPr id="14"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5" name="Content Placeholder 2"/>
          <p:cNvSpPr>
            <a:spLocks noGrp="1"/>
          </p:cNvSpPr>
          <p:nvPr>
            <p:ph idx="13"/>
          </p:nvPr>
        </p:nvSpPr>
        <p:spPr>
          <a:xfrm>
            <a:off x="759353" y="1844207"/>
            <a:ext cx="10681668" cy="434859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0"/>
            <a:ext cx="2700000" cy="1108250"/>
          </a:xfrm>
          <a:prstGeom prst="rect">
            <a:avLst/>
          </a:prstGeom>
        </p:spPr>
      </p:pic>
    </p:spTree>
    <p:extLst>
      <p:ext uri="{BB962C8B-B14F-4D97-AF65-F5344CB8AC3E}">
        <p14:creationId xmlns:p14="http://schemas.microsoft.com/office/powerpoint/2010/main" val="3813629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yout 5a">
    <p:spTree>
      <p:nvGrpSpPr>
        <p:cNvPr id="1" name=""/>
        <p:cNvGrpSpPr/>
        <p:nvPr/>
      </p:nvGrpSpPr>
      <p:grpSpPr>
        <a:xfrm>
          <a:off x="0" y="0"/>
          <a:ext cx="0" cy="0"/>
          <a:chOff x="0" y="0"/>
          <a:chExt cx="0" cy="0"/>
        </a:xfrm>
      </p:grpSpPr>
      <p:pic>
        <p:nvPicPr>
          <p:cNvPr id="13" name="Grafik 12"/>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1012500"/>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1632090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yout leer_1">
    <p:spTree>
      <p:nvGrpSpPr>
        <p:cNvPr id="1" name=""/>
        <p:cNvGrpSpPr/>
        <p:nvPr/>
      </p:nvGrpSpPr>
      <p:grpSpPr>
        <a:xfrm>
          <a:off x="0" y="0"/>
          <a:ext cx="0" cy="0"/>
          <a:chOff x="0" y="0"/>
          <a:chExt cx="0" cy="0"/>
        </a:xfrm>
      </p:grpSpPr>
      <p:pic>
        <p:nvPicPr>
          <p:cNvPr id="10" name="Grafik 9"/>
          <p:cNvPicPr>
            <a:picLocks noChangeAspect="1"/>
          </p:cNvPicPr>
          <p:nvPr userDrawn="1"/>
        </p:nvPicPr>
        <p:blipFill>
          <a:blip r:embed="rId2"/>
          <a:stretch>
            <a:fillRect/>
          </a:stretch>
        </p:blipFill>
        <p:spPr>
          <a:xfrm>
            <a:off x="0" y="-17668"/>
            <a:ext cx="12192000" cy="1248954"/>
          </a:xfrm>
          <a:prstGeom prst="rect">
            <a:avLst/>
          </a:prstGeom>
        </p:spPr>
      </p:pic>
      <p:sp>
        <p:nvSpPr>
          <p:cNvPr id="6"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8" name="Text Placeholder 2"/>
          <p:cNvSpPr>
            <a:spLocks noGrp="1"/>
          </p:cNvSpPr>
          <p:nvPr>
            <p:ph idx="13"/>
          </p:nvPr>
        </p:nvSpPr>
        <p:spPr>
          <a:xfrm>
            <a:off x="731837" y="1370095"/>
            <a:ext cx="10728325" cy="4870124"/>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Content Placeholder 2"/>
          <p:cNvSpPr>
            <a:spLocks noGrp="1"/>
          </p:cNvSpPr>
          <p:nvPr>
            <p:ph idx="1" hasCustomPrompt="1"/>
          </p:nvPr>
        </p:nvSpPr>
        <p:spPr>
          <a:xfrm>
            <a:off x="823928" y="788822"/>
            <a:ext cx="4491534"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grpSp>
        <p:nvGrpSpPr>
          <p:cNvPr id="2" name="Gruppieren 1"/>
          <p:cNvGrpSpPr/>
          <p:nvPr userDrawn="1"/>
        </p:nvGrpSpPr>
        <p:grpSpPr>
          <a:xfrm>
            <a:off x="4119239" y="6174762"/>
            <a:ext cx="3108663" cy="683238"/>
            <a:chOff x="4119239" y="6174762"/>
            <a:chExt cx="3108663" cy="683238"/>
          </a:xfrm>
        </p:grpSpPr>
        <p:pic>
          <p:nvPicPr>
            <p:cNvPr id="12" name="Grafik 11">
              <a:extLst>
                <a:ext uri="{FF2B5EF4-FFF2-40B4-BE49-F238E27FC236}">
                  <a16:creationId xmlns:a16="http://schemas.microsoft.com/office/drawing/2014/main" id="{25920A00-2BD0-5249-B1EB-507A304F38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6769"/>
            <a:stretch/>
          </p:blipFill>
          <p:spPr>
            <a:xfrm>
              <a:off x="4119239" y="6174762"/>
              <a:ext cx="2263806" cy="494626"/>
            </a:xfrm>
            <a:prstGeom prst="rect">
              <a:avLst/>
            </a:prstGeom>
          </p:spPr>
        </p:pic>
        <p:pic>
          <p:nvPicPr>
            <p:cNvPr id="13" name="Grafik 12">
              <a:extLst>
                <a:ext uri="{FF2B5EF4-FFF2-40B4-BE49-F238E27FC236}">
                  <a16:creationId xmlns:a16="http://schemas.microsoft.com/office/drawing/2014/main" id="{25920A00-2BD0-5249-B1EB-507A304F38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3086"/>
            <a:stretch/>
          </p:blipFill>
          <p:spPr>
            <a:xfrm>
              <a:off x="4964096" y="6422075"/>
              <a:ext cx="2263806" cy="435925"/>
            </a:xfrm>
            <a:prstGeom prst="rect">
              <a:avLst/>
            </a:prstGeom>
          </p:spPr>
        </p:pic>
      </p:grpSp>
    </p:spTree>
    <p:extLst>
      <p:ext uri="{BB962C8B-B14F-4D97-AF65-F5344CB8AC3E}">
        <p14:creationId xmlns:p14="http://schemas.microsoft.com/office/powerpoint/2010/main" val="2244064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920A00-2BD0-5249-B1EB-507A304F3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grpSp>
        <p:nvGrpSpPr>
          <p:cNvPr id="4" name="Gruppieren 3"/>
          <p:cNvGrpSpPr/>
          <p:nvPr userDrawn="1"/>
        </p:nvGrpSpPr>
        <p:grpSpPr>
          <a:xfrm>
            <a:off x="4119239" y="6174762"/>
            <a:ext cx="3108663" cy="683238"/>
            <a:chOff x="4119239" y="6174762"/>
            <a:chExt cx="3108663" cy="683238"/>
          </a:xfrm>
        </p:grpSpPr>
        <p:pic>
          <p:nvPicPr>
            <p:cNvPr id="5" name="Grafik 4">
              <a:extLst>
                <a:ext uri="{FF2B5EF4-FFF2-40B4-BE49-F238E27FC236}">
                  <a16:creationId xmlns:a16="http://schemas.microsoft.com/office/drawing/2014/main" id="{25920A00-2BD0-5249-B1EB-507A304F38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6769"/>
            <a:stretch/>
          </p:blipFill>
          <p:spPr>
            <a:xfrm>
              <a:off x="4119239" y="6174762"/>
              <a:ext cx="2263806" cy="494626"/>
            </a:xfrm>
            <a:prstGeom prst="rect">
              <a:avLst/>
            </a:prstGeom>
          </p:spPr>
        </p:pic>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3086"/>
            <a:stretch/>
          </p:blipFill>
          <p:spPr>
            <a:xfrm>
              <a:off x="4964096" y="6422075"/>
              <a:ext cx="2263806" cy="435925"/>
            </a:xfrm>
            <a:prstGeom prst="rect">
              <a:avLst/>
            </a:prstGeom>
          </p:spPr>
        </p:pic>
      </p:grpSp>
    </p:spTree>
    <p:extLst>
      <p:ext uri="{BB962C8B-B14F-4D97-AF65-F5344CB8AC3E}">
        <p14:creationId xmlns:p14="http://schemas.microsoft.com/office/powerpoint/2010/main" val="2147314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yout Spalten leer">
    <p:spTree>
      <p:nvGrpSpPr>
        <p:cNvPr id="1" name=""/>
        <p:cNvGrpSpPr/>
        <p:nvPr/>
      </p:nvGrpSpPr>
      <p:grpSpPr>
        <a:xfrm>
          <a:off x="0" y="0"/>
          <a:ext cx="0" cy="0"/>
          <a:chOff x="0" y="0"/>
          <a:chExt cx="0" cy="0"/>
        </a:xfrm>
      </p:grpSpPr>
      <p:sp>
        <p:nvSpPr>
          <p:cNvPr id="10" name="Textplatzhalter 9"/>
          <p:cNvSpPr>
            <a:spLocks noGrp="1"/>
          </p:cNvSpPr>
          <p:nvPr>
            <p:ph type="body" sz="quarter" idx="13"/>
          </p:nvPr>
        </p:nvSpPr>
        <p:spPr>
          <a:xfrm>
            <a:off x="6150869" y="1285875"/>
            <a:ext cx="5290151" cy="492918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5" name="Textplatzhalter 9"/>
          <p:cNvSpPr>
            <a:spLocks noGrp="1"/>
          </p:cNvSpPr>
          <p:nvPr>
            <p:ph type="body" sz="quarter" idx="14"/>
          </p:nvPr>
        </p:nvSpPr>
        <p:spPr>
          <a:xfrm>
            <a:off x="759352" y="1285875"/>
            <a:ext cx="5290151" cy="4929188"/>
          </a:xfrm>
          <a:prstGeom prst="rect">
            <a:avLst/>
          </a:prstGeo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7" name="Title Placeholder 1"/>
          <p:cNvSpPr>
            <a:spLocks noGrp="1"/>
          </p:cNvSpPr>
          <p:nvPr>
            <p:ph type="title"/>
          </p:nvPr>
        </p:nvSpPr>
        <p:spPr>
          <a:xfrm>
            <a:off x="759353" y="224591"/>
            <a:ext cx="9813397" cy="540546"/>
          </a:xfrm>
          <a:prstGeom prst="rect">
            <a:avLst/>
          </a:prstGeom>
        </p:spPr>
        <p:txBody>
          <a:bodyPr vert="horz" lIns="91440" tIns="45720" rIns="91440" bIns="45720" rtlCol="0" anchor="ctr">
            <a:norm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smtClean="0"/>
              <a:t>Titelmasterformat durch Klicken bearbeiten</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1692447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bschlussseite">
    <p:spTree>
      <p:nvGrpSpPr>
        <p:cNvPr id="1" name=""/>
        <p:cNvGrpSpPr/>
        <p:nvPr/>
      </p:nvGrpSpPr>
      <p:grpSpPr>
        <a:xfrm>
          <a:off x="0" y="0"/>
          <a:ext cx="0" cy="0"/>
          <a:chOff x="0" y="0"/>
          <a:chExt cx="0" cy="0"/>
        </a:xfrm>
      </p:grpSpPr>
      <p:pic>
        <p:nvPicPr>
          <p:cNvPr id="11" name="Grafik 10"/>
          <p:cNvPicPr preferRelativeResize="0">
            <a:picLocks/>
          </p:cNvPicPr>
          <p:nvPr/>
        </p:nvPicPr>
        <p:blipFill rotWithShape="1">
          <a:blip r:embed="rId2" cstate="print">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3" name="Holder 3"/>
          <p:cNvSpPr>
            <a:spLocks noGrp="1"/>
          </p:cNvSpPr>
          <p:nvPr>
            <p:ph type="body" idx="1"/>
          </p:nvPr>
        </p:nvSpPr>
        <p:spPr>
          <a:xfrm>
            <a:off x="759352" y="1837747"/>
            <a:ext cx="10681667" cy="1667453"/>
          </a:xfrm>
          <a:prstGeom prst="rect">
            <a:avLst/>
          </a:prstGeom>
        </p:spPr>
        <p:txBody>
          <a:bodyPr lIns="0" tIns="0" rIns="0" bIns="0">
            <a:normAutofit/>
          </a:bodyPr>
          <a:lstStyle>
            <a:lvl1pPr marL="0" indent="0" algn="ctr">
              <a:buNone/>
              <a:defRPr sz="3797" b="0" i="0">
                <a:solidFill>
                  <a:schemeClr val="tx1">
                    <a:lumMod val="75000"/>
                    <a:lumOff val="25000"/>
                  </a:schemeClr>
                </a:solidFill>
              </a:defRPr>
            </a:lvl1pPr>
          </a:lstStyle>
          <a:p>
            <a:pPr lvl="0"/>
            <a:r>
              <a:rPr lang="de-DE" smtClean="0"/>
              <a:t>Formatvorlagen des Textmasters bearbeiten</a:t>
            </a:r>
          </a:p>
        </p:txBody>
      </p:sp>
      <p:sp>
        <p:nvSpPr>
          <p:cNvPr id="12" name="object 7"/>
          <p:cNvSpPr txBox="1"/>
          <p:nvPr/>
        </p:nvSpPr>
        <p:spPr>
          <a:xfrm>
            <a:off x="2237621" y="4878962"/>
            <a:ext cx="7774940" cy="1268874"/>
          </a:xfrm>
          <a:prstGeom prst="rect">
            <a:avLst/>
          </a:prstGeom>
        </p:spPr>
        <p:txBody>
          <a:bodyPr vert="horz" wrap="square" lIns="0" tIns="11430" rIns="0" bIns="0" rtlCol="0">
            <a:spAutoFit/>
          </a:bodyPr>
          <a:lstStyle/>
          <a:p>
            <a:pPr marL="12065" marR="5080" indent="635" algn="ctr">
              <a:lnSpc>
                <a:spcPct val="101400"/>
              </a:lnSpc>
              <a:spcBef>
                <a:spcPts val="90"/>
              </a:spcBef>
            </a:pPr>
            <a:r>
              <a:rPr sz="2000" spc="-8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Löwenstein </a:t>
            </a:r>
            <a:r>
              <a:rPr sz="2000" spc="-10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Medical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7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Arzbacher </a:t>
            </a:r>
            <a:r>
              <a:rPr sz="2000" spc="-14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Straße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80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7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56130 </a:t>
            </a:r>
            <a:r>
              <a:rPr sz="2000" spc="-19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Bad </a:t>
            </a:r>
            <a:r>
              <a:rPr sz="2000" spc="-2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Ems  </a:t>
            </a:r>
            <a:endParaRPr lang="de-DE" sz="2000" spc="-235"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12065" marR="5080" indent="635" algn="ctr">
              <a:lnSpc>
                <a:spcPct val="101400"/>
              </a:lnSpc>
              <a:spcBef>
                <a:spcPts val="90"/>
              </a:spcBef>
            </a:pPr>
            <a:r>
              <a:rPr sz="2000" spc="-12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T: </a:t>
            </a:r>
            <a:r>
              <a:rPr sz="2000" spc="-6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+49 </a:t>
            </a:r>
            <a:r>
              <a:rPr sz="2000" spc="-11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2603 </a:t>
            </a:r>
            <a:r>
              <a:rPr sz="2000" spc="-1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9600-</a:t>
            </a:r>
            <a:r>
              <a:rPr lang="de-DE" sz="2000" spc="-1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0</a:t>
            </a:r>
            <a:r>
              <a:rPr sz="2000" spc="-1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lang="de-DE" sz="2000" spc="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F</a:t>
            </a:r>
            <a:r>
              <a:rPr sz="2000" spc="-135"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6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+49 </a:t>
            </a:r>
            <a:r>
              <a:rPr sz="2000" spc="-11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2603</a:t>
            </a:r>
            <a:r>
              <a:rPr sz="2000" spc="135"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1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9600-</a:t>
            </a:r>
            <a:r>
              <a:rPr lang="de-DE" sz="2000" spc="-1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50</a:t>
            </a:r>
          </a:p>
          <a:p>
            <a:pPr marL="12065" marR="5080" indent="635" algn="ctr">
              <a:lnSpc>
                <a:spcPct val="101400"/>
              </a:lnSpc>
              <a:spcBef>
                <a:spcPts val="90"/>
              </a:spcBef>
            </a:pPr>
            <a:endPar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12065" marR="5080" indent="635" algn="ctr">
              <a:lnSpc>
                <a:spcPct val="101400"/>
              </a:lnSpc>
              <a:spcBef>
                <a:spcPts val="90"/>
              </a:spcBef>
            </a:pPr>
            <a:r>
              <a:rPr lang="de-DE" sz="2000" spc="-1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www.hul.de</a:t>
            </a:r>
            <a:endParaRPr sz="2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object 4"/>
          <p:cNvSpPr txBox="1"/>
          <p:nvPr/>
        </p:nvSpPr>
        <p:spPr>
          <a:xfrm>
            <a:off x="1057791" y="3860683"/>
            <a:ext cx="10134600" cy="859210"/>
          </a:xfrm>
          <a:prstGeom prst="rect">
            <a:avLst/>
          </a:prstGeom>
        </p:spPr>
        <p:txBody>
          <a:bodyPr vert="horz" wrap="square" lIns="0" tIns="12700" rIns="0" bIns="0" rtlCol="0">
            <a:spAutoFit/>
          </a:bodyPr>
          <a:lstStyle/>
          <a:p>
            <a:pPr marL="12700">
              <a:lnSpc>
                <a:spcPct val="100000"/>
              </a:lnSpc>
              <a:spcBef>
                <a:spcPts val="100"/>
              </a:spcBef>
            </a:pPr>
            <a:r>
              <a:rPr sz="5500" spc="-51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a:t>
            </a:r>
            <a:r>
              <a:rPr sz="5500" spc="-8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sz="5500" spc="-38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MENSCH</a:t>
            </a:r>
            <a:r>
              <a:rPr lang="de-DE" sz="5500" spc="-38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sz="5500" spc="-245"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a:t>
            </a:r>
            <a:r>
              <a:rPr lang="de-DE" sz="5500" spc="-245"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 </a:t>
            </a:r>
            <a:r>
              <a:rPr sz="5500" spc="-325"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MITTELPUNK</a:t>
            </a:r>
            <a:r>
              <a:rPr lang="de-DE"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a:t>
            </a:r>
            <a:r>
              <a:rPr sz="5500" spc="-325"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endParaRPr sz="55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1760909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object 2"/>
          <p:cNvSpPr/>
          <p:nvPr userDrawn="1"/>
        </p:nvSpPr>
        <p:spPr>
          <a:xfrm>
            <a:off x="0" y="9"/>
            <a:ext cx="12192000" cy="6190554"/>
          </a:xfrm>
          <a:prstGeom prst="rect">
            <a:avLst/>
          </a:prstGeom>
          <a:blipFill>
            <a:blip r:embed="rId2" cstate="print"/>
            <a:stretch>
              <a:fillRect/>
            </a:stretch>
          </a:blipFill>
        </p:spPr>
        <p:txBody>
          <a:bodyPr wrap="square" lIns="0" tIns="0" rIns="0" bIns="0" rtlCol="0"/>
          <a:lstStyle/>
          <a:p>
            <a:endParaRPr sz="1266"/>
          </a:p>
        </p:txBody>
      </p:sp>
      <p:sp>
        <p:nvSpPr>
          <p:cNvPr id="4" name="Date Placeholder 3"/>
          <p:cNvSpPr>
            <a:spLocks noGrp="1"/>
          </p:cNvSpPr>
          <p:nvPr>
            <p:ph type="dt" sz="half" idx="10"/>
          </p:nvPr>
        </p:nvSpPr>
        <p:spPr>
          <a:xfrm>
            <a:off x="1582653" y="6412749"/>
            <a:ext cx="2743200" cy="365125"/>
          </a:xfrm>
          <a:prstGeom prst="rect">
            <a:avLst/>
          </a:prstGeom>
        </p:spPr>
        <p:txBody>
          <a:bodyPr/>
          <a:lstStyle/>
          <a:p>
            <a:fld id="{18AB6FB3-844C-455A-8BD7-A792D32C51DF}" type="datetime1">
              <a:rPr lang="de-DE" smtClean="0"/>
              <a:t>19.05.2022</a:t>
            </a:fld>
            <a:endParaRPr lang="de-DE"/>
          </a:p>
        </p:txBody>
      </p:sp>
      <p:sp>
        <p:nvSpPr>
          <p:cNvPr id="5" name="Footer Placeholder 4"/>
          <p:cNvSpPr>
            <a:spLocks noGrp="1"/>
          </p:cNvSpPr>
          <p:nvPr>
            <p:ph type="ftr" sz="quarter" idx="11"/>
          </p:nvPr>
        </p:nvSpPr>
        <p:spPr/>
        <p:txBody>
          <a:bodyPr/>
          <a:lstStyle/>
          <a:p>
            <a:r>
              <a:rPr lang="de-DE" smtClean="0"/>
              <a:t>LÖWENSTEIN medical</a:t>
            </a:r>
            <a:endParaRPr lang="de-DE"/>
          </a:p>
        </p:txBody>
      </p:sp>
      <p:sp>
        <p:nvSpPr>
          <p:cNvPr id="6" name="Slide Number Placeholder 5"/>
          <p:cNvSpPr>
            <a:spLocks noGrp="1"/>
          </p:cNvSpPr>
          <p:nvPr>
            <p:ph type="sldNum" sz="quarter" idx="12"/>
          </p:nvPr>
        </p:nvSpPr>
        <p:spPr>
          <a:xfrm>
            <a:off x="8886199" y="6414423"/>
            <a:ext cx="2743200" cy="365125"/>
          </a:xfrm>
          <a:prstGeom prst="rect">
            <a:avLst/>
          </a:prstGeom>
        </p:spPr>
        <p:txBody>
          <a:bodyPr/>
          <a:lstStyle/>
          <a:p>
            <a:fld id="{51874DEA-5D7F-4CD2-BDA3-3C9EC3C5F5EC}" type="slidenum">
              <a:rPr lang="de-DE" smtClean="0"/>
              <a:t>‹Nr.›</a:t>
            </a:fld>
            <a:endParaRPr lang="de-DE"/>
          </a:p>
        </p:txBody>
      </p:sp>
      <p:sp>
        <p:nvSpPr>
          <p:cNvPr id="11" name="object 3"/>
          <p:cNvSpPr/>
          <p:nvPr userDrawn="1"/>
        </p:nvSpPr>
        <p:spPr>
          <a:xfrm>
            <a:off x="0" y="4204320"/>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endParaRPr sz="1266"/>
          </a:p>
        </p:txBody>
      </p:sp>
      <p:sp>
        <p:nvSpPr>
          <p:cNvPr id="12" name="object 4"/>
          <p:cNvSpPr txBox="1"/>
          <p:nvPr userDrawn="1"/>
        </p:nvSpPr>
        <p:spPr>
          <a:xfrm>
            <a:off x="965907" y="5122335"/>
            <a:ext cx="5662017" cy="1199215"/>
          </a:xfrm>
          <a:prstGeom prst="rect">
            <a:avLst/>
          </a:prstGeom>
        </p:spPr>
        <p:txBody>
          <a:bodyPr vert="horz" wrap="square" lIns="0" tIns="8930"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endParaRPr sz="3867" dirty="0">
              <a:latin typeface="Verdana" panose="020B0604030504040204" pitchFamily="34" charset="0"/>
              <a:ea typeface="Verdana" panose="020B0604030504040204" pitchFamily="34" charset="0"/>
              <a:cs typeface="Verdana" panose="020B0604030504040204" pitchFamily="34" charset="0"/>
            </a:endParaRPr>
          </a:p>
          <a:p>
            <a:pPr marL="8929">
              <a:lnSpc>
                <a:spcPct val="100000"/>
              </a:lnSpc>
            </a:pP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14" name="object 6"/>
          <p:cNvSpPr/>
          <p:nvPr userDrawn="1"/>
        </p:nvSpPr>
        <p:spPr>
          <a:xfrm>
            <a:off x="0" y="4230841"/>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endParaRPr sz="1266"/>
          </a:p>
        </p:txBody>
      </p:sp>
      <p:sp>
        <p:nvSpPr>
          <p:cNvPr id="15" name="object 7"/>
          <p:cNvSpPr/>
          <p:nvPr userDrawn="1"/>
        </p:nvSpPr>
        <p:spPr>
          <a:xfrm>
            <a:off x="9513964" y="5373529"/>
            <a:ext cx="1870472" cy="708570"/>
          </a:xfrm>
          <a:custGeom>
            <a:avLst/>
            <a:gdLst/>
            <a:ahLst/>
            <a:cxnLst/>
            <a:rect l="l" t="t" r="r" b="b"/>
            <a:pathLst>
              <a:path w="1995170" h="1007745">
                <a:moveTo>
                  <a:pt x="1177690" y="21399"/>
                </a:moveTo>
                <a:lnTo>
                  <a:pt x="970064" y="21399"/>
                </a:lnTo>
                <a:lnTo>
                  <a:pt x="1018103" y="22534"/>
                </a:lnTo>
                <a:lnTo>
                  <a:pt x="1065566" y="25906"/>
                </a:lnTo>
                <a:lnTo>
                  <a:pt x="1112402" y="31463"/>
                </a:lnTo>
                <a:lnTo>
                  <a:pt x="1158560" y="39153"/>
                </a:lnTo>
                <a:lnTo>
                  <a:pt x="1203988" y="48926"/>
                </a:lnTo>
                <a:lnTo>
                  <a:pt x="1248636" y="60730"/>
                </a:lnTo>
                <a:lnTo>
                  <a:pt x="1292451" y="74514"/>
                </a:lnTo>
                <a:lnTo>
                  <a:pt x="1335382" y="90226"/>
                </a:lnTo>
                <a:lnTo>
                  <a:pt x="1377379" y="107815"/>
                </a:lnTo>
                <a:lnTo>
                  <a:pt x="1418389" y="127230"/>
                </a:lnTo>
                <a:lnTo>
                  <a:pt x="1458362" y="148420"/>
                </a:lnTo>
                <a:lnTo>
                  <a:pt x="1497245" y="171332"/>
                </a:lnTo>
                <a:lnTo>
                  <a:pt x="1534989" y="195917"/>
                </a:lnTo>
                <a:lnTo>
                  <a:pt x="1571541" y="222122"/>
                </a:lnTo>
                <a:lnTo>
                  <a:pt x="1606851" y="249896"/>
                </a:lnTo>
                <a:lnTo>
                  <a:pt x="1640866" y="279188"/>
                </a:lnTo>
                <a:lnTo>
                  <a:pt x="1673536" y="309946"/>
                </a:lnTo>
                <a:lnTo>
                  <a:pt x="1704809" y="342120"/>
                </a:lnTo>
                <a:lnTo>
                  <a:pt x="1734633" y="375657"/>
                </a:lnTo>
                <a:lnTo>
                  <a:pt x="1762959" y="410507"/>
                </a:lnTo>
                <a:lnTo>
                  <a:pt x="1789734" y="446618"/>
                </a:lnTo>
                <a:lnTo>
                  <a:pt x="1814906" y="483939"/>
                </a:lnTo>
                <a:lnTo>
                  <a:pt x="1838426" y="522419"/>
                </a:lnTo>
                <a:lnTo>
                  <a:pt x="1860240" y="562005"/>
                </a:lnTo>
                <a:lnTo>
                  <a:pt x="1880299" y="602648"/>
                </a:lnTo>
                <a:lnTo>
                  <a:pt x="1898550" y="644295"/>
                </a:lnTo>
                <a:lnTo>
                  <a:pt x="1914943" y="686896"/>
                </a:lnTo>
                <a:lnTo>
                  <a:pt x="1929425" y="730398"/>
                </a:lnTo>
                <a:lnTo>
                  <a:pt x="1941947" y="774751"/>
                </a:lnTo>
                <a:lnTo>
                  <a:pt x="1952455" y="819903"/>
                </a:lnTo>
                <a:lnTo>
                  <a:pt x="1960900" y="865803"/>
                </a:lnTo>
                <a:lnTo>
                  <a:pt x="1967230" y="912400"/>
                </a:lnTo>
                <a:lnTo>
                  <a:pt x="1971393" y="959642"/>
                </a:lnTo>
                <a:lnTo>
                  <a:pt x="1973338" y="1007478"/>
                </a:lnTo>
                <a:lnTo>
                  <a:pt x="1994750" y="1007491"/>
                </a:lnTo>
                <a:lnTo>
                  <a:pt x="1992868" y="960005"/>
                </a:lnTo>
                <a:lnTo>
                  <a:pt x="1988846" y="913092"/>
                </a:lnTo>
                <a:lnTo>
                  <a:pt x="1982731" y="866797"/>
                </a:lnTo>
                <a:lnTo>
                  <a:pt x="1974573" y="821169"/>
                </a:lnTo>
                <a:lnTo>
                  <a:pt x="1964418" y="776257"/>
                </a:lnTo>
                <a:lnTo>
                  <a:pt x="1952315" y="732108"/>
                </a:lnTo>
                <a:lnTo>
                  <a:pt x="1938312" y="688771"/>
                </a:lnTo>
                <a:lnTo>
                  <a:pt x="1922457" y="646293"/>
                </a:lnTo>
                <a:lnTo>
                  <a:pt x="1904798" y="604723"/>
                </a:lnTo>
                <a:lnTo>
                  <a:pt x="1885357" y="564058"/>
                </a:lnTo>
                <a:lnTo>
                  <a:pt x="1864262" y="524499"/>
                </a:lnTo>
                <a:lnTo>
                  <a:pt x="1841480" y="485940"/>
                </a:lnTo>
                <a:lnTo>
                  <a:pt x="1817087" y="448481"/>
                </a:lnTo>
                <a:lnTo>
                  <a:pt x="1791131" y="412171"/>
                </a:lnTo>
                <a:lnTo>
                  <a:pt x="1763659" y="377056"/>
                </a:lnTo>
                <a:lnTo>
                  <a:pt x="1734720" y="343186"/>
                </a:lnTo>
                <a:lnTo>
                  <a:pt x="1704362" y="310608"/>
                </a:lnTo>
                <a:lnTo>
                  <a:pt x="1672633" y="279371"/>
                </a:lnTo>
                <a:lnTo>
                  <a:pt x="1639581" y="249522"/>
                </a:lnTo>
                <a:lnTo>
                  <a:pt x="1605254" y="221109"/>
                </a:lnTo>
                <a:lnTo>
                  <a:pt x="1569701" y="194181"/>
                </a:lnTo>
                <a:lnTo>
                  <a:pt x="1532968" y="168786"/>
                </a:lnTo>
                <a:lnTo>
                  <a:pt x="1495105" y="144971"/>
                </a:lnTo>
                <a:lnTo>
                  <a:pt x="1456160" y="122786"/>
                </a:lnTo>
                <a:lnTo>
                  <a:pt x="1416180" y="102277"/>
                </a:lnTo>
                <a:lnTo>
                  <a:pt x="1375214" y="83493"/>
                </a:lnTo>
                <a:lnTo>
                  <a:pt x="1333309" y="66483"/>
                </a:lnTo>
                <a:lnTo>
                  <a:pt x="1290514" y="51293"/>
                </a:lnTo>
                <a:lnTo>
                  <a:pt x="1246877" y="37973"/>
                </a:lnTo>
                <a:lnTo>
                  <a:pt x="1202446" y="26571"/>
                </a:lnTo>
                <a:lnTo>
                  <a:pt x="1177690" y="21399"/>
                </a:lnTo>
                <a:close/>
              </a:path>
              <a:path w="1995170" h="1007745">
                <a:moveTo>
                  <a:pt x="970064" y="0"/>
                </a:moveTo>
                <a:lnTo>
                  <a:pt x="920413" y="1187"/>
                </a:lnTo>
                <a:lnTo>
                  <a:pt x="871366" y="4714"/>
                </a:lnTo>
                <a:lnTo>
                  <a:pt x="822975" y="10525"/>
                </a:lnTo>
                <a:lnTo>
                  <a:pt x="775296" y="18566"/>
                </a:lnTo>
                <a:lnTo>
                  <a:pt x="728382" y="28783"/>
                </a:lnTo>
                <a:lnTo>
                  <a:pt x="682289" y="41122"/>
                </a:lnTo>
                <a:lnTo>
                  <a:pt x="637070" y="55528"/>
                </a:lnTo>
                <a:lnTo>
                  <a:pt x="592779" y="71946"/>
                </a:lnTo>
                <a:lnTo>
                  <a:pt x="549472" y="90324"/>
                </a:lnTo>
                <a:lnTo>
                  <a:pt x="507202" y="110605"/>
                </a:lnTo>
                <a:lnTo>
                  <a:pt x="466024" y="132737"/>
                </a:lnTo>
                <a:lnTo>
                  <a:pt x="425992" y="156664"/>
                </a:lnTo>
                <a:lnTo>
                  <a:pt x="387161" y="182332"/>
                </a:lnTo>
                <a:lnTo>
                  <a:pt x="349584" y="209687"/>
                </a:lnTo>
                <a:lnTo>
                  <a:pt x="313317" y="238674"/>
                </a:lnTo>
                <a:lnTo>
                  <a:pt x="278412" y="269240"/>
                </a:lnTo>
                <a:lnTo>
                  <a:pt x="244926" y="301329"/>
                </a:lnTo>
                <a:lnTo>
                  <a:pt x="212912" y="334888"/>
                </a:lnTo>
                <a:lnTo>
                  <a:pt x="182425" y="369862"/>
                </a:lnTo>
                <a:lnTo>
                  <a:pt x="153518" y="406197"/>
                </a:lnTo>
                <a:lnTo>
                  <a:pt x="126246" y="443839"/>
                </a:lnTo>
                <a:lnTo>
                  <a:pt x="100664" y="482732"/>
                </a:lnTo>
                <a:lnTo>
                  <a:pt x="76826" y="522823"/>
                </a:lnTo>
                <a:lnTo>
                  <a:pt x="54762" y="564109"/>
                </a:lnTo>
                <a:lnTo>
                  <a:pt x="34599" y="606382"/>
                </a:lnTo>
                <a:lnTo>
                  <a:pt x="16319" y="649741"/>
                </a:lnTo>
                <a:lnTo>
                  <a:pt x="0" y="694080"/>
                </a:lnTo>
                <a:lnTo>
                  <a:pt x="22656" y="694080"/>
                </a:lnTo>
                <a:lnTo>
                  <a:pt x="39499" y="649429"/>
                </a:lnTo>
                <a:lnTo>
                  <a:pt x="58379" y="605812"/>
                </a:lnTo>
                <a:lnTo>
                  <a:pt x="79235" y="563287"/>
                </a:lnTo>
                <a:lnTo>
                  <a:pt x="102011" y="521913"/>
                </a:lnTo>
                <a:lnTo>
                  <a:pt x="126647" y="481749"/>
                </a:lnTo>
                <a:lnTo>
                  <a:pt x="153085" y="442853"/>
                </a:lnTo>
                <a:lnTo>
                  <a:pt x="181266" y="405284"/>
                </a:lnTo>
                <a:lnTo>
                  <a:pt x="211132" y="369100"/>
                </a:lnTo>
                <a:lnTo>
                  <a:pt x="242624" y="334360"/>
                </a:lnTo>
                <a:lnTo>
                  <a:pt x="275684" y="301122"/>
                </a:lnTo>
                <a:lnTo>
                  <a:pt x="310253" y="269445"/>
                </a:lnTo>
                <a:lnTo>
                  <a:pt x="346273" y="239387"/>
                </a:lnTo>
                <a:lnTo>
                  <a:pt x="383684" y="211007"/>
                </a:lnTo>
                <a:lnTo>
                  <a:pt x="422429" y="184363"/>
                </a:lnTo>
                <a:lnTo>
                  <a:pt x="462449" y="159515"/>
                </a:lnTo>
                <a:lnTo>
                  <a:pt x="503685" y="136520"/>
                </a:lnTo>
                <a:lnTo>
                  <a:pt x="546079" y="115438"/>
                </a:lnTo>
                <a:lnTo>
                  <a:pt x="589572" y="96326"/>
                </a:lnTo>
                <a:lnTo>
                  <a:pt x="634106" y="79243"/>
                </a:lnTo>
                <a:lnTo>
                  <a:pt x="679622" y="64248"/>
                </a:lnTo>
                <a:lnTo>
                  <a:pt x="726061" y="51399"/>
                </a:lnTo>
                <a:lnTo>
                  <a:pt x="773366" y="40755"/>
                </a:lnTo>
                <a:lnTo>
                  <a:pt x="821477" y="32375"/>
                </a:lnTo>
                <a:lnTo>
                  <a:pt x="870336" y="26316"/>
                </a:lnTo>
                <a:lnTo>
                  <a:pt x="919884" y="22638"/>
                </a:lnTo>
                <a:lnTo>
                  <a:pt x="970064" y="21399"/>
                </a:lnTo>
                <a:lnTo>
                  <a:pt x="1177690" y="21399"/>
                </a:lnTo>
                <a:lnTo>
                  <a:pt x="1157269" y="17133"/>
                </a:lnTo>
                <a:lnTo>
                  <a:pt x="1111394" y="9709"/>
                </a:lnTo>
                <a:lnTo>
                  <a:pt x="1064870" y="4347"/>
                </a:lnTo>
                <a:lnTo>
                  <a:pt x="1017744" y="1094"/>
                </a:lnTo>
                <a:lnTo>
                  <a:pt x="970064" y="0"/>
                </a:lnTo>
                <a:close/>
              </a:path>
            </a:pathLst>
          </a:custGeom>
          <a:solidFill>
            <a:srgbClr val="FFFFFF"/>
          </a:solidFill>
        </p:spPr>
        <p:txBody>
          <a:bodyPr wrap="square" lIns="0" tIns="0" rIns="0" bIns="0" rtlCol="0"/>
          <a:lstStyle/>
          <a:p>
            <a:endParaRPr sz="1266"/>
          </a:p>
        </p:txBody>
      </p:sp>
      <p:sp>
        <p:nvSpPr>
          <p:cNvPr id="16" name="object 8"/>
          <p:cNvSpPr/>
          <p:nvPr userDrawn="1"/>
        </p:nvSpPr>
        <p:spPr>
          <a:xfrm>
            <a:off x="9416461" y="5303984"/>
            <a:ext cx="1064419" cy="557659"/>
          </a:xfrm>
          <a:custGeom>
            <a:avLst/>
            <a:gdLst/>
            <a:ahLst/>
            <a:cxnLst/>
            <a:rect l="l" t="t" r="r" b="b"/>
            <a:pathLst>
              <a:path w="1135379" h="793115">
                <a:moveTo>
                  <a:pt x="1074077" y="0"/>
                </a:moveTo>
                <a:lnTo>
                  <a:pt x="1023883" y="1106"/>
                </a:lnTo>
                <a:lnTo>
                  <a:pt x="974246" y="4394"/>
                </a:lnTo>
                <a:lnTo>
                  <a:pt x="925213" y="9818"/>
                </a:lnTo>
                <a:lnTo>
                  <a:pt x="876831" y="17330"/>
                </a:lnTo>
                <a:lnTo>
                  <a:pt x="829146" y="26884"/>
                </a:lnTo>
                <a:lnTo>
                  <a:pt x="782205" y="38433"/>
                </a:lnTo>
                <a:lnTo>
                  <a:pt x="736055" y="51931"/>
                </a:lnTo>
                <a:lnTo>
                  <a:pt x="690741" y="67331"/>
                </a:lnTo>
                <a:lnTo>
                  <a:pt x="646311" y="84586"/>
                </a:lnTo>
                <a:lnTo>
                  <a:pt x="602812" y="103650"/>
                </a:lnTo>
                <a:lnTo>
                  <a:pt x="560290" y="124477"/>
                </a:lnTo>
                <a:lnTo>
                  <a:pt x="518791" y="147019"/>
                </a:lnTo>
                <a:lnTo>
                  <a:pt x="478362" y="171230"/>
                </a:lnTo>
                <a:lnTo>
                  <a:pt x="439050" y="197063"/>
                </a:lnTo>
                <a:lnTo>
                  <a:pt x="400902" y="224472"/>
                </a:lnTo>
                <a:lnTo>
                  <a:pt x="363964" y="253410"/>
                </a:lnTo>
                <a:lnTo>
                  <a:pt x="328282" y="283831"/>
                </a:lnTo>
                <a:lnTo>
                  <a:pt x="293904" y="315687"/>
                </a:lnTo>
                <a:lnTo>
                  <a:pt x="260876" y="348933"/>
                </a:lnTo>
                <a:lnTo>
                  <a:pt x="229244" y="383521"/>
                </a:lnTo>
                <a:lnTo>
                  <a:pt x="199056" y="419405"/>
                </a:lnTo>
                <a:lnTo>
                  <a:pt x="170358" y="456538"/>
                </a:lnTo>
                <a:lnTo>
                  <a:pt x="143196" y="494874"/>
                </a:lnTo>
                <a:lnTo>
                  <a:pt x="117617" y="534367"/>
                </a:lnTo>
                <a:lnTo>
                  <a:pt x="93667" y="574968"/>
                </a:lnTo>
                <a:lnTo>
                  <a:pt x="71395" y="616633"/>
                </a:lnTo>
                <a:lnTo>
                  <a:pt x="50845" y="659314"/>
                </a:lnTo>
                <a:lnTo>
                  <a:pt x="32065" y="702964"/>
                </a:lnTo>
                <a:lnTo>
                  <a:pt x="15101" y="747538"/>
                </a:lnTo>
                <a:lnTo>
                  <a:pt x="0" y="792988"/>
                </a:lnTo>
                <a:lnTo>
                  <a:pt x="48107" y="792988"/>
                </a:lnTo>
                <a:lnTo>
                  <a:pt x="63526" y="748622"/>
                </a:lnTo>
                <a:lnTo>
                  <a:pt x="80803" y="705153"/>
                </a:lnTo>
                <a:lnTo>
                  <a:pt x="99889" y="662630"/>
                </a:lnTo>
                <a:lnTo>
                  <a:pt x="120737" y="621098"/>
                </a:lnTo>
                <a:lnTo>
                  <a:pt x="143299" y="580608"/>
                </a:lnTo>
                <a:lnTo>
                  <a:pt x="167526" y="541206"/>
                </a:lnTo>
                <a:lnTo>
                  <a:pt x="193371" y="502941"/>
                </a:lnTo>
                <a:lnTo>
                  <a:pt x="220786" y="465861"/>
                </a:lnTo>
                <a:lnTo>
                  <a:pt x="249723" y="430013"/>
                </a:lnTo>
                <a:lnTo>
                  <a:pt x="280133" y="395446"/>
                </a:lnTo>
                <a:lnTo>
                  <a:pt x="311969" y="362208"/>
                </a:lnTo>
                <a:lnTo>
                  <a:pt x="345182" y="330347"/>
                </a:lnTo>
                <a:lnTo>
                  <a:pt x="379725" y="299910"/>
                </a:lnTo>
                <a:lnTo>
                  <a:pt x="415550" y="270946"/>
                </a:lnTo>
                <a:lnTo>
                  <a:pt x="452609" y="243503"/>
                </a:lnTo>
                <a:lnTo>
                  <a:pt x="490853" y="217629"/>
                </a:lnTo>
                <a:lnTo>
                  <a:pt x="530235" y="193371"/>
                </a:lnTo>
                <a:lnTo>
                  <a:pt x="570706" y="170778"/>
                </a:lnTo>
                <a:lnTo>
                  <a:pt x="612219" y="149898"/>
                </a:lnTo>
                <a:lnTo>
                  <a:pt x="654726" y="130779"/>
                </a:lnTo>
                <a:lnTo>
                  <a:pt x="698178" y="113468"/>
                </a:lnTo>
                <a:lnTo>
                  <a:pt x="742528" y="98014"/>
                </a:lnTo>
                <a:lnTo>
                  <a:pt x="787727" y="84465"/>
                </a:lnTo>
                <a:lnTo>
                  <a:pt x="833728" y="72869"/>
                </a:lnTo>
                <a:lnTo>
                  <a:pt x="880483" y="63273"/>
                </a:lnTo>
                <a:lnTo>
                  <a:pt x="927943" y="55727"/>
                </a:lnTo>
                <a:lnTo>
                  <a:pt x="976060" y="50277"/>
                </a:lnTo>
                <a:lnTo>
                  <a:pt x="1024788" y="46972"/>
                </a:lnTo>
                <a:lnTo>
                  <a:pt x="1074077" y="45859"/>
                </a:lnTo>
                <a:lnTo>
                  <a:pt x="1134846" y="45859"/>
                </a:lnTo>
                <a:lnTo>
                  <a:pt x="1134846" y="1689"/>
                </a:lnTo>
                <a:lnTo>
                  <a:pt x="1119763" y="975"/>
                </a:lnTo>
                <a:lnTo>
                  <a:pt x="1104552" y="444"/>
                </a:lnTo>
                <a:lnTo>
                  <a:pt x="1089296" y="113"/>
                </a:lnTo>
                <a:lnTo>
                  <a:pt x="1074077" y="0"/>
                </a:lnTo>
                <a:close/>
              </a:path>
              <a:path w="1135379" h="793115">
                <a:moveTo>
                  <a:pt x="1134846" y="45859"/>
                </a:moveTo>
                <a:lnTo>
                  <a:pt x="1074077" y="45859"/>
                </a:lnTo>
                <a:lnTo>
                  <a:pt x="1089303" y="46027"/>
                </a:lnTo>
                <a:lnTo>
                  <a:pt x="1104561" y="46480"/>
                </a:lnTo>
                <a:lnTo>
                  <a:pt x="1134846" y="47929"/>
                </a:lnTo>
                <a:lnTo>
                  <a:pt x="1134846" y="45859"/>
                </a:lnTo>
                <a:close/>
              </a:path>
            </a:pathLst>
          </a:custGeom>
          <a:solidFill>
            <a:srgbClr val="FFFFFF"/>
          </a:solidFill>
        </p:spPr>
        <p:txBody>
          <a:bodyPr wrap="square" lIns="0" tIns="0" rIns="0" bIns="0" rtlCol="0"/>
          <a:lstStyle/>
          <a:p>
            <a:endParaRPr sz="1266"/>
          </a:p>
        </p:txBody>
      </p:sp>
      <p:sp>
        <p:nvSpPr>
          <p:cNvPr id="17" name="object 9"/>
          <p:cNvSpPr/>
          <p:nvPr userDrawn="1"/>
        </p:nvSpPr>
        <p:spPr>
          <a:xfrm>
            <a:off x="10480294" y="5427217"/>
            <a:ext cx="834033" cy="654992"/>
          </a:xfrm>
          <a:custGeom>
            <a:avLst/>
            <a:gdLst/>
            <a:ahLst/>
            <a:cxnLst/>
            <a:rect l="l" t="t" r="r" b="b"/>
            <a:pathLst>
              <a:path w="889634" h="931545">
                <a:moveTo>
                  <a:pt x="0" y="0"/>
                </a:moveTo>
                <a:lnTo>
                  <a:pt x="0" y="45961"/>
                </a:lnTo>
                <a:lnTo>
                  <a:pt x="47740" y="50409"/>
                </a:lnTo>
                <a:lnTo>
                  <a:pt x="94737" y="57308"/>
                </a:lnTo>
                <a:lnTo>
                  <a:pt x="140927" y="66594"/>
                </a:lnTo>
                <a:lnTo>
                  <a:pt x="186242" y="78201"/>
                </a:lnTo>
                <a:lnTo>
                  <a:pt x="230618" y="92062"/>
                </a:lnTo>
                <a:lnTo>
                  <a:pt x="273989" y="108114"/>
                </a:lnTo>
                <a:lnTo>
                  <a:pt x="316290" y="126290"/>
                </a:lnTo>
                <a:lnTo>
                  <a:pt x="357456" y="146524"/>
                </a:lnTo>
                <a:lnTo>
                  <a:pt x="397420" y="168752"/>
                </a:lnTo>
                <a:lnTo>
                  <a:pt x="436117" y="192908"/>
                </a:lnTo>
                <a:lnTo>
                  <a:pt x="473483" y="218927"/>
                </a:lnTo>
                <a:lnTo>
                  <a:pt x="509451" y="246743"/>
                </a:lnTo>
                <a:lnTo>
                  <a:pt x="543956" y="276290"/>
                </a:lnTo>
                <a:lnTo>
                  <a:pt x="576933" y="307503"/>
                </a:lnTo>
                <a:lnTo>
                  <a:pt x="608316" y="340318"/>
                </a:lnTo>
                <a:lnTo>
                  <a:pt x="638039" y="374667"/>
                </a:lnTo>
                <a:lnTo>
                  <a:pt x="666038" y="410486"/>
                </a:lnTo>
                <a:lnTo>
                  <a:pt x="692246" y="447710"/>
                </a:lnTo>
                <a:lnTo>
                  <a:pt x="716599" y="486272"/>
                </a:lnTo>
                <a:lnTo>
                  <a:pt x="739030" y="526108"/>
                </a:lnTo>
                <a:lnTo>
                  <a:pt x="759475" y="567152"/>
                </a:lnTo>
                <a:lnTo>
                  <a:pt x="777868" y="609339"/>
                </a:lnTo>
                <a:lnTo>
                  <a:pt x="794143" y="652603"/>
                </a:lnTo>
                <a:lnTo>
                  <a:pt x="808236" y="696878"/>
                </a:lnTo>
                <a:lnTo>
                  <a:pt x="820079" y="742099"/>
                </a:lnTo>
                <a:lnTo>
                  <a:pt x="829609" y="788202"/>
                </a:lnTo>
                <a:lnTo>
                  <a:pt x="836760" y="835119"/>
                </a:lnTo>
                <a:lnTo>
                  <a:pt x="841465" y="882786"/>
                </a:lnTo>
                <a:lnTo>
                  <a:pt x="843661" y="931138"/>
                </a:lnTo>
                <a:lnTo>
                  <a:pt x="889546" y="931125"/>
                </a:lnTo>
                <a:lnTo>
                  <a:pt x="887393" y="881863"/>
                </a:lnTo>
                <a:lnTo>
                  <a:pt x="882759" y="833272"/>
                </a:lnTo>
                <a:lnTo>
                  <a:pt x="875706" y="785417"/>
                </a:lnTo>
                <a:lnTo>
                  <a:pt x="866298" y="738359"/>
                </a:lnTo>
                <a:lnTo>
                  <a:pt x="854597" y="692162"/>
                </a:lnTo>
                <a:lnTo>
                  <a:pt x="840666" y="646888"/>
                </a:lnTo>
                <a:lnTo>
                  <a:pt x="824566" y="602599"/>
                </a:lnTo>
                <a:lnTo>
                  <a:pt x="806361" y="559358"/>
                </a:lnTo>
                <a:lnTo>
                  <a:pt x="786114" y="517228"/>
                </a:lnTo>
                <a:lnTo>
                  <a:pt x="763887" y="476272"/>
                </a:lnTo>
                <a:lnTo>
                  <a:pt x="739742" y="436552"/>
                </a:lnTo>
                <a:lnTo>
                  <a:pt x="713743" y="398130"/>
                </a:lnTo>
                <a:lnTo>
                  <a:pt x="685951" y="361070"/>
                </a:lnTo>
                <a:lnTo>
                  <a:pt x="656430" y="325433"/>
                </a:lnTo>
                <a:lnTo>
                  <a:pt x="625243" y="291284"/>
                </a:lnTo>
                <a:lnTo>
                  <a:pt x="592451" y="258683"/>
                </a:lnTo>
                <a:lnTo>
                  <a:pt x="558117" y="227694"/>
                </a:lnTo>
                <a:lnTo>
                  <a:pt x="522305" y="198379"/>
                </a:lnTo>
                <a:lnTo>
                  <a:pt x="485077" y="170802"/>
                </a:lnTo>
                <a:lnTo>
                  <a:pt x="446494" y="145024"/>
                </a:lnTo>
                <a:lnTo>
                  <a:pt x="406621" y="121108"/>
                </a:lnTo>
                <a:lnTo>
                  <a:pt x="365519" y="99117"/>
                </a:lnTo>
                <a:lnTo>
                  <a:pt x="323252" y="79114"/>
                </a:lnTo>
                <a:lnTo>
                  <a:pt x="279881" y="61160"/>
                </a:lnTo>
                <a:lnTo>
                  <a:pt x="235470" y="45320"/>
                </a:lnTo>
                <a:lnTo>
                  <a:pt x="190081" y="31655"/>
                </a:lnTo>
                <a:lnTo>
                  <a:pt x="143777" y="20227"/>
                </a:lnTo>
                <a:lnTo>
                  <a:pt x="96620" y="11101"/>
                </a:lnTo>
                <a:lnTo>
                  <a:pt x="48674" y="4337"/>
                </a:lnTo>
                <a:lnTo>
                  <a:pt x="0" y="0"/>
                </a:lnTo>
                <a:close/>
              </a:path>
            </a:pathLst>
          </a:custGeom>
          <a:solidFill>
            <a:srgbClr val="FFFFFF"/>
          </a:solidFill>
        </p:spPr>
        <p:txBody>
          <a:bodyPr wrap="square" lIns="0" tIns="0" rIns="0" bIns="0" rtlCol="0"/>
          <a:lstStyle/>
          <a:p>
            <a:endParaRPr sz="1266"/>
          </a:p>
        </p:txBody>
      </p:sp>
      <p:sp>
        <p:nvSpPr>
          <p:cNvPr id="18" name="object 10"/>
          <p:cNvSpPr/>
          <p:nvPr userDrawn="1"/>
        </p:nvSpPr>
        <p:spPr>
          <a:xfrm>
            <a:off x="9416171" y="6136948"/>
            <a:ext cx="1105495" cy="170111"/>
          </a:xfrm>
          <a:custGeom>
            <a:avLst/>
            <a:gdLst/>
            <a:ahLst/>
            <a:cxnLst/>
            <a:rect l="l" t="t" r="r" b="b"/>
            <a:pathLst>
              <a:path w="1179195" h="241934">
                <a:moveTo>
                  <a:pt x="20828" y="92278"/>
                </a:moveTo>
                <a:lnTo>
                  <a:pt x="0" y="92278"/>
                </a:lnTo>
                <a:lnTo>
                  <a:pt x="451" y="97990"/>
                </a:lnTo>
                <a:lnTo>
                  <a:pt x="736" y="103174"/>
                </a:lnTo>
                <a:lnTo>
                  <a:pt x="1168" y="116001"/>
                </a:lnTo>
                <a:lnTo>
                  <a:pt x="1282" y="241804"/>
                </a:lnTo>
                <a:lnTo>
                  <a:pt x="23075" y="241804"/>
                </a:lnTo>
                <a:lnTo>
                  <a:pt x="23075" y="165341"/>
                </a:lnTo>
                <a:lnTo>
                  <a:pt x="23314" y="158064"/>
                </a:lnTo>
                <a:lnTo>
                  <a:pt x="39652" y="117919"/>
                </a:lnTo>
                <a:lnTo>
                  <a:pt x="22110" y="117919"/>
                </a:lnTo>
                <a:lnTo>
                  <a:pt x="21996" y="110655"/>
                </a:lnTo>
                <a:lnTo>
                  <a:pt x="21577" y="100838"/>
                </a:lnTo>
                <a:lnTo>
                  <a:pt x="21247" y="96342"/>
                </a:lnTo>
                <a:lnTo>
                  <a:pt x="20828" y="92278"/>
                </a:lnTo>
                <a:close/>
              </a:path>
              <a:path w="1179195" h="241934">
                <a:moveTo>
                  <a:pt x="111046" y="106705"/>
                </a:moveTo>
                <a:lnTo>
                  <a:pt x="73901" y="106705"/>
                </a:lnTo>
                <a:lnTo>
                  <a:pt x="79883" y="107823"/>
                </a:lnTo>
                <a:lnTo>
                  <a:pt x="89281" y="112306"/>
                </a:lnTo>
                <a:lnTo>
                  <a:pt x="102857" y="147510"/>
                </a:lnTo>
                <a:lnTo>
                  <a:pt x="102857" y="241804"/>
                </a:lnTo>
                <a:lnTo>
                  <a:pt x="124637" y="241804"/>
                </a:lnTo>
                <a:lnTo>
                  <a:pt x="124637" y="155409"/>
                </a:lnTo>
                <a:lnTo>
                  <a:pt x="125387" y="148577"/>
                </a:lnTo>
                <a:lnTo>
                  <a:pt x="128371" y="135331"/>
                </a:lnTo>
                <a:lnTo>
                  <a:pt x="130784" y="129400"/>
                </a:lnTo>
                <a:lnTo>
                  <a:pt x="136622" y="120167"/>
                </a:lnTo>
                <a:lnTo>
                  <a:pt x="118237" y="120167"/>
                </a:lnTo>
                <a:lnTo>
                  <a:pt x="115671" y="113753"/>
                </a:lnTo>
                <a:lnTo>
                  <a:pt x="112623" y="108521"/>
                </a:lnTo>
                <a:lnTo>
                  <a:pt x="111046" y="106705"/>
                </a:lnTo>
                <a:close/>
              </a:path>
              <a:path w="1179195" h="241934">
                <a:moveTo>
                  <a:pt x="214423" y="106705"/>
                </a:moveTo>
                <a:lnTo>
                  <a:pt x="167259" y="106705"/>
                </a:lnTo>
                <a:lnTo>
                  <a:pt x="177060" y="107605"/>
                </a:lnTo>
                <a:lnTo>
                  <a:pt x="185319" y="110307"/>
                </a:lnTo>
                <a:lnTo>
                  <a:pt x="205469" y="147980"/>
                </a:lnTo>
                <a:lnTo>
                  <a:pt x="206019" y="241804"/>
                </a:lnTo>
                <a:lnTo>
                  <a:pt x="227812" y="241804"/>
                </a:lnTo>
                <a:lnTo>
                  <a:pt x="227698" y="148577"/>
                </a:lnTo>
                <a:lnTo>
                  <a:pt x="226921" y="137024"/>
                </a:lnTo>
                <a:lnTo>
                  <a:pt x="224248" y="125131"/>
                </a:lnTo>
                <a:lnTo>
                  <a:pt x="219791" y="114597"/>
                </a:lnTo>
                <a:lnTo>
                  <a:pt x="214423" y="106705"/>
                </a:lnTo>
                <a:close/>
              </a:path>
              <a:path w="1179195" h="241934">
                <a:moveTo>
                  <a:pt x="170776" y="88442"/>
                </a:moveTo>
                <a:lnTo>
                  <a:pt x="132919" y="101147"/>
                </a:lnTo>
                <a:lnTo>
                  <a:pt x="118237" y="120167"/>
                </a:lnTo>
                <a:lnTo>
                  <a:pt x="136622" y="120167"/>
                </a:lnTo>
                <a:lnTo>
                  <a:pt x="137401" y="118935"/>
                </a:lnTo>
                <a:lnTo>
                  <a:pt x="141782" y="114719"/>
                </a:lnTo>
                <a:lnTo>
                  <a:pt x="152679" y="108305"/>
                </a:lnTo>
                <a:lnTo>
                  <a:pt x="159346" y="106705"/>
                </a:lnTo>
                <a:lnTo>
                  <a:pt x="214423" y="106705"/>
                </a:lnTo>
                <a:lnTo>
                  <a:pt x="213550" y="105422"/>
                </a:lnTo>
                <a:lnTo>
                  <a:pt x="205533" y="97990"/>
                </a:lnTo>
                <a:lnTo>
                  <a:pt x="195730" y="92684"/>
                </a:lnTo>
                <a:lnTo>
                  <a:pt x="184145" y="89502"/>
                </a:lnTo>
                <a:lnTo>
                  <a:pt x="170776" y="88442"/>
                </a:lnTo>
                <a:close/>
              </a:path>
              <a:path w="1179195" h="241934">
                <a:moveTo>
                  <a:pt x="76149" y="88442"/>
                </a:moveTo>
                <a:lnTo>
                  <a:pt x="72085" y="88442"/>
                </a:lnTo>
                <a:lnTo>
                  <a:pt x="64105" y="88954"/>
                </a:lnTo>
                <a:lnTo>
                  <a:pt x="26377" y="111664"/>
                </a:lnTo>
                <a:lnTo>
                  <a:pt x="22745" y="117919"/>
                </a:lnTo>
                <a:lnTo>
                  <a:pt x="39652" y="117919"/>
                </a:lnTo>
                <a:lnTo>
                  <a:pt x="41173" y="116166"/>
                </a:lnTo>
                <a:lnTo>
                  <a:pt x="45872" y="112585"/>
                </a:lnTo>
                <a:lnTo>
                  <a:pt x="56337" y="107873"/>
                </a:lnTo>
                <a:lnTo>
                  <a:pt x="61518" y="106705"/>
                </a:lnTo>
                <a:lnTo>
                  <a:pt x="111046" y="106705"/>
                </a:lnTo>
                <a:lnTo>
                  <a:pt x="105575" y="100406"/>
                </a:lnTo>
                <a:lnTo>
                  <a:pt x="101727" y="97155"/>
                </a:lnTo>
                <a:lnTo>
                  <a:pt x="93395" y="92240"/>
                </a:lnTo>
                <a:lnTo>
                  <a:pt x="89128" y="90589"/>
                </a:lnTo>
                <a:lnTo>
                  <a:pt x="80365" y="88874"/>
                </a:lnTo>
                <a:lnTo>
                  <a:pt x="76149" y="88442"/>
                </a:lnTo>
                <a:close/>
              </a:path>
              <a:path w="1179195" h="241934">
                <a:moveTo>
                  <a:pt x="361746" y="88442"/>
                </a:moveTo>
                <a:lnTo>
                  <a:pt x="319050" y="101460"/>
                </a:lnTo>
                <a:lnTo>
                  <a:pt x="291896" y="135864"/>
                </a:lnTo>
                <a:lnTo>
                  <a:pt x="286221" y="169291"/>
                </a:lnTo>
                <a:lnTo>
                  <a:pt x="286500" y="175593"/>
                </a:lnTo>
                <a:lnTo>
                  <a:pt x="299064" y="212124"/>
                </a:lnTo>
                <a:lnTo>
                  <a:pt x="332752" y="240157"/>
                </a:lnTo>
                <a:lnTo>
                  <a:pt x="337365" y="241804"/>
                </a:lnTo>
                <a:lnTo>
                  <a:pt x="390556" y="241804"/>
                </a:lnTo>
                <a:lnTo>
                  <a:pt x="398437" y="238721"/>
                </a:lnTo>
                <a:lnTo>
                  <a:pt x="406354" y="234435"/>
                </a:lnTo>
                <a:lnTo>
                  <a:pt x="413934" y="228947"/>
                </a:lnTo>
                <a:lnTo>
                  <a:pt x="415492" y="227507"/>
                </a:lnTo>
                <a:lnTo>
                  <a:pt x="355981" y="227507"/>
                </a:lnTo>
                <a:lnTo>
                  <a:pt x="348818" y="226060"/>
                </a:lnTo>
                <a:lnTo>
                  <a:pt x="316141" y="200799"/>
                </a:lnTo>
                <a:lnTo>
                  <a:pt x="308876" y="173037"/>
                </a:lnTo>
                <a:lnTo>
                  <a:pt x="433209" y="173037"/>
                </a:lnTo>
                <a:lnTo>
                  <a:pt x="433412" y="171107"/>
                </a:lnTo>
                <a:lnTo>
                  <a:pt x="433527" y="162788"/>
                </a:lnTo>
                <a:lnTo>
                  <a:pt x="433256" y="155727"/>
                </a:lnTo>
                <a:lnTo>
                  <a:pt x="309206" y="155727"/>
                </a:lnTo>
                <a:lnTo>
                  <a:pt x="309626" y="149313"/>
                </a:lnTo>
                <a:lnTo>
                  <a:pt x="329920" y="117017"/>
                </a:lnTo>
                <a:lnTo>
                  <a:pt x="354482" y="106705"/>
                </a:lnTo>
                <a:lnTo>
                  <a:pt x="411592" y="106705"/>
                </a:lnTo>
                <a:lnTo>
                  <a:pt x="410497" y="105607"/>
                </a:lnTo>
                <a:lnTo>
                  <a:pt x="370297" y="88814"/>
                </a:lnTo>
                <a:lnTo>
                  <a:pt x="361746" y="88442"/>
                </a:lnTo>
                <a:close/>
              </a:path>
              <a:path w="1179195" h="241934">
                <a:moveTo>
                  <a:pt x="411734" y="201549"/>
                </a:moveTo>
                <a:lnTo>
                  <a:pt x="379490" y="225545"/>
                </a:lnTo>
                <a:lnTo>
                  <a:pt x="363677" y="227507"/>
                </a:lnTo>
                <a:lnTo>
                  <a:pt x="415492" y="227507"/>
                </a:lnTo>
                <a:lnTo>
                  <a:pt x="421175" y="222257"/>
                </a:lnTo>
                <a:lnTo>
                  <a:pt x="428078" y="214363"/>
                </a:lnTo>
                <a:lnTo>
                  <a:pt x="411734" y="201549"/>
                </a:lnTo>
                <a:close/>
              </a:path>
              <a:path w="1179195" h="241934">
                <a:moveTo>
                  <a:pt x="411592" y="106705"/>
                </a:moveTo>
                <a:lnTo>
                  <a:pt x="361746" y="106705"/>
                </a:lnTo>
                <a:lnTo>
                  <a:pt x="372771" y="107576"/>
                </a:lnTo>
                <a:lnTo>
                  <a:pt x="382454" y="110191"/>
                </a:lnTo>
                <a:lnTo>
                  <a:pt x="410201" y="145604"/>
                </a:lnTo>
                <a:lnTo>
                  <a:pt x="411416" y="155727"/>
                </a:lnTo>
                <a:lnTo>
                  <a:pt x="433256" y="155727"/>
                </a:lnTo>
                <a:lnTo>
                  <a:pt x="419474" y="115646"/>
                </a:lnTo>
                <a:lnTo>
                  <a:pt x="415264" y="110388"/>
                </a:lnTo>
                <a:lnTo>
                  <a:pt x="411592" y="106705"/>
                </a:lnTo>
                <a:close/>
              </a:path>
              <a:path w="1179195" h="241934">
                <a:moveTo>
                  <a:pt x="564578" y="88442"/>
                </a:moveTo>
                <a:lnTo>
                  <a:pt x="525818" y="97858"/>
                </a:lnTo>
                <a:lnTo>
                  <a:pt x="495721" y="129213"/>
                </a:lnTo>
                <a:lnTo>
                  <a:pt x="487032" y="167259"/>
                </a:lnTo>
                <a:lnTo>
                  <a:pt x="487382" y="175452"/>
                </a:lnTo>
                <a:lnTo>
                  <a:pt x="499368" y="211807"/>
                </a:lnTo>
                <a:lnTo>
                  <a:pt x="532688" y="239991"/>
                </a:lnTo>
                <a:lnTo>
                  <a:pt x="537677" y="241804"/>
                </a:lnTo>
                <a:lnTo>
                  <a:pt x="588883" y="241804"/>
                </a:lnTo>
                <a:lnTo>
                  <a:pt x="596290" y="238721"/>
                </a:lnTo>
                <a:lnTo>
                  <a:pt x="603624" y="234595"/>
                </a:lnTo>
                <a:lnTo>
                  <a:pt x="610235" y="229589"/>
                </a:lnTo>
                <a:lnTo>
                  <a:pt x="612316" y="227507"/>
                </a:lnTo>
                <a:lnTo>
                  <a:pt x="557847" y="227507"/>
                </a:lnTo>
                <a:lnTo>
                  <a:pt x="549833" y="225958"/>
                </a:lnTo>
                <a:lnTo>
                  <a:pt x="516509" y="198183"/>
                </a:lnTo>
                <a:lnTo>
                  <a:pt x="510130" y="175806"/>
                </a:lnTo>
                <a:lnTo>
                  <a:pt x="510130" y="158724"/>
                </a:lnTo>
                <a:lnTo>
                  <a:pt x="529805" y="119037"/>
                </a:lnTo>
                <a:lnTo>
                  <a:pt x="557847" y="106705"/>
                </a:lnTo>
                <a:lnTo>
                  <a:pt x="611602" y="106705"/>
                </a:lnTo>
                <a:lnTo>
                  <a:pt x="610235" y="105306"/>
                </a:lnTo>
                <a:lnTo>
                  <a:pt x="572683" y="88914"/>
                </a:lnTo>
                <a:lnTo>
                  <a:pt x="564578" y="88442"/>
                </a:lnTo>
                <a:close/>
              </a:path>
              <a:path w="1179195" h="241934">
                <a:moveTo>
                  <a:pt x="643712" y="216941"/>
                </a:moveTo>
                <a:lnTo>
                  <a:pt x="621931" y="216941"/>
                </a:lnTo>
                <a:lnTo>
                  <a:pt x="621931" y="241804"/>
                </a:lnTo>
                <a:lnTo>
                  <a:pt x="643712" y="241804"/>
                </a:lnTo>
                <a:lnTo>
                  <a:pt x="643712" y="216941"/>
                </a:lnTo>
                <a:close/>
              </a:path>
              <a:path w="1179195" h="241934">
                <a:moveTo>
                  <a:pt x="611602" y="106705"/>
                </a:moveTo>
                <a:lnTo>
                  <a:pt x="575144" y="106705"/>
                </a:lnTo>
                <a:lnTo>
                  <a:pt x="582841" y="108254"/>
                </a:lnTo>
                <a:lnTo>
                  <a:pt x="596938" y="114452"/>
                </a:lnTo>
                <a:lnTo>
                  <a:pt x="623049" y="150761"/>
                </a:lnTo>
                <a:lnTo>
                  <a:pt x="624497" y="158724"/>
                </a:lnTo>
                <a:lnTo>
                  <a:pt x="624497" y="175806"/>
                </a:lnTo>
                <a:lnTo>
                  <a:pt x="603021" y="215544"/>
                </a:lnTo>
                <a:lnTo>
                  <a:pt x="575144" y="227507"/>
                </a:lnTo>
                <a:lnTo>
                  <a:pt x="612316" y="227507"/>
                </a:lnTo>
                <a:lnTo>
                  <a:pt x="616121" y="223703"/>
                </a:lnTo>
                <a:lnTo>
                  <a:pt x="621284" y="216941"/>
                </a:lnTo>
                <a:lnTo>
                  <a:pt x="643712" y="216941"/>
                </a:lnTo>
                <a:lnTo>
                  <a:pt x="643712" y="118249"/>
                </a:lnTo>
                <a:lnTo>
                  <a:pt x="621284" y="118249"/>
                </a:lnTo>
                <a:lnTo>
                  <a:pt x="616121" y="111327"/>
                </a:lnTo>
                <a:lnTo>
                  <a:pt x="611602" y="106705"/>
                </a:lnTo>
                <a:close/>
              </a:path>
              <a:path w="1179195" h="241934">
                <a:moveTo>
                  <a:pt x="643712" y="0"/>
                </a:moveTo>
                <a:lnTo>
                  <a:pt x="621931" y="0"/>
                </a:lnTo>
                <a:lnTo>
                  <a:pt x="621931" y="118249"/>
                </a:lnTo>
                <a:lnTo>
                  <a:pt x="643712" y="118249"/>
                </a:lnTo>
                <a:lnTo>
                  <a:pt x="643712" y="0"/>
                </a:lnTo>
                <a:close/>
              </a:path>
              <a:path w="1179195" h="241934">
                <a:moveTo>
                  <a:pt x="733755" y="92278"/>
                </a:moveTo>
                <a:lnTo>
                  <a:pt x="711962" y="92278"/>
                </a:lnTo>
                <a:lnTo>
                  <a:pt x="711962" y="241804"/>
                </a:lnTo>
                <a:lnTo>
                  <a:pt x="733755" y="241804"/>
                </a:lnTo>
                <a:lnTo>
                  <a:pt x="733755" y="92278"/>
                </a:lnTo>
                <a:close/>
              </a:path>
              <a:path w="1179195" h="241934">
                <a:moveTo>
                  <a:pt x="726706" y="19227"/>
                </a:moveTo>
                <a:lnTo>
                  <a:pt x="719010" y="19227"/>
                </a:lnTo>
                <a:lnTo>
                  <a:pt x="715492" y="20675"/>
                </a:lnTo>
                <a:lnTo>
                  <a:pt x="709079" y="26441"/>
                </a:lnTo>
                <a:lnTo>
                  <a:pt x="707478" y="30124"/>
                </a:lnTo>
                <a:lnTo>
                  <a:pt x="707478" y="39090"/>
                </a:lnTo>
                <a:lnTo>
                  <a:pt x="709079" y="42786"/>
                </a:lnTo>
                <a:lnTo>
                  <a:pt x="715492" y="48552"/>
                </a:lnTo>
                <a:lnTo>
                  <a:pt x="719010" y="49987"/>
                </a:lnTo>
                <a:lnTo>
                  <a:pt x="726706" y="49987"/>
                </a:lnTo>
                <a:lnTo>
                  <a:pt x="730224" y="48552"/>
                </a:lnTo>
                <a:lnTo>
                  <a:pt x="736638" y="42786"/>
                </a:lnTo>
                <a:lnTo>
                  <a:pt x="738238" y="39090"/>
                </a:lnTo>
                <a:lnTo>
                  <a:pt x="738238" y="30124"/>
                </a:lnTo>
                <a:lnTo>
                  <a:pt x="736638" y="26441"/>
                </a:lnTo>
                <a:lnTo>
                  <a:pt x="730224" y="20675"/>
                </a:lnTo>
                <a:lnTo>
                  <a:pt x="726706" y="19227"/>
                </a:lnTo>
                <a:close/>
              </a:path>
              <a:path w="1179195" h="241934">
                <a:moveTo>
                  <a:pt x="868972" y="88442"/>
                </a:moveTo>
                <a:lnTo>
                  <a:pt x="828863" y="97626"/>
                </a:lnTo>
                <a:lnTo>
                  <a:pt x="797802" y="128894"/>
                </a:lnTo>
                <a:lnTo>
                  <a:pt x="788860" y="167259"/>
                </a:lnTo>
                <a:lnTo>
                  <a:pt x="789222" y="175593"/>
                </a:lnTo>
                <a:lnTo>
                  <a:pt x="801560" y="212124"/>
                </a:lnTo>
                <a:lnTo>
                  <a:pt x="835964" y="240157"/>
                </a:lnTo>
                <a:lnTo>
                  <a:pt x="840777" y="241804"/>
                </a:lnTo>
                <a:lnTo>
                  <a:pt x="895890" y="241804"/>
                </a:lnTo>
                <a:lnTo>
                  <a:pt x="902449" y="239039"/>
                </a:lnTo>
                <a:lnTo>
                  <a:pt x="909150" y="235214"/>
                </a:lnTo>
                <a:lnTo>
                  <a:pt x="915309" y="230789"/>
                </a:lnTo>
                <a:lnTo>
                  <a:pt x="918976" y="227507"/>
                </a:lnTo>
                <a:lnTo>
                  <a:pt x="860209" y="227507"/>
                </a:lnTo>
                <a:lnTo>
                  <a:pt x="852309" y="225958"/>
                </a:lnTo>
                <a:lnTo>
                  <a:pt x="818616" y="198247"/>
                </a:lnTo>
                <a:lnTo>
                  <a:pt x="811936" y="175806"/>
                </a:lnTo>
                <a:lnTo>
                  <a:pt x="811936" y="158724"/>
                </a:lnTo>
                <a:lnTo>
                  <a:pt x="832497" y="118719"/>
                </a:lnTo>
                <a:lnTo>
                  <a:pt x="860526" y="106705"/>
                </a:lnTo>
                <a:lnTo>
                  <a:pt x="917651" y="106705"/>
                </a:lnTo>
                <a:lnTo>
                  <a:pt x="913626" y="103143"/>
                </a:lnTo>
                <a:lnTo>
                  <a:pt x="876527" y="88852"/>
                </a:lnTo>
                <a:lnTo>
                  <a:pt x="868972" y="88442"/>
                </a:lnTo>
                <a:close/>
              </a:path>
              <a:path w="1179195" h="241934">
                <a:moveTo>
                  <a:pt x="909662" y="207962"/>
                </a:moveTo>
                <a:lnTo>
                  <a:pt x="905395" y="213728"/>
                </a:lnTo>
                <a:lnTo>
                  <a:pt x="899947" y="218427"/>
                </a:lnTo>
                <a:lnTo>
                  <a:pt x="886701" y="225691"/>
                </a:lnTo>
                <a:lnTo>
                  <a:pt x="878586" y="227507"/>
                </a:lnTo>
                <a:lnTo>
                  <a:pt x="918976" y="227507"/>
                </a:lnTo>
                <a:lnTo>
                  <a:pt x="920990" y="225691"/>
                </a:lnTo>
                <a:lnTo>
                  <a:pt x="926007" y="220129"/>
                </a:lnTo>
                <a:lnTo>
                  <a:pt x="909662" y="207962"/>
                </a:lnTo>
                <a:close/>
              </a:path>
              <a:path w="1179195" h="241934">
                <a:moveTo>
                  <a:pt x="917651" y="106705"/>
                </a:moveTo>
                <a:lnTo>
                  <a:pt x="877404" y="106705"/>
                </a:lnTo>
                <a:lnTo>
                  <a:pt x="884936" y="108572"/>
                </a:lnTo>
                <a:lnTo>
                  <a:pt x="898817" y="116052"/>
                </a:lnTo>
                <a:lnTo>
                  <a:pt x="904100" y="120802"/>
                </a:lnTo>
                <a:lnTo>
                  <a:pt x="907745" y="126568"/>
                </a:lnTo>
                <a:lnTo>
                  <a:pt x="924725" y="114401"/>
                </a:lnTo>
                <a:lnTo>
                  <a:pt x="919545" y="108381"/>
                </a:lnTo>
                <a:lnTo>
                  <a:pt x="917651" y="106705"/>
                </a:lnTo>
                <a:close/>
              </a:path>
              <a:path w="1179195" h="241934">
                <a:moveTo>
                  <a:pt x="1076406" y="106705"/>
                </a:moveTo>
                <a:lnTo>
                  <a:pt x="1027252" y="106705"/>
                </a:lnTo>
                <a:lnTo>
                  <a:pt x="1036444" y="107302"/>
                </a:lnTo>
                <a:lnTo>
                  <a:pt x="1044474" y="109094"/>
                </a:lnTo>
                <a:lnTo>
                  <a:pt x="1067308" y="145186"/>
                </a:lnTo>
                <a:lnTo>
                  <a:pt x="1067308" y="149961"/>
                </a:lnTo>
                <a:lnTo>
                  <a:pt x="1057147" y="150052"/>
                </a:lnTo>
                <a:lnTo>
                  <a:pt x="1047165" y="150323"/>
                </a:lnTo>
                <a:lnTo>
                  <a:pt x="1001574" y="155568"/>
                </a:lnTo>
                <a:lnTo>
                  <a:pt x="966523" y="178466"/>
                </a:lnTo>
                <a:lnTo>
                  <a:pt x="961567" y="200431"/>
                </a:lnTo>
                <a:lnTo>
                  <a:pt x="961567" y="208800"/>
                </a:lnTo>
                <a:lnTo>
                  <a:pt x="989037" y="241804"/>
                </a:lnTo>
                <a:lnTo>
                  <a:pt x="1039310" y="241804"/>
                </a:lnTo>
                <a:lnTo>
                  <a:pt x="1044727" y="239522"/>
                </a:lnTo>
                <a:lnTo>
                  <a:pt x="1051037" y="235705"/>
                </a:lnTo>
                <a:lnTo>
                  <a:pt x="1057011" y="230827"/>
                </a:lnTo>
                <a:lnTo>
                  <a:pt x="1059559" y="228142"/>
                </a:lnTo>
                <a:lnTo>
                  <a:pt x="1014971" y="228142"/>
                </a:lnTo>
                <a:lnTo>
                  <a:pt x="1010754" y="227660"/>
                </a:lnTo>
                <a:lnTo>
                  <a:pt x="983996" y="204978"/>
                </a:lnTo>
                <a:lnTo>
                  <a:pt x="983996" y="192582"/>
                </a:lnTo>
                <a:lnTo>
                  <a:pt x="1016533" y="170637"/>
                </a:lnTo>
                <a:lnTo>
                  <a:pt x="1060894" y="167259"/>
                </a:lnTo>
                <a:lnTo>
                  <a:pt x="1087818" y="167259"/>
                </a:lnTo>
                <a:lnTo>
                  <a:pt x="1087818" y="133731"/>
                </a:lnTo>
                <a:lnTo>
                  <a:pt x="1086319" y="125717"/>
                </a:lnTo>
                <a:lnTo>
                  <a:pt x="1080338" y="112052"/>
                </a:lnTo>
                <a:lnTo>
                  <a:pt x="1076406" y="106705"/>
                </a:lnTo>
                <a:close/>
              </a:path>
              <a:path w="1179195" h="241934">
                <a:moveTo>
                  <a:pt x="1087938" y="217893"/>
                </a:moveTo>
                <a:lnTo>
                  <a:pt x="1068590" y="217893"/>
                </a:lnTo>
                <a:lnTo>
                  <a:pt x="1068704" y="224142"/>
                </a:lnTo>
                <a:lnTo>
                  <a:pt x="1068787" y="225742"/>
                </a:lnTo>
                <a:lnTo>
                  <a:pt x="1069657" y="234670"/>
                </a:lnTo>
                <a:lnTo>
                  <a:pt x="1070190" y="238620"/>
                </a:lnTo>
                <a:lnTo>
                  <a:pt x="1070760" y="241804"/>
                </a:lnTo>
                <a:lnTo>
                  <a:pt x="1090295" y="241804"/>
                </a:lnTo>
                <a:lnTo>
                  <a:pt x="1089520" y="237972"/>
                </a:lnTo>
                <a:lnTo>
                  <a:pt x="1088885" y="232740"/>
                </a:lnTo>
                <a:lnTo>
                  <a:pt x="1088021" y="220345"/>
                </a:lnTo>
                <a:lnTo>
                  <a:pt x="1087938" y="217893"/>
                </a:lnTo>
                <a:close/>
              </a:path>
              <a:path w="1179195" h="241934">
                <a:moveTo>
                  <a:pt x="1087818" y="167259"/>
                </a:moveTo>
                <a:lnTo>
                  <a:pt x="1067308" y="167259"/>
                </a:lnTo>
                <a:lnTo>
                  <a:pt x="1067308" y="185102"/>
                </a:lnTo>
                <a:lnTo>
                  <a:pt x="1066241" y="191401"/>
                </a:lnTo>
                <a:lnTo>
                  <a:pt x="1033780" y="226809"/>
                </a:lnTo>
                <a:lnTo>
                  <a:pt x="1026934" y="228142"/>
                </a:lnTo>
                <a:lnTo>
                  <a:pt x="1059559" y="228142"/>
                </a:lnTo>
                <a:lnTo>
                  <a:pt x="1062647" y="224889"/>
                </a:lnTo>
                <a:lnTo>
                  <a:pt x="1067943" y="217893"/>
                </a:lnTo>
                <a:lnTo>
                  <a:pt x="1087938" y="217893"/>
                </a:lnTo>
                <a:lnTo>
                  <a:pt x="1087818" y="167259"/>
                </a:lnTo>
                <a:close/>
              </a:path>
              <a:path w="1179195" h="241934">
                <a:moveTo>
                  <a:pt x="1037615" y="88442"/>
                </a:moveTo>
                <a:lnTo>
                  <a:pt x="1029500" y="88442"/>
                </a:lnTo>
                <a:lnTo>
                  <a:pt x="1020137" y="88823"/>
                </a:lnTo>
                <a:lnTo>
                  <a:pt x="981314" y="101423"/>
                </a:lnTo>
                <a:lnTo>
                  <a:pt x="970534" y="109918"/>
                </a:lnTo>
                <a:lnTo>
                  <a:pt x="982726" y="124333"/>
                </a:lnTo>
                <a:lnTo>
                  <a:pt x="988060" y="118986"/>
                </a:lnTo>
                <a:lnTo>
                  <a:pt x="994575" y="114719"/>
                </a:lnTo>
                <a:lnTo>
                  <a:pt x="1027252" y="106705"/>
                </a:lnTo>
                <a:lnTo>
                  <a:pt x="1076406" y="106705"/>
                </a:lnTo>
                <a:lnTo>
                  <a:pt x="1076172" y="106387"/>
                </a:lnTo>
                <a:lnTo>
                  <a:pt x="1065491" y="97409"/>
                </a:lnTo>
                <a:lnTo>
                  <a:pt x="1059307" y="94056"/>
                </a:lnTo>
                <a:lnTo>
                  <a:pt x="1045197" y="89560"/>
                </a:lnTo>
                <a:lnTo>
                  <a:pt x="1037615" y="88442"/>
                </a:lnTo>
                <a:close/>
              </a:path>
              <a:path w="1179195" h="241934">
                <a:moveTo>
                  <a:pt x="1179131" y="0"/>
                </a:moveTo>
                <a:lnTo>
                  <a:pt x="1157351" y="0"/>
                </a:lnTo>
                <a:lnTo>
                  <a:pt x="1157351" y="241804"/>
                </a:lnTo>
                <a:lnTo>
                  <a:pt x="1179131" y="241804"/>
                </a:lnTo>
                <a:lnTo>
                  <a:pt x="1179131" y="0"/>
                </a:lnTo>
                <a:close/>
              </a:path>
            </a:pathLst>
          </a:custGeom>
          <a:solidFill>
            <a:srgbClr val="FFFFFF"/>
          </a:solidFill>
        </p:spPr>
        <p:txBody>
          <a:bodyPr wrap="square" lIns="0" tIns="0" rIns="0" bIns="0" rtlCol="0"/>
          <a:lstStyle/>
          <a:p>
            <a:endParaRPr sz="1266"/>
          </a:p>
        </p:txBody>
      </p:sp>
      <p:sp>
        <p:nvSpPr>
          <p:cNvPr id="19" name="object 11"/>
          <p:cNvSpPr/>
          <p:nvPr userDrawn="1"/>
        </p:nvSpPr>
        <p:spPr>
          <a:xfrm>
            <a:off x="9416461" y="5878329"/>
            <a:ext cx="1765697" cy="207615"/>
          </a:xfrm>
          <a:custGeom>
            <a:avLst/>
            <a:gdLst/>
            <a:ahLst/>
            <a:cxnLst/>
            <a:rect l="l" t="t" r="r" b="b"/>
            <a:pathLst>
              <a:path w="1883409" h="295275">
                <a:moveTo>
                  <a:pt x="43307" y="62014"/>
                </a:moveTo>
                <a:lnTo>
                  <a:pt x="0" y="62014"/>
                </a:lnTo>
                <a:lnTo>
                  <a:pt x="0" y="289509"/>
                </a:lnTo>
                <a:lnTo>
                  <a:pt x="106400" y="289509"/>
                </a:lnTo>
                <a:lnTo>
                  <a:pt x="106400" y="248221"/>
                </a:lnTo>
                <a:lnTo>
                  <a:pt x="43307" y="248221"/>
                </a:lnTo>
                <a:lnTo>
                  <a:pt x="43307" y="62014"/>
                </a:lnTo>
                <a:close/>
              </a:path>
              <a:path w="1883409" h="295275">
                <a:moveTo>
                  <a:pt x="243586" y="56286"/>
                </a:moveTo>
                <a:lnTo>
                  <a:pt x="198162" y="65287"/>
                </a:lnTo>
                <a:lnTo>
                  <a:pt x="159413" y="91141"/>
                </a:lnTo>
                <a:lnTo>
                  <a:pt x="133756" y="129693"/>
                </a:lnTo>
                <a:lnTo>
                  <a:pt x="124879" y="175691"/>
                </a:lnTo>
                <a:lnTo>
                  <a:pt x="126998" y="199216"/>
                </a:lnTo>
                <a:lnTo>
                  <a:pt x="143947" y="241278"/>
                </a:lnTo>
                <a:lnTo>
                  <a:pt x="176803" y="275309"/>
                </a:lnTo>
                <a:lnTo>
                  <a:pt x="219361" y="293011"/>
                </a:lnTo>
                <a:lnTo>
                  <a:pt x="243890" y="295224"/>
                </a:lnTo>
                <a:lnTo>
                  <a:pt x="267427" y="293069"/>
                </a:lnTo>
                <a:lnTo>
                  <a:pt x="289134" y="286604"/>
                </a:lnTo>
                <a:lnTo>
                  <a:pt x="309013" y="275828"/>
                </a:lnTo>
                <a:lnTo>
                  <a:pt x="327063" y="260743"/>
                </a:lnTo>
                <a:lnTo>
                  <a:pt x="333187" y="253314"/>
                </a:lnTo>
                <a:lnTo>
                  <a:pt x="243890" y="253314"/>
                </a:lnTo>
                <a:lnTo>
                  <a:pt x="230656" y="252242"/>
                </a:lnTo>
                <a:lnTo>
                  <a:pt x="195592" y="236156"/>
                </a:lnTo>
                <a:lnTo>
                  <a:pt x="170194" y="194336"/>
                </a:lnTo>
                <a:lnTo>
                  <a:pt x="168503" y="176453"/>
                </a:lnTo>
                <a:lnTo>
                  <a:pt x="169847" y="160263"/>
                </a:lnTo>
                <a:lnTo>
                  <a:pt x="190017" y="120624"/>
                </a:lnTo>
                <a:lnTo>
                  <a:pt x="227952" y="100038"/>
                </a:lnTo>
                <a:lnTo>
                  <a:pt x="243116" y="98666"/>
                </a:lnTo>
                <a:lnTo>
                  <a:pt x="332732" y="98666"/>
                </a:lnTo>
                <a:lnTo>
                  <a:pt x="326605" y="91236"/>
                </a:lnTo>
                <a:lnTo>
                  <a:pt x="308386" y="75949"/>
                </a:lnTo>
                <a:lnTo>
                  <a:pt x="288477" y="65027"/>
                </a:lnTo>
                <a:lnTo>
                  <a:pt x="266877" y="58471"/>
                </a:lnTo>
                <a:lnTo>
                  <a:pt x="243586" y="56286"/>
                </a:lnTo>
                <a:close/>
              </a:path>
              <a:path w="1883409" h="295275">
                <a:moveTo>
                  <a:pt x="332732" y="98666"/>
                </a:moveTo>
                <a:lnTo>
                  <a:pt x="243116" y="98666"/>
                </a:lnTo>
                <a:lnTo>
                  <a:pt x="258165" y="100071"/>
                </a:lnTo>
                <a:lnTo>
                  <a:pt x="272032" y="104289"/>
                </a:lnTo>
                <a:lnTo>
                  <a:pt x="305765" y="133043"/>
                </a:lnTo>
                <a:lnTo>
                  <a:pt x="318006" y="175691"/>
                </a:lnTo>
                <a:lnTo>
                  <a:pt x="318019" y="176453"/>
                </a:lnTo>
                <a:lnTo>
                  <a:pt x="316691" y="191817"/>
                </a:lnTo>
                <a:lnTo>
                  <a:pt x="296367" y="231051"/>
                </a:lnTo>
                <a:lnTo>
                  <a:pt x="258723" y="251923"/>
                </a:lnTo>
                <a:lnTo>
                  <a:pt x="243890" y="253314"/>
                </a:lnTo>
                <a:lnTo>
                  <a:pt x="333187" y="253314"/>
                </a:lnTo>
                <a:lnTo>
                  <a:pt x="342064" y="242545"/>
                </a:lnTo>
                <a:lnTo>
                  <a:pt x="352780" y="222432"/>
                </a:lnTo>
                <a:lnTo>
                  <a:pt x="359209" y="200402"/>
                </a:lnTo>
                <a:lnTo>
                  <a:pt x="361353" y="176453"/>
                </a:lnTo>
                <a:lnTo>
                  <a:pt x="359181" y="152281"/>
                </a:lnTo>
                <a:lnTo>
                  <a:pt x="352666" y="130021"/>
                </a:lnTo>
                <a:lnTo>
                  <a:pt x="341807" y="109672"/>
                </a:lnTo>
                <a:lnTo>
                  <a:pt x="332732" y="98666"/>
                </a:lnTo>
                <a:close/>
              </a:path>
              <a:path w="1883409" h="295275">
                <a:moveTo>
                  <a:pt x="215201" y="0"/>
                </a:moveTo>
                <a:lnTo>
                  <a:pt x="202933" y="0"/>
                </a:lnTo>
                <a:lnTo>
                  <a:pt x="197726" y="2158"/>
                </a:lnTo>
                <a:lnTo>
                  <a:pt x="189064" y="10820"/>
                </a:lnTo>
                <a:lnTo>
                  <a:pt x="186905" y="16027"/>
                </a:lnTo>
                <a:lnTo>
                  <a:pt x="186905" y="28295"/>
                </a:lnTo>
                <a:lnTo>
                  <a:pt x="189064" y="33553"/>
                </a:lnTo>
                <a:lnTo>
                  <a:pt x="197726" y="42214"/>
                </a:lnTo>
                <a:lnTo>
                  <a:pt x="202933" y="44373"/>
                </a:lnTo>
                <a:lnTo>
                  <a:pt x="215201" y="44373"/>
                </a:lnTo>
                <a:lnTo>
                  <a:pt x="220459" y="42214"/>
                </a:lnTo>
                <a:lnTo>
                  <a:pt x="229120" y="33553"/>
                </a:lnTo>
                <a:lnTo>
                  <a:pt x="231292" y="28295"/>
                </a:lnTo>
                <a:lnTo>
                  <a:pt x="231292" y="16027"/>
                </a:lnTo>
                <a:lnTo>
                  <a:pt x="229120" y="10820"/>
                </a:lnTo>
                <a:lnTo>
                  <a:pt x="220459" y="2158"/>
                </a:lnTo>
                <a:lnTo>
                  <a:pt x="215201" y="0"/>
                </a:lnTo>
                <a:close/>
              </a:path>
              <a:path w="1883409" h="295275">
                <a:moveTo>
                  <a:pt x="283718" y="0"/>
                </a:moveTo>
                <a:lnTo>
                  <a:pt x="271437" y="0"/>
                </a:lnTo>
                <a:lnTo>
                  <a:pt x="266242" y="2158"/>
                </a:lnTo>
                <a:lnTo>
                  <a:pt x="257581" y="10820"/>
                </a:lnTo>
                <a:lnTo>
                  <a:pt x="255409" y="16027"/>
                </a:lnTo>
                <a:lnTo>
                  <a:pt x="255409" y="28295"/>
                </a:lnTo>
                <a:lnTo>
                  <a:pt x="257581" y="33553"/>
                </a:lnTo>
                <a:lnTo>
                  <a:pt x="266242" y="42214"/>
                </a:lnTo>
                <a:lnTo>
                  <a:pt x="271437" y="44373"/>
                </a:lnTo>
                <a:lnTo>
                  <a:pt x="283718" y="44373"/>
                </a:lnTo>
                <a:lnTo>
                  <a:pt x="288975" y="42214"/>
                </a:lnTo>
                <a:lnTo>
                  <a:pt x="297637" y="33553"/>
                </a:lnTo>
                <a:lnTo>
                  <a:pt x="299796" y="28295"/>
                </a:lnTo>
                <a:lnTo>
                  <a:pt x="299796" y="16027"/>
                </a:lnTo>
                <a:lnTo>
                  <a:pt x="297637" y="10820"/>
                </a:lnTo>
                <a:lnTo>
                  <a:pt x="288975" y="2158"/>
                </a:lnTo>
                <a:lnTo>
                  <a:pt x="283718" y="0"/>
                </a:lnTo>
                <a:close/>
              </a:path>
              <a:path w="1883409" h="295275">
                <a:moveTo>
                  <a:pt x="424370" y="62014"/>
                </a:moveTo>
                <a:lnTo>
                  <a:pt x="381774" y="62014"/>
                </a:lnTo>
                <a:lnTo>
                  <a:pt x="433273" y="289509"/>
                </a:lnTo>
                <a:lnTo>
                  <a:pt x="474408" y="289509"/>
                </a:lnTo>
                <a:lnTo>
                  <a:pt x="497421" y="207225"/>
                </a:lnTo>
                <a:lnTo>
                  <a:pt x="457238" y="207225"/>
                </a:lnTo>
                <a:lnTo>
                  <a:pt x="424370" y="62014"/>
                </a:lnTo>
                <a:close/>
              </a:path>
              <a:path w="1883409" h="295275">
                <a:moveTo>
                  <a:pt x="556692" y="142430"/>
                </a:moveTo>
                <a:lnTo>
                  <a:pt x="515543" y="142430"/>
                </a:lnTo>
                <a:lnTo>
                  <a:pt x="557453" y="289509"/>
                </a:lnTo>
                <a:lnTo>
                  <a:pt x="598995" y="289509"/>
                </a:lnTo>
                <a:lnTo>
                  <a:pt x="617530" y="207225"/>
                </a:lnTo>
                <a:lnTo>
                  <a:pt x="575081" y="207225"/>
                </a:lnTo>
                <a:lnTo>
                  <a:pt x="556692" y="142430"/>
                </a:lnTo>
                <a:close/>
              </a:path>
              <a:path w="1883409" h="295275">
                <a:moveTo>
                  <a:pt x="533869" y="62014"/>
                </a:moveTo>
                <a:lnTo>
                  <a:pt x="497852" y="62014"/>
                </a:lnTo>
                <a:lnTo>
                  <a:pt x="457238" y="207225"/>
                </a:lnTo>
                <a:lnTo>
                  <a:pt x="497421" y="207225"/>
                </a:lnTo>
                <a:lnTo>
                  <a:pt x="515543" y="142430"/>
                </a:lnTo>
                <a:lnTo>
                  <a:pt x="556692" y="142430"/>
                </a:lnTo>
                <a:lnTo>
                  <a:pt x="533869" y="62014"/>
                </a:lnTo>
                <a:close/>
              </a:path>
              <a:path w="1883409" h="295275">
                <a:moveTo>
                  <a:pt x="650240" y="62014"/>
                </a:moveTo>
                <a:lnTo>
                  <a:pt x="607644" y="62014"/>
                </a:lnTo>
                <a:lnTo>
                  <a:pt x="575081" y="207225"/>
                </a:lnTo>
                <a:lnTo>
                  <a:pt x="617530" y="207225"/>
                </a:lnTo>
                <a:lnTo>
                  <a:pt x="650240" y="62014"/>
                </a:lnTo>
                <a:close/>
              </a:path>
              <a:path w="1883409" h="295275">
                <a:moveTo>
                  <a:pt x="817880" y="62014"/>
                </a:moveTo>
                <a:lnTo>
                  <a:pt x="693699" y="62014"/>
                </a:lnTo>
                <a:lnTo>
                  <a:pt x="693699" y="289509"/>
                </a:lnTo>
                <a:lnTo>
                  <a:pt x="817880" y="289509"/>
                </a:lnTo>
                <a:lnTo>
                  <a:pt x="817880" y="246976"/>
                </a:lnTo>
                <a:lnTo>
                  <a:pt x="736688" y="246976"/>
                </a:lnTo>
                <a:lnTo>
                  <a:pt x="736688" y="187121"/>
                </a:lnTo>
                <a:lnTo>
                  <a:pt x="817880" y="187121"/>
                </a:lnTo>
                <a:lnTo>
                  <a:pt x="817880" y="145529"/>
                </a:lnTo>
                <a:lnTo>
                  <a:pt x="736688" y="145529"/>
                </a:lnTo>
                <a:lnTo>
                  <a:pt x="736688" y="104393"/>
                </a:lnTo>
                <a:lnTo>
                  <a:pt x="817880" y="104393"/>
                </a:lnTo>
                <a:lnTo>
                  <a:pt x="817880" y="62014"/>
                </a:lnTo>
                <a:close/>
              </a:path>
              <a:path w="1883409" h="295275">
                <a:moveTo>
                  <a:pt x="909447" y="62014"/>
                </a:moveTo>
                <a:lnTo>
                  <a:pt x="867905" y="62014"/>
                </a:lnTo>
                <a:lnTo>
                  <a:pt x="867905" y="289509"/>
                </a:lnTo>
                <a:lnTo>
                  <a:pt x="911212" y="289509"/>
                </a:lnTo>
                <a:lnTo>
                  <a:pt x="911212" y="140271"/>
                </a:lnTo>
                <a:lnTo>
                  <a:pt x="960337" y="140271"/>
                </a:lnTo>
                <a:lnTo>
                  <a:pt x="909447" y="62014"/>
                </a:lnTo>
                <a:close/>
              </a:path>
              <a:path w="1883409" h="295275">
                <a:moveTo>
                  <a:pt x="960337" y="140271"/>
                </a:moveTo>
                <a:lnTo>
                  <a:pt x="911212" y="140271"/>
                </a:lnTo>
                <a:lnTo>
                  <a:pt x="1008430" y="289509"/>
                </a:lnTo>
                <a:lnTo>
                  <a:pt x="1050086" y="289509"/>
                </a:lnTo>
                <a:lnTo>
                  <a:pt x="1050086" y="211708"/>
                </a:lnTo>
                <a:lnTo>
                  <a:pt x="1006792" y="211708"/>
                </a:lnTo>
                <a:lnTo>
                  <a:pt x="960337" y="140271"/>
                </a:lnTo>
                <a:close/>
              </a:path>
              <a:path w="1883409" h="295275">
                <a:moveTo>
                  <a:pt x="1050086" y="62014"/>
                </a:moveTo>
                <a:lnTo>
                  <a:pt x="1006792" y="62014"/>
                </a:lnTo>
                <a:lnTo>
                  <a:pt x="1006792" y="211708"/>
                </a:lnTo>
                <a:lnTo>
                  <a:pt x="1050086" y="211708"/>
                </a:lnTo>
                <a:lnTo>
                  <a:pt x="1050086" y="62014"/>
                </a:lnTo>
                <a:close/>
              </a:path>
              <a:path w="1883409" h="295275">
                <a:moveTo>
                  <a:pt x="1128306" y="223926"/>
                </a:moveTo>
                <a:lnTo>
                  <a:pt x="1091907" y="245897"/>
                </a:lnTo>
                <a:lnTo>
                  <a:pt x="1098659" y="257803"/>
                </a:lnTo>
                <a:lnTo>
                  <a:pt x="1106055" y="268011"/>
                </a:lnTo>
                <a:lnTo>
                  <a:pt x="1142404" y="292250"/>
                </a:lnTo>
                <a:lnTo>
                  <a:pt x="1165148" y="295224"/>
                </a:lnTo>
                <a:lnTo>
                  <a:pt x="1179969" y="294085"/>
                </a:lnTo>
                <a:lnTo>
                  <a:pt x="1215605" y="276974"/>
                </a:lnTo>
                <a:lnTo>
                  <a:pt x="1230780" y="254088"/>
                </a:lnTo>
                <a:lnTo>
                  <a:pt x="1166101" y="254088"/>
                </a:lnTo>
                <a:lnTo>
                  <a:pt x="1155723" y="252204"/>
                </a:lnTo>
                <a:lnTo>
                  <a:pt x="1145965" y="246551"/>
                </a:lnTo>
                <a:lnTo>
                  <a:pt x="1136826" y="237126"/>
                </a:lnTo>
                <a:lnTo>
                  <a:pt x="1128306" y="223926"/>
                </a:lnTo>
                <a:close/>
              </a:path>
              <a:path w="1883409" h="295275">
                <a:moveTo>
                  <a:pt x="1165136" y="56286"/>
                </a:moveTo>
                <a:lnTo>
                  <a:pt x="1120622" y="73228"/>
                </a:lnTo>
                <a:lnTo>
                  <a:pt x="1102575" y="113817"/>
                </a:lnTo>
                <a:lnTo>
                  <a:pt x="1103254" y="122021"/>
                </a:lnTo>
                <a:lnTo>
                  <a:pt x="1130852" y="166609"/>
                </a:lnTo>
                <a:lnTo>
                  <a:pt x="1170348" y="200917"/>
                </a:lnTo>
                <a:lnTo>
                  <a:pt x="1177526" y="207348"/>
                </a:lnTo>
                <a:lnTo>
                  <a:pt x="1182982" y="212752"/>
                </a:lnTo>
                <a:lnTo>
                  <a:pt x="1186713" y="217131"/>
                </a:lnTo>
                <a:lnTo>
                  <a:pt x="1190523" y="222275"/>
                </a:lnTo>
                <a:lnTo>
                  <a:pt x="1192441" y="227431"/>
                </a:lnTo>
                <a:lnTo>
                  <a:pt x="1192441" y="238264"/>
                </a:lnTo>
                <a:lnTo>
                  <a:pt x="1189913" y="243268"/>
                </a:lnTo>
                <a:lnTo>
                  <a:pt x="1179779" y="251929"/>
                </a:lnTo>
                <a:lnTo>
                  <a:pt x="1173543" y="254088"/>
                </a:lnTo>
                <a:lnTo>
                  <a:pt x="1230780" y="254088"/>
                </a:lnTo>
                <a:lnTo>
                  <a:pt x="1233751" y="244125"/>
                </a:lnTo>
                <a:lnTo>
                  <a:pt x="1234960" y="230733"/>
                </a:lnTo>
                <a:lnTo>
                  <a:pt x="1234617" y="223684"/>
                </a:lnTo>
                <a:lnTo>
                  <a:pt x="1216908" y="185352"/>
                </a:lnTo>
                <a:lnTo>
                  <a:pt x="1180744" y="152641"/>
                </a:lnTo>
                <a:lnTo>
                  <a:pt x="1168828" y="142406"/>
                </a:lnTo>
                <a:lnTo>
                  <a:pt x="1145108" y="116408"/>
                </a:lnTo>
                <a:lnTo>
                  <a:pt x="1145108" y="108775"/>
                </a:lnTo>
                <a:lnTo>
                  <a:pt x="1146924" y="105333"/>
                </a:lnTo>
                <a:lnTo>
                  <a:pt x="1154150" y="99263"/>
                </a:lnTo>
                <a:lnTo>
                  <a:pt x="1158798" y="97739"/>
                </a:lnTo>
                <a:lnTo>
                  <a:pt x="1225498" y="97739"/>
                </a:lnTo>
                <a:lnTo>
                  <a:pt x="1230934" y="92938"/>
                </a:lnTo>
                <a:lnTo>
                  <a:pt x="1197571" y="64173"/>
                </a:lnTo>
                <a:lnTo>
                  <a:pt x="1173551" y="56781"/>
                </a:lnTo>
                <a:lnTo>
                  <a:pt x="1165136" y="56286"/>
                </a:lnTo>
                <a:close/>
              </a:path>
              <a:path w="1883409" h="295275">
                <a:moveTo>
                  <a:pt x="1225498" y="97739"/>
                </a:moveTo>
                <a:lnTo>
                  <a:pt x="1164475" y="97739"/>
                </a:lnTo>
                <a:lnTo>
                  <a:pt x="1173191" y="99208"/>
                </a:lnTo>
                <a:lnTo>
                  <a:pt x="1181830" y="103616"/>
                </a:lnTo>
                <a:lnTo>
                  <a:pt x="1190393" y="110962"/>
                </a:lnTo>
                <a:lnTo>
                  <a:pt x="1198880" y="121246"/>
                </a:lnTo>
                <a:lnTo>
                  <a:pt x="1225498" y="97739"/>
                </a:lnTo>
                <a:close/>
              </a:path>
              <a:path w="1883409" h="295275">
                <a:moveTo>
                  <a:pt x="1347622" y="104686"/>
                </a:moveTo>
                <a:lnTo>
                  <a:pt x="1303705" y="104686"/>
                </a:lnTo>
                <a:lnTo>
                  <a:pt x="1303705" y="289509"/>
                </a:lnTo>
                <a:lnTo>
                  <a:pt x="1347622" y="289509"/>
                </a:lnTo>
                <a:lnTo>
                  <a:pt x="1347622" y="104686"/>
                </a:lnTo>
                <a:close/>
              </a:path>
              <a:path w="1883409" h="295275">
                <a:moveTo>
                  <a:pt x="1389075" y="62014"/>
                </a:moveTo>
                <a:lnTo>
                  <a:pt x="1263332" y="62014"/>
                </a:lnTo>
                <a:lnTo>
                  <a:pt x="1263332" y="104686"/>
                </a:lnTo>
                <a:lnTo>
                  <a:pt x="1389075" y="104686"/>
                </a:lnTo>
                <a:lnTo>
                  <a:pt x="1389075" y="62014"/>
                </a:lnTo>
                <a:close/>
              </a:path>
              <a:path w="1883409" h="295275">
                <a:moveTo>
                  <a:pt x="1552613" y="62014"/>
                </a:moveTo>
                <a:lnTo>
                  <a:pt x="1428419" y="62014"/>
                </a:lnTo>
                <a:lnTo>
                  <a:pt x="1428419" y="289509"/>
                </a:lnTo>
                <a:lnTo>
                  <a:pt x="1552613" y="289509"/>
                </a:lnTo>
                <a:lnTo>
                  <a:pt x="1552613" y="246976"/>
                </a:lnTo>
                <a:lnTo>
                  <a:pt x="1471422" y="246976"/>
                </a:lnTo>
                <a:lnTo>
                  <a:pt x="1471422" y="187121"/>
                </a:lnTo>
                <a:lnTo>
                  <a:pt x="1552613" y="187121"/>
                </a:lnTo>
                <a:lnTo>
                  <a:pt x="1552613" y="145529"/>
                </a:lnTo>
                <a:lnTo>
                  <a:pt x="1471422" y="145529"/>
                </a:lnTo>
                <a:lnTo>
                  <a:pt x="1471422" y="104393"/>
                </a:lnTo>
                <a:lnTo>
                  <a:pt x="1552613" y="104393"/>
                </a:lnTo>
                <a:lnTo>
                  <a:pt x="1552613" y="62014"/>
                </a:lnTo>
                <a:close/>
              </a:path>
              <a:path w="1883409" h="295275">
                <a:moveTo>
                  <a:pt x="1642364" y="62014"/>
                </a:moveTo>
                <a:lnTo>
                  <a:pt x="1599374" y="62014"/>
                </a:lnTo>
                <a:lnTo>
                  <a:pt x="1599374" y="289509"/>
                </a:lnTo>
                <a:lnTo>
                  <a:pt x="1642364" y="289509"/>
                </a:lnTo>
                <a:lnTo>
                  <a:pt x="1642364" y="62014"/>
                </a:lnTo>
                <a:close/>
              </a:path>
              <a:path w="1883409" h="295275">
                <a:moveTo>
                  <a:pt x="1742287" y="62014"/>
                </a:moveTo>
                <a:lnTo>
                  <a:pt x="1700745" y="62014"/>
                </a:lnTo>
                <a:lnTo>
                  <a:pt x="1700745" y="289509"/>
                </a:lnTo>
                <a:lnTo>
                  <a:pt x="1744052" y="289509"/>
                </a:lnTo>
                <a:lnTo>
                  <a:pt x="1744052" y="140271"/>
                </a:lnTo>
                <a:lnTo>
                  <a:pt x="1793177" y="140271"/>
                </a:lnTo>
                <a:lnTo>
                  <a:pt x="1742287" y="62014"/>
                </a:lnTo>
                <a:close/>
              </a:path>
              <a:path w="1883409" h="295275">
                <a:moveTo>
                  <a:pt x="1793177" y="140271"/>
                </a:moveTo>
                <a:lnTo>
                  <a:pt x="1744052" y="140271"/>
                </a:lnTo>
                <a:lnTo>
                  <a:pt x="1841271" y="289509"/>
                </a:lnTo>
                <a:lnTo>
                  <a:pt x="1882927" y="289509"/>
                </a:lnTo>
                <a:lnTo>
                  <a:pt x="1882927" y="211708"/>
                </a:lnTo>
                <a:lnTo>
                  <a:pt x="1839633" y="211708"/>
                </a:lnTo>
                <a:lnTo>
                  <a:pt x="1793177" y="140271"/>
                </a:lnTo>
                <a:close/>
              </a:path>
              <a:path w="1883409" h="295275">
                <a:moveTo>
                  <a:pt x="1882927" y="62014"/>
                </a:moveTo>
                <a:lnTo>
                  <a:pt x="1839633" y="62014"/>
                </a:lnTo>
                <a:lnTo>
                  <a:pt x="1839633" y="211708"/>
                </a:lnTo>
                <a:lnTo>
                  <a:pt x="1882927" y="211708"/>
                </a:lnTo>
                <a:lnTo>
                  <a:pt x="1882927" y="62014"/>
                </a:lnTo>
                <a:close/>
              </a:path>
            </a:pathLst>
          </a:custGeom>
          <a:solidFill>
            <a:srgbClr val="FFFFFF"/>
          </a:solidFill>
        </p:spPr>
        <p:txBody>
          <a:bodyPr wrap="square" lIns="0" tIns="0" rIns="0" bIns="0" rtlCol="0"/>
          <a:lstStyle/>
          <a:p>
            <a:endParaRPr sz="1266"/>
          </a:p>
        </p:txBody>
      </p:sp>
      <p:sp>
        <p:nvSpPr>
          <p:cNvPr id="2" name="Rechteck 1"/>
          <p:cNvSpPr/>
          <p:nvPr userDrawn="1"/>
        </p:nvSpPr>
        <p:spPr>
          <a:xfrm>
            <a:off x="8691239" y="4776186"/>
            <a:ext cx="3213716" cy="187318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099200" y="5213300"/>
            <a:ext cx="2700000" cy="1108250"/>
          </a:xfrm>
          <a:prstGeom prst="rect">
            <a:avLst/>
          </a:prstGeom>
        </p:spPr>
      </p:pic>
    </p:spTree>
    <p:extLst>
      <p:ext uri="{BB962C8B-B14F-4D97-AF65-F5344CB8AC3E}">
        <p14:creationId xmlns:p14="http://schemas.microsoft.com/office/powerpoint/2010/main" val="61679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374" r="76" b="16615"/>
          <a:stretch/>
        </p:blipFill>
        <p:spPr>
          <a:xfrm>
            <a:off x="-1" y="-9821"/>
            <a:ext cx="12201526" cy="4388939"/>
          </a:xfrm>
          <a:prstGeom prst="rect">
            <a:avLst/>
          </a:prstGeom>
        </p:spPr>
      </p:pic>
      <p:sp>
        <p:nvSpPr>
          <p:cNvPr id="4" name="Date Placeholder 3"/>
          <p:cNvSpPr>
            <a:spLocks noGrp="1"/>
          </p:cNvSpPr>
          <p:nvPr>
            <p:ph type="dt" sz="half" idx="10"/>
          </p:nvPr>
        </p:nvSpPr>
        <p:spPr>
          <a:xfrm>
            <a:off x="1582653" y="6412749"/>
            <a:ext cx="2743200" cy="365125"/>
          </a:xfrm>
          <a:prstGeom prst="rect">
            <a:avLst/>
          </a:prstGeom>
        </p:spPr>
        <p:txBody>
          <a:bodyPr/>
          <a:lstStyle/>
          <a:p>
            <a:fld id="{18AB6FB3-844C-455A-8BD7-A792D32C51DF}" type="datetime1">
              <a:rPr lang="de-DE" smtClean="0"/>
              <a:t>19.05.2022</a:t>
            </a:fld>
            <a:endParaRPr lang="de-DE"/>
          </a:p>
        </p:txBody>
      </p:sp>
      <p:sp>
        <p:nvSpPr>
          <p:cNvPr id="5" name="Footer Placeholder 4"/>
          <p:cNvSpPr>
            <a:spLocks noGrp="1"/>
          </p:cNvSpPr>
          <p:nvPr>
            <p:ph type="ftr" sz="quarter" idx="11"/>
          </p:nvPr>
        </p:nvSpPr>
        <p:spPr/>
        <p:txBody>
          <a:bodyPr/>
          <a:lstStyle/>
          <a:p>
            <a:r>
              <a:rPr lang="de-DE" smtClean="0"/>
              <a:t>LÖWENSTEIN medical</a:t>
            </a:r>
            <a:endParaRPr lang="de-DE"/>
          </a:p>
        </p:txBody>
      </p:sp>
      <p:sp>
        <p:nvSpPr>
          <p:cNvPr id="6" name="Slide Number Placeholder 5"/>
          <p:cNvSpPr>
            <a:spLocks noGrp="1"/>
          </p:cNvSpPr>
          <p:nvPr>
            <p:ph type="sldNum" sz="quarter" idx="12"/>
          </p:nvPr>
        </p:nvSpPr>
        <p:spPr>
          <a:xfrm>
            <a:off x="8886199" y="6414423"/>
            <a:ext cx="2743200" cy="365125"/>
          </a:xfrm>
          <a:prstGeom prst="rect">
            <a:avLst/>
          </a:prstGeom>
        </p:spPr>
        <p:txBody>
          <a:bodyPr/>
          <a:lstStyle/>
          <a:p>
            <a:fld id="{51874DEA-5D7F-4CD2-BDA3-3C9EC3C5F5EC}" type="slidenum">
              <a:rPr lang="de-DE" smtClean="0"/>
              <a:t>‹Nr.›</a:t>
            </a:fld>
            <a:endParaRPr lang="de-DE"/>
          </a:p>
        </p:txBody>
      </p:sp>
      <p:sp>
        <p:nvSpPr>
          <p:cNvPr id="11" name="object 3"/>
          <p:cNvSpPr/>
          <p:nvPr userDrawn="1"/>
        </p:nvSpPr>
        <p:spPr>
          <a:xfrm>
            <a:off x="0" y="4204320"/>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endParaRPr sz="1266"/>
          </a:p>
        </p:txBody>
      </p:sp>
      <p:sp>
        <p:nvSpPr>
          <p:cNvPr id="12" name="object 4"/>
          <p:cNvSpPr txBox="1"/>
          <p:nvPr userDrawn="1"/>
        </p:nvSpPr>
        <p:spPr>
          <a:xfrm>
            <a:off x="965907" y="5122335"/>
            <a:ext cx="5662017" cy="1199215"/>
          </a:xfrm>
          <a:prstGeom prst="rect">
            <a:avLst/>
          </a:prstGeom>
        </p:spPr>
        <p:txBody>
          <a:bodyPr vert="horz" wrap="square" lIns="0" tIns="8930"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endParaRPr sz="3867" dirty="0">
              <a:latin typeface="Verdana" panose="020B0604030504040204" pitchFamily="34" charset="0"/>
              <a:ea typeface="Verdana" panose="020B0604030504040204" pitchFamily="34" charset="0"/>
              <a:cs typeface="Verdana" panose="020B0604030504040204" pitchFamily="34" charset="0"/>
            </a:endParaRPr>
          </a:p>
          <a:p>
            <a:pPr marL="8929">
              <a:lnSpc>
                <a:spcPct val="100000"/>
              </a:lnSpc>
            </a:pP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14" name="object 6"/>
          <p:cNvSpPr/>
          <p:nvPr userDrawn="1"/>
        </p:nvSpPr>
        <p:spPr>
          <a:xfrm>
            <a:off x="0" y="4230841"/>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endParaRPr sz="1266"/>
          </a:p>
        </p:txBody>
      </p:sp>
      <p:sp>
        <p:nvSpPr>
          <p:cNvPr id="15" name="object 7"/>
          <p:cNvSpPr/>
          <p:nvPr userDrawn="1"/>
        </p:nvSpPr>
        <p:spPr>
          <a:xfrm>
            <a:off x="9513964" y="5373529"/>
            <a:ext cx="1870472" cy="708570"/>
          </a:xfrm>
          <a:custGeom>
            <a:avLst/>
            <a:gdLst/>
            <a:ahLst/>
            <a:cxnLst/>
            <a:rect l="l" t="t" r="r" b="b"/>
            <a:pathLst>
              <a:path w="1995170" h="1007745">
                <a:moveTo>
                  <a:pt x="1177690" y="21399"/>
                </a:moveTo>
                <a:lnTo>
                  <a:pt x="970064" y="21399"/>
                </a:lnTo>
                <a:lnTo>
                  <a:pt x="1018103" y="22534"/>
                </a:lnTo>
                <a:lnTo>
                  <a:pt x="1065566" y="25906"/>
                </a:lnTo>
                <a:lnTo>
                  <a:pt x="1112402" y="31463"/>
                </a:lnTo>
                <a:lnTo>
                  <a:pt x="1158560" y="39153"/>
                </a:lnTo>
                <a:lnTo>
                  <a:pt x="1203988" y="48926"/>
                </a:lnTo>
                <a:lnTo>
                  <a:pt x="1248636" y="60730"/>
                </a:lnTo>
                <a:lnTo>
                  <a:pt x="1292451" y="74514"/>
                </a:lnTo>
                <a:lnTo>
                  <a:pt x="1335382" y="90226"/>
                </a:lnTo>
                <a:lnTo>
                  <a:pt x="1377379" y="107815"/>
                </a:lnTo>
                <a:lnTo>
                  <a:pt x="1418389" y="127230"/>
                </a:lnTo>
                <a:lnTo>
                  <a:pt x="1458362" y="148420"/>
                </a:lnTo>
                <a:lnTo>
                  <a:pt x="1497245" y="171332"/>
                </a:lnTo>
                <a:lnTo>
                  <a:pt x="1534989" y="195917"/>
                </a:lnTo>
                <a:lnTo>
                  <a:pt x="1571541" y="222122"/>
                </a:lnTo>
                <a:lnTo>
                  <a:pt x="1606851" y="249896"/>
                </a:lnTo>
                <a:lnTo>
                  <a:pt x="1640866" y="279188"/>
                </a:lnTo>
                <a:lnTo>
                  <a:pt x="1673536" y="309946"/>
                </a:lnTo>
                <a:lnTo>
                  <a:pt x="1704809" y="342120"/>
                </a:lnTo>
                <a:lnTo>
                  <a:pt x="1734633" y="375657"/>
                </a:lnTo>
                <a:lnTo>
                  <a:pt x="1762959" y="410507"/>
                </a:lnTo>
                <a:lnTo>
                  <a:pt x="1789734" y="446618"/>
                </a:lnTo>
                <a:lnTo>
                  <a:pt x="1814906" y="483939"/>
                </a:lnTo>
                <a:lnTo>
                  <a:pt x="1838426" y="522419"/>
                </a:lnTo>
                <a:lnTo>
                  <a:pt x="1860240" y="562005"/>
                </a:lnTo>
                <a:lnTo>
                  <a:pt x="1880299" y="602648"/>
                </a:lnTo>
                <a:lnTo>
                  <a:pt x="1898550" y="644295"/>
                </a:lnTo>
                <a:lnTo>
                  <a:pt x="1914943" y="686896"/>
                </a:lnTo>
                <a:lnTo>
                  <a:pt x="1929425" y="730398"/>
                </a:lnTo>
                <a:lnTo>
                  <a:pt x="1941947" y="774751"/>
                </a:lnTo>
                <a:lnTo>
                  <a:pt x="1952455" y="819903"/>
                </a:lnTo>
                <a:lnTo>
                  <a:pt x="1960900" y="865803"/>
                </a:lnTo>
                <a:lnTo>
                  <a:pt x="1967230" y="912400"/>
                </a:lnTo>
                <a:lnTo>
                  <a:pt x="1971393" y="959642"/>
                </a:lnTo>
                <a:lnTo>
                  <a:pt x="1973338" y="1007478"/>
                </a:lnTo>
                <a:lnTo>
                  <a:pt x="1994750" y="1007491"/>
                </a:lnTo>
                <a:lnTo>
                  <a:pt x="1992868" y="960005"/>
                </a:lnTo>
                <a:lnTo>
                  <a:pt x="1988846" y="913092"/>
                </a:lnTo>
                <a:lnTo>
                  <a:pt x="1982731" y="866797"/>
                </a:lnTo>
                <a:lnTo>
                  <a:pt x="1974573" y="821169"/>
                </a:lnTo>
                <a:lnTo>
                  <a:pt x="1964418" y="776257"/>
                </a:lnTo>
                <a:lnTo>
                  <a:pt x="1952315" y="732108"/>
                </a:lnTo>
                <a:lnTo>
                  <a:pt x="1938312" y="688771"/>
                </a:lnTo>
                <a:lnTo>
                  <a:pt x="1922457" y="646293"/>
                </a:lnTo>
                <a:lnTo>
                  <a:pt x="1904798" y="604723"/>
                </a:lnTo>
                <a:lnTo>
                  <a:pt x="1885357" y="564058"/>
                </a:lnTo>
                <a:lnTo>
                  <a:pt x="1864262" y="524499"/>
                </a:lnTo>
                <a:lnTo>
                  <a:pt x="1841480" y="485940"/>
                </a:lnTo>
                <a:lnTo>
                  <a:pt x="1817087" y="448481"/>
                </a:lnTo>
                <a:lnTo>
                  <a:pt x="1791131" y="412171"/>
                </a:lnTo>
                <a:lnTo>
                  <a:pt x="1763659" y="377056"/>
                </a:lnTo>
                <a:lnTo>
                  <a:pt x="1734720" y="343186"/>
                </a:lnTo>
                <a:lnTo>
                  <a:pt x="1704362" y="310608"/>
                </a:lnTo>
                <a:lnTo>
                  <a:pt x="1672633" y="279371"/>
                </a:lnTo>
                <a:lnTo>
                  <a:pt x="1639581" y="249522"/>
                </a:lnTo>
                <a:lnTo>
                  <a:pt x="1605254" y="221109"/>
                </a:lnTo>
                <a:lnTo>
                  <a:pt x="1569701" y="194181"/>
                </a:lnTo>
                <a:lnTo>
                  <a:pt x="1532968" y="168786"/>
                </a:lnTo>
                <a:lnTo>
                  <a:pt x="1495105" y="144971"/>
                </a:lnTo>
                <a:lnTo>
                  <a:pt x="1456160" y="122786"/>
                </a:lnTo>
                <a:lnTo>
                  <a:pt x="1416180" y="102277"/>
                </a:lnTo>
                <a:lnTo>
                  <a:pt x="1375214" y="83493"/>
                </a:lnTo>
                <a:lnTo>
                  <a:pt x="1333309" y="66483"/>
                </a:lnTo>
                <a:lnTo>
                  <a:pt x="1290514" y="51293"/>
                </a:lnTo>
                <a:lnTo>
                  <a:pt x="1246877" y="37973"/>
                </a:lnTo>
                <a:lnTo>
                  <a:pt x="1202446" y="26571"/>
                </a:lnTo>
                <a:lnTo>
                  <a:pt x="1177690" y="21399"/>
                </a:lnTo>
                <a:close/>
              </a:path>
              <a:path w="1995170" h="1007745">
                <a:moveTo>
                  <a:pt x="970064" y="0"/>
                </a:moveTo>
                <a:lnTo>
                  <a:pt x="920413" y="1187"/>
                </a:lnTo>
                <a:lnTo>
                  <a:pt x="871366" y="4714"/>
                </a:lnTo>
                <a:lnTo>
                  <a:pt x="822975" y="10525"/>
                </a:lnTo>
                <a:lnTo>
                  <a:pt x="775296" y="18566"/>
                </a:lnTo>
                <a:lnTo>
                  <a:pt x="728382" y="28783"/>
                </a:lnTo>
                <a:lnTo>
                  <a:pt x="682289" y="41122"/>
                </a:lnTo>
                <a:lnTo>
                  <a:pt x="637070" y="55528"/>
                </a:lnTo>
                <a:lnTo>
                  <a:pt x="592779" y="71946"/>
                </a:lnTo>
                <a:lnTo>
                  <a:pt x="549472" y="90324"/>
                </a:lnTo>
                <a:lnTo>
                  <a:pt x="507202" y="110605"/>
                </a:lnTo>
                <a:lnTo>
                  <a:pt x="466024" y="132737"/>
                </a:lnTo>
                <a:lnTo>
                  <a:pt x="425992" y="156664"/>
                </a:lnTo>
                <a:lnTo>
                  <a:pt x="387161" y="182332"/>
                </a:lnTo>
                <a:lnTo>
                  <a:pt x="349584" y="209687"/>
                </a:lnTo>
                <a:lnTo>
                  <a:pt x="313317" y="238674"/>
                </a:lnTo>
                <a:lnTo>
                  <a:pt x="278412" y="269240"/>
                </a:lnTo>
                <a:lnTo>
                  <a:pt x="244926" y="301329"/>
                </a:lnTo>
                <a:lnTo>
                  <a:pt x="212912" y="334888"/>
                </a:lnTo>
                <a:lnTo>
                  <a:pt x="182425" y="369862"/>
                </a:lnTo>
                <a:lnTo>
                  <a:pt x="153518" y="406197"/>
                </a:lnTo>
                <a:lnTo>
                  <a:pt x="126246" y="443839"/>
                </a:lnTo>
                <a:lnTo>
                  <a:pt x="100664" y="482732"/>
                </a:lnTo>
                <a:lnTo>
                  <a:pt x="76826" y="522823"/>
                </a:lnTo>
                <a:lnTo>
                  <a:pt x="54762" y="564109"/>
                </a:lnTo>
                <a:lnTo>
                  <a:pt x="34599" y="606382"/>
                </a:lnTo>
                <a:lnTo>
                  <a:pt x="16319" y="649741"/>
                </a:lnTo>
                <a:lnTo>
                  <a:pt x="0" y="694080"/>
                </a:lnTo>
                <a:lnTo>
                  <a:pt x="22656" y="694080"/>
                </a:lnTo>
                <a:lnTo>
                  <a:pt x="39499" y="649429"/>
                </a:lnTo>
                <a:lnTo>
                  <a:pt x="58379" y="605812"/>
                </a:lnTo>
                <a:lnTo>
                  <a:pt x="79235" y="563287"/>
                </a:lnTo>
                <a:lnTo>
                  <a:pt x="102011" y="521913"/>
                </a:lnTo>
                <a:lnTo>
                  <a:pt x="126647" y="481749"/>
                </a:lnTo>
                <a:lnTo>
                  <a:pt x="153085" y="442853"/>
                </a:lnTo>
                <a:lnTo>
                  <a:pt x="181266" y="405284"/>
                </a:lnTo>
                <a:lnTo>
                  <a:pt x="211132" y="369100"/>
                </a:lnTo>
                <a:lnTo>
                  <a:pt x="242624" y="334360"/>
                </a:lnTo>
                <a:lnTo>
                  <a:pt x="275684" y="301122"/>
                </a:lnTo>
                <a:lnTo>
                  <a:pt x="310253" y="269445"/>
                </a:lnTo>
                <a:lnTo>
                  <a:pt x="346273" y="239387"/>
                </a:lnTo>
                <a:lnTo>
                  <a:pt x="383684" y="211007"/>
                </a:lnTo>
                <a:lnTo>
                  <a:pt x="422429" y="184363"/>
                </a:lnTo>
                <a:lnTo>
                  <a:pt x="462449" y="159515"/>
                </a:lnTo>
                <a:lnTo>
                  <a:pt x="503685" y="136520"/>
                </a:lnTo>
                <a:lnTo>
                  <a:pt x="546079" y="115438"/>
                </a:lnTo>
                <a:lnTo>
                  <a:pt x="589572" y="96326"/>
                </a:lnTo>
                <a:lnTo>
                  <a:pt x="634106" y="79243"/>
                </a:lnTo>
                <a:lnTo>
                  <a:pt x="679622" y="64248"/>
                </a:lnTo>
                <a:lnTo>
                  <a:pt x="726061" y="51399"/>
                </a:lnTo>
                <a:lnTo>
                  <a:pt x="773366" y="40755"/>
                </a:lnTo>
                <a:lnTo>
                  <a:pt x="821477" y="32375"/>
                </a:lnTo>
                <a:lnTo>
                  <a:pt x="870336" y="26316"/>
                </a:lnTo>
                <a:lnTo>
                  <a:pt x="919884" y="22638"/>
                </a:lnTo>
                <a:lnTo>
                  <a:pt x="970064" y="21399"/>
                </a:lnTo>
                <a:lnTo>
                  <a:pt x="1177690" y="21399"/>
                </a:lnTo>
                <a:lnTo>
                  <a:pt x="1157269" y="17133"/>
                </a:lnTo>
                <a:lnTo>
                  <a:pt x="1111394" y="9709"/>
                </a:lnTo>
                <a:lnTo>
                  <a:pt x="1064870" y="4347"/>
                </a:lnTo>
                <a:lnTo>
                  <a:pt x="1017744" y="1094"/>
                </a:lnTo>
                <a:lnTo>
                  <a:pt x="970064" y="0"/>
                </a:lnTo>
                <a:close/>
              </a:path>
            </a:pathLst>
          </a:custGeom>
          <a:solidFill>
            <a:srgbClr val="FFFFFF"/>
          </a:solidFill>
        </p:spPr>
        <p:txBody>
          <a:bodyPr wrap="square" lIns="0" tIns="0" rIns="0" bIns="0" rtlCol="0"/>
          <a:lstStyle/>
          <a:p>
            <a:endParaRPr sz="1266"/>
          </a:p>
        </p:txBody>
      </p:sp>
      <p:sp>
        <p:nvSpPr>
          <p:cNvPr id="16" name="object 8"/>
          <p:cNvSpPr/>
          <p:nvPr userDrawn="1"/>
        </p:nvSpPr>
        <p:spPr>
          <a:xfrm>
            <a:off x="9416461" y="5303984"/>
            <a:ext cx="1064419" cy="557659"/>
          </a:xfrm>
          <a:custGeom>
            <a:avLst/>
            <a:gdLst/>
            <a:ahLst/>
            <a:cxnLst/>
            <a:rect l="l" t="t" r="r" b="b"/>
            <a:pathLst>
              <a:path w="1135379" h="793115">
                <a:moveTo>
                  <a:pt x="1074077" y="0"/>
                </a:moveTo>
                <a:lnTo>
                  <a:pt x="1023883" y="1106"/>
                </a:lnTo>
                <a:lnTo>
                  <a:pt x="974246" y="4394"/>
                </a:lnTo>
                <a:lnTo>
                  <a:pt x="925213" y="9818"/>
                </a:lnTo>
                <a:lnTo>
                  <a:pt x="876831" y="17330"/>
                </a:lnTo>
                <a:lnTo>
                  <a:pt x="829146" y="26884"/>
                </a:lnTo>
                <a:lnTo>
                  <a:pt x="782205" y="38433"/>
                </a:lnTo>
                <a:lnTo>
                  <a:pt x="736055" y="51931"/>
                </a:lnTo>
                <a:lnTo>
                  <a:pt x="690741" y="67331"/>
                </a:lnTo>
                <a:lnTo>
                  <a:pt x="646311" y="84586"/>
                </a:lnTo>
                <a:lnTo>
                  <a:pt x="602812" y="103650"/>
                </a:lnTo>
                <a:lnTo>
                  <a:pt x="560290" y="124477"/>
                </a:lnTo>
                <a:lnTo>
                  <a:pt x="518791" y="147019"/>
                </a:lnTo>
                <a:lnTo>
                  <a:pt x="478362" y="171230"/>
                </a:lnTo>
                <a:lnTo>
                  <a:pt x="439050" y="197063"/>
                </a:lnTo>
                <a:lnTo>
                  <a:pt x="400902" y="224472"/>
                </a:lnTo>
                <a:lnTo>
                  <a:pt x="363964" y="253410"/>
                </a:lnTo>
                <a:lnTo>
                  <a:pt x="328282" y="283831"/>
                </a:lnTo>
                <a:lnTo>
                  <a:pt x="293904" y="315687"/>
                </a:lnTo>
                <a:lnTo>
                  <a:pt x="260876" y="348933"/>
                </a:lnTo>
                <a:lnTo>
                  <a:pt x="229244" y="383521"/>
                </a:lnTo>
                <a:lnTo>
                  <a:pt x="199056" y="419405"/>
                </a:lnTo>
                <a:lnTo>
                  <a:pt x="170358" y="456538"/>
                </a:lnTo>
                <a:lnTo>
                  <a:pt x="143196" y="494874"/>
                </a:lnTo>
                <a:lnTo>
                  <a:pt x="117617" y="534367"/>
                </a:lnTo>
                <a:lnTo>
                  <a:pt x="93667" y="574968"/>
                </a:lnTo>
                <a:lnTo>
                  <a:pt x="71395" y="616633"/>
                </a:lnTo>
                <a:lnTo>
                  <a:pt x="50845" y="659314"/>
                </a:lnTo>
                <a:lnTo>
                  <a:pt x="32065" y="702964"/>
                </a:lnTo>
                <a:lnTo>
                  <a:pt x="15101" y="747538"/>
                </a:lnTo>
                <a:lnTo>
                  <a:pt x="0" y="792988"/>
                </a:lnTo>
                <a:lnTo>
                  <a:pt x="48107" y="792988"/>
                </a:lnTo>
                <a:lnTo>
                  <a:pt x="63526" y="748622"/>
                </a:lnTo>
                <a:lnTo>
                  <a:pt x="80803" y="705153"/>
                </a:lnTo>
                <a:lnTo>
                  <a:pt x="99889" y="662630"/>
                </a:lnTo>
                <a:lnTo>
                  <a:pt x="120737" y="621098"/>
                </a:lnTo>
                <a:lnTo>
                  <a:pt x="143299" y="580608"/>
                </a:lnTo>
                <a:lnTo>
                  <a:pt x="167526" y="541206"/>
                </a:lnTo>
                <a:lnTo>
                  <a:pt x="193371" y="502941"/>
                </a:lnTo>
                <a:lnTo>
                  <a:pt x="220786" y="465861"/>
                </a:lnTo>
                <a:lnTo>
                  <a:pt x="249723" y="430013"/>
                </a:lnTo>
                <a:lnTo>
                  <a:pt x="280133" y="395446"/>
                </a:lnTo>
                <a:lnTo>
                  <a:pt x="311969" y="362208"/>
                </a:lnTo>
                <a:lnTo>
                  <a:pt x="345182" y="330347"/>
                </a:lnTo>
                <a:lnTo>
                  <a:pt x="379725" y="299910"/>
                </a:lnTo>
                <a:lnTo>
                  <a:pt x="415550" y="270946"/>
                </a:lnTo>
                <a:lnTo>
                  <a:pt x="452609" y="243503"/>
                </a:lnTo>
                <a:lnTo>
                  <a:pt x="490853" y="217629"/>
                </a:lnTo>
                <a:lnTo>
                  <a:pt x="530235" y="193371"/>
                </a:lnTo>
                <a:lnTo>
                  <a:pt x="570706" y="170778"/>
                </a:lnTo>
                <a:lnTo>
                  <a:pt x="612219" y="149898"/>
                </a:lnTo>
                <a:lnTo>
                  <a:pt x="654726" y="130779"/>
                </a:lnTo>
                <a:lnTo>
                  <a:pt x="698178" y="113468"/>
                </a:lnTo>
                <a:lnTo>
                  <a:pt x="742528" y="98014"/>
                </a:lnTo>
                <a:lnTo>
                  <a:pt x="787727" y="84465"/>
                </a:lnTo>
                <a:lnTo>
                  <a:pt x="833728" y="72869"/>
                </a:lnTo>
                <a:lnTo>
                  <a:pt x="880483" y="63273"/>
                </a:lnTo>
                <a:lnTo>
                  <a:pt x="927943" y="55727"/>
                </a:lnTo>
                <a:lnTo>
                  <a:pt x="976060" y="50277"/>
                </a:lnTo>
                <a:lnTo>
                  <a:pt x="1024788" y="46972"/>
                </a:lnTo>
                <a:lnTo>
                  <a:pt x="1074077" y="45859"/>
                </a:lnTo>
                <a:lnTo>
                  <a:pt x="1134846" y="45859"/>
                </a:lnTo>
                <a:lnTo>
                  <a:pt x="1134846" y="1689"/>
                </a:lnTo>
                <a:lnTo>
                  <a:pt x="1119763" y="975"/>
                </a:lnTo>
                <a:lnTo>
                  <a:pt x="1104552" y="444"/>
                </a:lnTo>
                <a:lnTo>
                  <a:pt x="1089296" y="113"/>
                </a:lnTo>
                <a:lnTo>
                  <a:pt x="1074077" y="0"/>
                </a:lnTo>
                <a:close/>
              </a:path>
              <a:path w="1135379" h="793115">
                <a:moveTo>
                  <a:pt x="1134846" y="45859"/>
                </a:moveTo>
                <a:lnTo>
                  <a:pt x="1074077" y="45859"/>
                </a:lnTo>
                <a:lnTo>
                  <a:pt x="1089303" y="46027"/>
                </a:lnTo>
                <a:lnTo>
                  <a:pt x="1104561" y="46480"/>
                </a:lnTo>
                <a:lnTo>
                  <a:pt x="1134846" y="47929"/>
                </a:lnTo>
                <a:lnTo>
                  <a:pt x="1134846" y="45859"/>
                </a:lnTo>
                <a:close/>
              </a:path>
            </a:pathLst>
          </a:custGeom>
          <a:solidFill>
            <a:srgbClr val="FFFFFF"/>
          </a:solidFill>
        </p:spPr>
        <p:txBody>
          <a:bodyPr wrap="square" lIns="0" tIns="0" rIns="0" bIns="0" rtlCol="0"/>
          <a:lstStyle/>
          <a:p>
            <a:endParaRPr sz="1266"/>
          </a:p>
        </p:txBody>
      </p:sp>
      <p:sp>
        <p:nvSpPr>
          <p:cNvPr id="17" name="object 9"/>
          <p:cNvSpPr/>
          <p:nvPr userDrawn="1"/>
        </p:nvSpPr>
        <p:spPr>
          <a:xfrm>
            <a:off x="10480294" y="5427217"/>
            <a:ext cx="834033" cy="654992"/>
          </a:xfrm>
          <a:custGeom>
            <a:avLst/>
            <a:gdLst/>
            <a:ahLst/>
            <a:cxnLst/>
            <a:rect l="l" t="t" r="r" b="b"/>
            <a:pathLst>
              <a:path w="889634" h="931545">
                <a:moveTo>
                  <a:pt x="0" y="0"/>
                </a:moveTo>
                <a:lnTo>
                  <a:pt x="0" y="45961"/>
                </a:lnTo>
                <a:lnTo>
                  <a:pt x="47740" y="50409"/>
                </a:lnTo>
                <a:lnTo>
                  <a:pt x="94737" y="57308"/>
                </a:lnTo>
                <a:lnTo>
                  <a:pt x="140927" y="66594"/>
                </a:lnTo>
                <a:lnTo>
                  <a:pt x="186242" y="78201"/>
                </a:lnTo>
                <a:lnTo>
                  <a:pt x="230618" y="92062"/>
                </a:lnTo>
                <a:lnTo>
                  <a:pt x="273989" y="108114"/>
                </a:lnTo>
                <a:lnTo>
                  <a:pt x="316290" y="126290"/>
                </a:lnTo>
                <a:lnTo>
                  <a:pt x="357456" y="146524"/>
                </a:lnTo>
                <a:lnTo>
                  <a:pt x="397420" y="168752"/>
                </a:lnTo>
                <a:lnTo>
                  <a:pt x="436117" y="192908"/>
                </a:lnTo>
                <a:lnTo>
                  <a:pt x="473483" y="218927"/>
                </a:lnTo>
                <a:lnTo>
                  <a:pt x="509451" y="246743"/>
                </a:lnTo>
                <a:lnTo>
                  <a:pt x="543956" y="276290"/>
                </a:lnTo>
                <a:lnTo>
                  <a:pt x="576933" y="307503"/>
                </a:lnTo>
                <a:lnTo>
                  <a:pt x="608316" y="340318"/>
                </a:lnTo>
                <a:lnTo>
                  <a:pt x="638039" y="374667"/>
                </a:lnTo>
                <a:lnTo>
                  <a:pt x="666038" y="410486"/>
                </a:lnTo>
                <a:lnTo>
                  <a:pt x="692246" y="447710"/>
                </a:lnTo>
                <a:lnTo>
                  <a:pt x="716599" y="486272"/>
                </a:lnTo>
                <a:lnTo>
                  <a:pt x="739030" y="526108"/>
                </a:lnTo>
                <a:lnTo>
                  <a:pt x="759475" y="567152"/>
                </a:lnTo>
                <a:lnTo>
                  <a:pt x="777868" y="609339"/>
                </a:lnTo>
                <a:lnTo>
                  <a:pt x="794143" y="652603"/>
                </a:lnTo>
                <a:lnTo>
                  <a:pt x="808236" y="696878"/>
                </a:lnTo>
                <a:lnTo>
                  <a:pt x="820079" y="742099"/>
                </a:lnTo>
                <a:lnTo>
                  <a:pt x="829609" y="788202"/>
                </a:lnTo>
                <a:lnTo>
                  <a:pt x="836760" y="835119"/>
                </a:lnTo>
                <a:lnTo>
                  <a:pt x="841465" y="882786"/>
                </a:lnTo>
                <a:lnTo>
                  <a:pt x="843661" y="931138"/>
                </a:lnTo>
                <a:lnTo>
                  <a:pt x="889546" y="931125"/>
                </a:lnTo>
                <a:lnTo>
                  <a:pt x="887393" y="881863"/>
                </a:lnTo>
                <a:lnTo>
                  <a:pt x="882759" y="833272"/>
                </a:lnTo>
                <a:lnTo>
                  <a:pt x="875706" y="785417"/>
                </a:lnTo>
                <a:lnTo>
                  <a:pt x="866298" y="738359"/>
                </a:lnTo>
                <a:lnTo>
                  <a:pt x="854597" y="692162"/>
                </a:lnTo>
                <a:lnTo>
                  <a:pt x="840666" y="646888"/>
                </a:lnTo>
                <a:lnTo>
                  <a:pt x="824566" y="602599"/>
                </a:lnTo>
                <a:lnTo>
                  <a:pt x="806361" y="559358"/>
                </a:lnTo>
                <a:lnTo>
                  <a:pt x="786114" y="517228"/>
                </a:lnTo>
                <a:lnTo>
                  <a:pt x="763887" y="476272"/>
                </a:lnTo>
                <a:lnTo>
                  <a:pt x="739742" y="436552"/>
                </a:lnTo>
                <a:lnTo>
                  <a:pt x="713743" y="398130"/>
                </a:lnTo>
                <a:lnTo>
                  <a:pt x="685951" y="361070"/>
                </a:lnTo>
                <a:lnTo>
                  <a:pt x="656430" y="325433"/>
                </a:lnTo>
                <a:lnTo>
                  <a:pt x="625243" y="291284"/>
                </a:lnTo>
                <a:lnTo>
                  <a:pt x="592451" y="258683"/>
                </a:lnTo>
                <a:lnTo>
                  <a:pt x="558117" y="227694"/>
                </a:lnTo>
                <a:lnTo>
                  <a:pt x="522305" y="198379"/>
                </a:lnTo>
                <a:lnTo>
                  <a:pt x="485077" y="170802"/>
                </a:lnTo>
                <a:lnTo>
                  <a:pt x="446494" y="145024"/>
                </a:lnTo>
                <a:lnTo>
                  <a:pt x="406621" y="121108"/>
                </a:lnTo>
                <a:lnTo>
                  <a:pt x="365519" y="99117"/>
                </a:lnTo>
                <a:lnTo>
                  <a:pt x="323252" y="79114"/>
                </a:lnTo>
                <a:lnTo>
                  <a:pt x="279881" y="61160"/>
                </a:lnTo>
                <a:lnTo>
                  <a:pt x="235470" y="45320"/>
                </a:lnTo>
                <a:lnTo>
                  <a:pt x="190081" y="31655"/>
                </a:lnTo>
                <a:lnTo>
                  <a:pt x="143777" y="20227"/>
                </a:lnTo>
                <a:lnTo>
                  <a:pt x="96620" y="11101"/>
                </a:lnTo>
                <a:lnTo>
                  <a:pt x="48674" y="4337"/>
                </a:lnTo>
                <a:lnTo>
                  <a:pt x="0" y="0"/>
                </a:lnTo>
                <a:close/>
              </a:path>
            </a:pathLst>
          </a:custGeom>
          <a:solidFill>
            <a:srgbClr val="FFFFFF"/>
          </a:solidFill>
        </p:spPr>
        <p:txBody>
          <a:bodyPr wrap="square" lIns="0" tIns="0" rIns="0" bIns="0" rtlCol="0"/>
          <a:lstStyle/>
          <a:p>
            <a:endParaRPr sz="1266"/>
          </a:p>
        </p:txBody>
      </p:sp>
      <p:sp>
        <p:nvSpPr>
          <p:cNvPr id="18" name="object 10"/>
          <p:cNvSpPr/>
          <p:nvPr userDrawn="1"/>
        </p:nvSpPr>
        <p:spPr>
          <a:xfrm>
            <a:off x="9416171" y="6136948"/>
            <a:ext cx="1105495" cy="170111"/>
          </a:xfrm>
          <a:custGeom>
            <a:avLst/>
            <a:gdLst/>
            <a:ahLst/>
            <a:cxnLst/>
            <a:rect l="l" t="t" r="r" b="b"/>
            <a:pathLst>
              <a:path w="1179195" h="241934">
                <a:moveTo>
                  <a:pt x="20828" y="92278"/>
                </a:moveTo>
                <a:lnTo>
                  <a:pt x="0" y="92278"/>
                </a:lnTo>
                <a:lnTo>
                  <a:pt x="451" y="97990"/>
                </a:lnTo>
                <a:lnTo>
                  <a:pt x="736" y="103174"/>
                </a:lnTo>
                <a:lnTo>
                  <a:pt x="1168" y="116001"/>
                </a:lnTo>
                <a:lnTo>
                  <a:pt x="1282" y="241804"/>
                </a:lnTo>
                <a:lnTo>
                  <a:pt x="23075" y="241804"/>
                </a:lnTo>
                <a:lnTo>
                  <a:pt x="23075" y="165341"/>
                </a:lnTo>
                <a:lnTo>
                  <a:pt x="23314" y="158064"/>
                </a:lnTo>
                <a:lnTo>
                  <a:pt x="39652" y="117919"/>
                </a:lnTo>
                <a:lnTo>
                  <a:pt x="22110" y="117919"/>
                </a:lnTo>
                <a:lnTo>
                  <a:pt x="21996" y="110655"/>
                </a:lnTo>
                <a:lnTo>
                  <a:pt x="21577" y="100838"/>
                </a:lnTo>
                <a:lnTo>
                  <a:pt x="21247" y="96342"/>
                </a:lnTo>
                <a:lnTo>
                  <a:pt x="20828" y="92278"/>
                </a:lnTo>
                <a:close/>
              </a:path>
              <a:path w="1179195" h="241934">
                <a:moveTo>
                  <a:pt x="111046" y="106705"/>
                </a:moveTo>
                <a:lnTo>
                  <a:pt x="73901" y="106705"/>
                </a:lnTo>
                <a:lnTo>
                  <a:pt x="79883" y="107823"/>
                </a:lnTo>
                <a:lnTo>
                  <a:pt x="89281" y="112306"/>
                </a:lnTo>
                <a:lnTo>
                  <a:pt x="102857" y="147510"/>
                </a:lnTo>
                <a:lnTo>
                  <a:pt x="102857" y="241804"/>
                </a:lnTo>
                <a:lnTo>
                  <a:pt x="124637" y="241804"/>
                </a:lnTo>
                <a:lnTo>
                  <a:pt x="124637" y="155409"/>
                </a:lnTo>
                <a:lnTo>
                  <a:pt x="125387" y="148577"/>
                </a:lnTo>
                <a:lnTo>
                  <a:pt x="128371" y="135331"/>
                </a:lnTo>
                <a:lnTo>
                  <a:pt x="130784" y="129400"/>
                </a:lnTo>
                <a:lnTo>
                  <a:pt x="136622" y="120167"/>
                </a:lnTo>
                <a:lnTo>
                  <a:pt x="118237" y="120167"/>
                </a:lnTo>
                <a:lnTo>
                  <a:pt x="115671" y="113753"/>
                </a:lnTo>
                <a:lnTo>
                  <a:pt x="112623" y="108521"/>
                </a:lnTo>
                <a:lnTo>
                  <a:pt x="111046" y="106705"/>
                </a:lnTo>
                <a:close/>
              </a:path>
              <a:path w="1179195" h="241934">
                <a:moveTo>
                  <a:pt x="214423" y="106705"/>
                </a:moveTo>
                <a:lnTo>
                  <a:pt x="167259" y="106705"/>
                </a:lnTo>
                <a:lnTo>
                  <a:pt x="177060" y="107605"/>
                </a:lnTo>
                <a:lnTo>
                  <a:pt x="185319" y="110307"/>
                </a:lnTo>
                <a:lnTo>
                  <a:pt x="205469" y="147980"/>
                </a:lnTo>
                <a:lnTo>
                  <a:pt x="206019" y="241804"/>
                </a:lnTo>
                <a:lnTo>
                  <a:pt x="227812" y="241804"/>
                </a:lnTo>
                <a:lnTo>
                  <a:pt x="227698" y="148577"/>
                </a:lnTo>
                <a:lnTo>
                  <a:pt x="226921" y="137024"/>
                </a:lnTo>
                <a:lnTo>
                  <a:pt x="224248" y="125131"/>
                </a:lnTo>
                <a:lnTo>
                  <a:pt x="219791" y="114597"/>
                </a:lnTo>
                <a:lnTo>
                  <a:pt x="214423" y="106705"/>
                </a:lnTo>
                <a:close/>
              </a:path>
              <a:path w="1179195" h="241934">
                <a:moveTo>
                  <a:pt x="170776" y="88442"/>
                </a:moveTo>
                <a:lnTo>
                  <a:pt x="132919" y="101147"/>
                </a:lnTo>
                <a:lnTo>
                  <a:pt x="118237" y="120167"/>
                </a:lnTo>
                <a:lnTo>
                  <a:pt x="136622" y="120167"/>
                </a:lnTo>
                <a:lnTo>
                  <a:pt x="137401" y="118935"/>
                </a:lnTo>
                <a:lnTo>
                  <a:pt x="141782" y="114719"/>
                </a:lnTo>
                <a:lnTo>
                  <a:pt x="152679" y="108305"/>
                </a:lnTo>
                <a:lnTo>
                  <a:pt x="159346" y="106705"/>
                </a:lnTo>
                <a:lnTo>
                  <a:pt x="214423" y="106705"/>
                </a:lnTo>
                <a:lnTo>
                  <a:pt x="213550" y="105422"/>
                </a:lnTo>
                <a:lnTo>
                  <a:pt x="205533" y="97990"/>
                </a:lnTo>
                <a:lnTo>
                  <a:pt x="195730" y="92684"/>
                </a:lnTo>
                <a:lnTo>
                  <a:pt x="184145" y="89502"/>
                </a:lnTo>
                <a:lnTo>
                  <a:pt x="170776" y="88442"/>
                </a:lnTo>
                <a:close/>
              </a:path>
              <a:path w="1179195" h="241934">
                <a:moveTo>
                  <a:pt x="76149" y="88442"/>
                </a:moveTo>
                <a:lnTo>
                  <a:pt x="72085" y="88442"/>
                </a:lnTo>
                <a:lnTo>
                  <a:pt x="64105" y="88954"/>
                </a:lnTo>
                <a:lnTo>
                  <a:pt x="26377" y="111664"/>
                </a:lnTo>
                <a:lnTo>
                  <a:pt x="22745" y="117919"/>
                </a:lnTo>
                <a:lnTo>
                  <a:pt x="39652" y="117919"/>
                </a:lnTo>
                <a:lnTo>
                  <a:pt x="41173" y="116166"/>
                </a:lnTo>
                <a:lnTo>
                  <a:pt x="45872" y="112585"/>
                </a:lnTo>
                <a:lnTo>
                  <a:pt x="56337" y="107873"/>
                </a:lnTo>
                <a:lnTo>
                  <a:pt x="61518" y="106705"/>
                </a:lnTo>
                <a:lnTo>
                  <a:pt x="111046" y="106705"/>
                </a:lnTo>
                <a:lnTo>
                  <a:pt x="105575" y="100406"/>
                </a:lnTo>
                <a:lnTo>
                  <a:pt x="101727" y="97155"/>
                </a:lnTo>
                <a:lnTo>
                  <a:pt x="93395" y="92240"/>
                </a:lnTo>
                <a:lnTo>
                  <a:pt x="89128" y="90589"/>
                </a:lnTo>
                <a:lnTo>
                  <a:pt x="80365" y="88874"/>
                </a:lnTo>
                <a:lnTo>
                  <a:pt x="76149" y="88442"/>
                </a:lnTo>
                <a:close/>
              </a:path>
              <a:path w="1179195" h="241934">
                <a:moveTo>
                  <a:pt x="361746" y="88442"/>
                </a:moveTo>
                <a:lnTo>
                  <a:pt x="319050" y="101460"/>
                </a:lnTo>
                <a:lnTo>
                  <a:pt x="291896" y="135864"/>
                </a:lnTo>
                <a:lnTo>
                  <a:pt x="286221" y="169291"/>
                </a:lnTo>
                <a:lnTo>
                  <a:pt x="286500" y="175593"/>
                </a:lnTo>
                <a:lnTo>
                  <a:pt x="299064" y="212124"/>
                </a:lnTo>
                <a:lnTo>
                  <a:pt x="332752" y="240157"/>
                </a:lnTo>
                <a:lnTo>
                  <a:pt x="337365" y="241804"/>
                </a:lnTo>
                <a:lnTo>
                  <a:pt x="390556" y="241804"/>
                </a:lnTo>
                <a:lnTo>
                  <a:pt x="398437" y="238721"/>
                </a:lnTo>
                <a:lnTo>
                  <a:pt x="406354" y="234435"/>
                </a:lnTo>
                <a:lnTo>
                  <a:pt x="413934" y="228947"/>
                </a:lnTo>
                <a:lnTo>
                  <a:pt x="415492" y="227507"/>
                </a:lnTo>
                <a:lnTo>
                  <a:pt x="355981" y="227507"/>
                </a:lnTo>
                <a:lnTo>
                  <a:pt x="348818" y="226060"/>
                </a:lnTo>
                <a:lnTo>
                  <a:pt x="316141" y="200799"/>
                </a:lnTo>
                <a:lnTo>
                  <a:pt x="308876" y="173037"/>
                </a:lnTo>
                <a:lnTo>
                  <a:pt x="433209" y="173037"/>
                </a:lnTo>
                <a:lnTo>
                  <a:pt x="433412" y="171107"/>
                </a:lnTo>
                <a:lnTo>
                  <a:pt x="433527" y="162788"/>
                </a:lnTo>
                <a:lnTo>
                  <a:pt x="433256" y="155727"/>
                </a:lnTo>
                <a:lnTo>
                  <a:pt x="309206" y="155727"/>
                </a:lnTo>
                <a:lnTo>
                  <a:pt x="309626" y="149313"/>
                </a:lnTo>
                <a:lnTo>
                  <a:pt x="329920" y="117017"/>
                </a:lnTo>
                <a:lnTo>
                  <a:pt x="354482" y="106705"/>
                </a:lnTo>
                <a:lnTo>
                  <a:pt x="411592" y="106705"/>
                </a:lnTo>
                <a:lnTo>
                  <a:pt x="410497" y="105607"/>
                </a:lnTo>
                <a:lnTo>
                  <a:pt x="370297" y="88814"/>
                </a:lnTo>
                <a:lnTo>
                  <a:pt x="361746" y="88442"/>
                </a:lnTo>
                <a:close/>
              </a:path>
              <a:path w="1179195" h="241934">
                <a:moveTo>
                  <a:pt x="411734" y="201549"/>
                </a:moveTo>
                <a:lnTo>
                  <a:pt x="379490" y="225545"/>
                </a:lnTo>
                <a:lnTo>
                  <a:pt x="363677" y="227507"/>
                </a:lnTo>
                <a:lnTo>
                  <a:pt x="415492" y="227507"/>
                </a:lnTo>
                <a:lnTo>
                  <a:pt x="421175" y="222257"/>
                </a:lnTo>
                <a:lnTo>
                  <a:pt x="428078" y="214363"/>
                </a:lnTo>
                <a:lnTo>
                  <a:pt x="411734" y="201549"/>
                </a:lnTo>
                <a:close/>
              </a:path>
              <a:path w="1179195" h="241934">
                <a:moveTo>
                  <a:pt x="411592" y="106705"/>
                </a:moveTo>
                <a:lnTo>
                  <a:pt x="361746" y="106705"/>
                </a:lnTo>
                <a:lnTo>
                  <a:pt x="372771" y="107576"/>
                </a:lnTo>
                <a:lnTo>
                  <a:pt x="382454" y="110191"/>
                </a:lnTo>
                <a:lnTo>
                  <a:pt x="410201" y="145604"/>
                </a:lnTo>
                <a:lnTo>
                  <a:pt x="411416" y="155727"/>
                </a:lnTo>
                <a:lnTo>
                  <a:pt x="433256" y="155727"/>
                </a:lnTo>
                <a:lnTo>
                  <a:pt x="419474" y="115646"/>
                </a:lnTo>
                <a:lnTo>
                  <a:pt x="415264" y="110388"/>
                </a:lnTo>
                <a:lnTo>
                  <a:pt x="411592" y="106705"/>
                </a:lnTo>
                <a:close/>
              </a:path>
              <a:path w="1179195" h="241934">
                <a:moveTo>
                  <a:pt x="564578" y="88442"/>
                </a:moveTo>
                <a:lnTo>
                  <a:pt x="525818" y="97858"/>
                </a:lnTo>
                <a:lnTo>
                  <a:pt x="495721" y="129213"/>
                </a:lnTo>
                <a:lnTo>
                  <a:pt x="487032" y="167259"/>
                </a:lnTo>
                <a:lnTo>
                  <a:pt x="487382" y="175452"/>
                </a:lnTo>
                <a:lnTo>
                  <a:pt x="499368" y="211807"/>
                </a:lnTo>
                <a:lnTo>
                  <a:pt x="532688" y="239991"/>
                </a:lnTo>
                <a:lnTo>
                  <a:pt x="537677" y="241804"/>
                </a:lnTo>
                <a:lnTo>
                  <a:pt x="588883" y="241804"/>
                </a:lnTo>
                <a:lnTo>
                  <a:pt x="596290" y="238721"/>
                </a:lnTo>
                <a:lnTo>
                  <a:pt x="603624" y="234595"/>
                </a:lnTo>
                <a:lnTo>
                  <a:pt x="610235" y="229589"/>
                </a:lnTo>
                <a:lnTo>
                  <a:pt x="612316" y="227507"/>
                </a:lnTo>
                <a:lnTo>
                  <a:pt x="557847" y="227507"/>
                </a:lnTo>
                <a:lnTo>
                  <a:pt x="549833" y="225958"/>
                </a:lnTo>
                <a:lnTo>
                  <a:pt x="516509" y="198183"/>
                </a:lnTo>
                <a:lnTo>
                  <a:pt x="510130" y="175806"/>
                </a:lnTo>
                <a:lnTo>
                  <a:pt x="510130" y="158724"/>
                </a:lnTo>
                <a:lnTo>
                  <a:pt x="529805" y="119037"/>
                </a:lnTo>
                <a:lnTo>
                  <a:pt x="557847" y="106705"/>
                </a:lnTo>
                <a:lnTo>
                  <a:pt x="611602" y="106705"/>
                </a:lnTo>
                <a:lnTo>
                  <a:pt x="610235" y="105306"/>
                </a:lnTo>
                <a:lnTo>
                  <a:pt x="572683" y="88914"/>
                </a:lnTo>
                <a:lnTo>
                  <a:pt x="564578" y="88442"/>
                </a:lnTo>
                <a:close/>
              </a:path>
              <a:path w="1179195" h="241934">
                <a:moveTo>
                  <a:pt x="643712" y="216941"/>
                </a:moveTo>
                <a:lnTo>
                  <a:pt x="621931" y="216941"/>
                </a:lnTo>
                <a:lnTo>
                  <a:pt x="621931" y="241804"/>
                </a:lnTo>
                <a:lnTo>
                  <a:pt x="643712" y="241804"/>
                </a:lnTo>
                <a:lnTo>
                  <a:pt x="643712" y="216941"/>
                </a:lnTo>
                <a:close/>
              </a:path>
              <a:path w="1179195" h="241934">
                <a:moveTo>
                  <a:pt x="611602" y="106705"/>
                </a:moveTo>
                <a:lnTo>
                  <a:pt x="575144" y="106705"/>
                </a:lnTo>
                <a:lnTo>
                  <a:pt x="582841" y="108254"/>
                </a:lnTo>
                <a:lnTo>
                  <a:pt x="596938" y="114452"/>
                </a:lnTo>
                <a:lnTo>
                  <a:pt x="623049" y="150761"/>
                </a:lnTo>
                <a:lnTo>
                  <a:pt x="624497" y="158724"/>
                </a:lnTo>
                <a:lnTo>
                  <a:pt x="624497" y="175806"/>
                </a:lnTo>
                <a:lnTo>
                  <a:pt x="603021" y="215544"/>
                </a:lnTo>
                <a:lnTo>
                  <a:pt x="575144" y="227507"/>
                </a:lnTo>
                <a:lnTo>
                  <a:pt x="612316" y="227507"/>
                </a:lnTo>
                <a:lnTo>
                  <a:pt x="616121" y="223703"/>
                </a:lnTo>
                <a:lnTo>
                  <a:pt x="621284" y="216941"/>
                </a:lnTo>
                <a:lnTo>
                  <a:pt x="643712" y="216941"/>
                </a:lnTo>
                <a:lnTo>
                  <a:pt x="643712" y="118249"/>
                </a:lnTo>
                <a:lnTo>
                  <a:pt x="621284" y="118249"/>
                </a:lnTo>
                <a:lnTo>
                  <a:pt x="616121" y="111327"/>
                </a:lnTo>
                <a:lnTo>
                  <a:pt x="611602" y="106705"/>
                </a:lnTo>
                <a:close/>
              </a:path>
              <a:path w="1179195" h="241934">
                <a:moveTo>
                  <a:pt x="643712" y="0"/>
                </a:moveTo>
                <a:lnTo>
                  <a:pt x="621931" y="0"/>
                </a:lnTo>
                <a:lnTo>
                  <a:pt x="621931" y="118249"/>
                </a:lnTo>
                <a:lnTo>
                  <a:pt x="643712" y="118249"/>
                </a:lnTo>
                <a:lnTo>
                  <a:pt x="643712" y="0"/>
                </a:lnTo>
                <a:close/>
              </a:path>
              <a:path w="1179195" h="241934">
                <a:moveTo>
                  <a:pt x="733755" y="92278"/>
                </a:moveTo>
                <a:lnTo>
                  <a:pt x="711962" y="92278"/>
                </a:lnTo>
                <a:lnTo>
                  <a:pt x="711962" y="241804"/>
                </a:lnTo>
                <a:lnTo>
                  <a:pt x="733755" y="241804"/>
                </a:lnTo>
                <a:lnTo>
                  <a:pt x="733755" y="92278"/>
                </a:lnTo>
                <a:close/>
              </a:path>
              <a:path w="1179195" h="241934">
                <a:moveTo>
                  <a:pt x="726706" y="19227"/>
                </a:moveTo>
                <a:lnTo>
                  <a:pt x="719010" y="19227"/>
                </a:lnTo>
                <a:lnTo>
                  <a:pt x="715492" y="20675"/>
                </a:lnTo>
                <a:lnTo>
                  <a:pt x="709079" y="26441"/>
                </a:lnTo>
                <a:lnTo>
                  <a:pt x="707478" y="30124"/>
                </a:lnTo>
                <a:lnTo>
                  <a:pt x="707478" y="39090"/>
                </a:lnTo>
                <a:lnTo>
                  <a:pt x="709079" y="42786"/>
                </a:lnTo>
                <a:lnTo>
                  <a:pt x="715492" y="48552"/>
                </a:lnTo>
                <a:lnTo>
                  <a:pt x="719010" y="49987"/>
                </a:lnTo>
                <a:lnTo>
                  <a:pt x="726706" y="49987"/>
                </a:lnTo>
                <a:lnTo>
                  <a:pt x="730224" y="48552"/>
                </a:lnTo>
                <a:lnTo>
                  <a:pt x="736638" y="42786"/>
                </a:lnTo>
                <a:lnTo>
                  <a:pt x="738238" y="39090"/>
                </a:lnTo>
                <a:lnTo>
                  <a:pt x="738238" y="30124"/>
                </a:lnTo>
                <a:lnTo>
                  <a:pt x="736638" y="26441"/>
                </a:lnTo>
                <a:lnTo>
                  <a:pt x="730224" y="20675"/>
                </a:lnTo>
                <a:lnTo>
                  <a:pt x="726706" y="19227"/>
                </a:lnTo>
                <a:close/>
              </a:path>
              <a:path w="1179195" h="241934">
                <a:moveTo>
                  <a:pt x="868972" y="88442"/>
                </a:moveTo>
                <a:lnTo>
                  <a:pt x="828863" y="97626"/>
                </a:lnTo>
                <a:lnTo>
                  <a:pt x="797802" y="128894"/>
                </a:lnTo>
                <a:lnTo>
                  <a:pt x="788860" y="167259"/>
                </a:lnTo>
                <a:lnTo>
                  <a:pt x="789222" y="175593"/>
                </a:lnTo>
                <a:lnTo>
                  <a:pt x="801560" y="212124"/>
                </a:lnTo>
                <a:lnTo>
                  <a:pt x="835964" y="240157"/>
                </a:lnTo>
                <a:lnTo>
                  <a:pt x="840777" y="241804"/>
                </a:lnTo>
                <a:lnTo>
                  <a:pt x="895890" y="241804"/>
                </a:lnTo>
                <a:lnTo>
                  <a:pt x="902449" y="239039"/>
                </a:lnTo>
                <a:lnTo>
                  <a:pt x="909150" y="235214"/>
                </a:lnTo>
                <a:lnTo>
                  <a:pt x="915309" y="230789"/>
                </a:lnTo>
                <a:lnTo>
                  <a:pt x="918976" y="227507"/>
                </a:lnTo>
                <a:lnTo>
                  <a:pt x="860209" y="227507"/>
                </a:lnTo>
                <a:lnTo>
                  <a:pt x="852309" y="225958"/>
                </a:lnTo>
                <a:lnTo>
                  <a:pt x="818616" y="198247"/>
                </a:lnTo>
                <a:lnTo>
                  <a:pt x="811936" y="175806"/>
                </a:lnTo>
                <a:lnTo>
                  <a:pt x="811936" y="158724"/>
                </a:lnTo>
                <a:lnTo>
                  <a:pt x="832497" y="118719"/>
                </a:lnTo>
                <a:lnTo>
                  <a:pt x="860526" y="106705"/>
                </a:lnTo>
                <a:lnTo>
                  <a:pt x="917651" y="106705"/>
                </a:lnTo>
                <a:lnTo>
                  <a:pt x="913626" y="103143"/>
                </a:lnTo>
                <a:lnTo>
                  <a:pt x="876527" y="88852"/>
                </a:lnTo>
                <a:lnTo>
                  <a:pt x="868972" y="88442"/>
                </a:lnTo>
                <a:close/>
              </a:path>
              <a:path w="1179195" h="241934">
                <a:moveTo>
                  <a:pt x="909662" y="207962"/>
                </a:moveTo>
                <a:lnTo>
                  <a:pt x="905395" y="213728"/>
                </a:lnTo>
                <a:lnTo>
                  <a:pt x="899947" y="218427"/>
                </a:lnTo>
                <a:lnTo>
                  <a:pt x="886701" y="225691"/>
                </a:lnTo>
                <a:lnTo>
                  <a:pt x="878586" y="227507"/>
                </a:lnTo>
                <a:lnTo>
                  <a:pt x="918976" y="227507"/>
                </a:lnTo>
                <a:lnTo>
                  <a:pt x="920990" y="225691"/>
                </a:lnTo>
                <a:lnTo>
                  <a:pt x="926007" y="220129"/>
                </a:lnTo>
                <a:lnTo>
                  <a:pt x="909662" y="207962"/>
                </a:lnTo>
                <a:close/>
              </a:path>
              <a:path w="1179195" h="241934">
                <a:moveTo>
                  <a:pt x="917651" y="106705"/>
                </a:moveTo>
                <a:lnTo>
                  <a:pt x="877404" y="106705"/>
                </a:lnTo>
                <a:lnTo>
                  <a:pt x="884936" y="108572"/>
                </a:lnTo>
                <a:lnTo>
                  <a:pt x="898817" y="116052"/>
                </a:lnTo>
                <a:lnTo>
                  <a:pt x="904100" y="120802"/>
                </a:lnTo>
                <a:lnTo>
                  <a:pt x="907745" y="126568"/>
                </a:lnTo>
                <a:lnTo>
                  <a:pt x="924725" y="114401"/>
                </a:lnTo>
                <a:lnTo>
                  <a:pt x="919545" y="108381"/>
                </a:lnTo>
                <a:lnTo>
                  <a:pt x="917651" y="106705"/>
                </a:lnTo>
                <a:close/>
              </a:path>
              <a:path w="1179195" h="241934">
                <a:moveTo>
                  <a:pt x="1076406" y="106705"/>
                </a:moveTo>
                <a:lnTo>
                  <a:pt x="1027252" y="106705"/>
                </a:lnTo>
                <a:lnTo>
                  <a:pt x="1036444" y="107302"/>
                </a:lnTo>
                <a:lnTo>
                  <a:pt x="1044474" y="109094"/>
                </a:lnTo>
                <a:lnTo>
                  <a:pt x="1067308" y="145186"/>
                </a:lnTo>
                <a:lnTo>
                  <a:pt x="1067308" y="149961"/>
                </a:lnTo>
                <a:lnTo>
                  <a:pt x="1057147" y="150052"/>
                </a:lnTo>
                <a:lnTo>
                  <a:pt x="1047165" y="150323"/>
                </a:lnTo>
                <a:lnTo>
                  <a:pt x="1001574" y="155568"/>
                </a:lnTo>
                <a:lnTo>
                  <a:pt x="966523" y="178466"/>
                </a:lnTo>
                <a:lnTo>
                  <a:pt x="961567" y="200431"/>
                </a:lnTo>
                <a:lnTo>
                  <a:pt x="961567" y="208800"/>
                </a:lnTo>
                <a:lnTo>
                  <a:pt x="989037" y="241804"/>
                </a:lnTo>
                <a:lnTo>
                  <a:pt x="1039310" y="241804"/>
                </a:lnTo>
                <a:lnTo>
                  <a:pt x="1044727" y="239522"/>
                </a:lnTo>
                <a:lnTo>
                  <a:pt x="1051037" y="235705"/>
                </a:lnTo>
                <a:lnTo>
                  <a:pt x="1057011" y="230827"/>
                </a:lnTo>
                <a:lnTo>
                  <a:pt x="1059559" y="228142"/>
                </a:lnTo>
                <a:lnTo>
                  <a:pt x="1014971" y="228142"/>
                </a:lnTo>
                <a:lnTo>
                  <a:pt x="1010754" y="227660"/>
                </a:lnTo>
                <a:lnTo>
                  <a:pt x="983996" y="204978"/>
                </a:lnTo>
                <a:lnTo>
                  <a:pt x="983996" y="192582"/>
                </a:lnTo>
                <a:lnTo>
                  <a:pt x="1016533" y="170637"/>
                </a:lnTo>
                <a:lnTo>
                  <a:pt x="1060894" y="167259"/>
                </a:lnTo>
                <a:lnTo>
                  <a:pt x="1087818" y="167259"/>
                </a:lnTo>
                <a:lnTo>
                  <a:pt x="1087818" y="133731"/>
                </a:lnTo>
                <a:lnTo>
                  <a:pt x="1086319" y="125717"/>
                </a:lnTo>
                <a:lnTo>
                  <a:pt x="1080338" y="112052"/>
                </a:lnTo>
                <a:lnTo>
                  <a:pt x="1076406" y="106705"/>
                </a:lnTo>
                <a:close/>
              </a:path>
              <a:path w="1179195" h="241934">
                <a:moveTo>
                  <a:pt x="1087938" y="217893"/>
                </a:moveTo>
                <a:lnTo>
                  <a:pt x="1068590" y="217893"/>
                </a:lnTo>
                <a:lnTo>
                  <a:pt x="1068704" y="224142"/>
                </a:lnTo>
                <a:lnTo>
                  <a:pt x="1068787" y="225742"/>
                </a:lnTo>
                <a:lnTo>
                  <a:pt x="1069657" y="234670"/>
                </a:lnTo>
                <a:lnTo>
                  <a:pt x="1070190" y="238620"/>
                </a:lnTo>
                <a:lnTo>
                  <a:pt x="1070760" y="241804"/>
                </a:lnTo>
                <a:lnTo>
                  <a:pt x="1090295" y="241804"/>
                </a:lnTo>
                <a:lnTo>
                  <a:pt x="1089520" y="237972"/>
                </a:lnTo>
                <a:lnTo>
                  <a:pt x="1088885" y="232740"/>
                </a:lnTo>
                <a:lnTo>
                  <a:pt x="1088021" y="220345"/>
                </a:lnTo>
                <a:lnTo>
                  <a:pt x="1087938" y="217893"/>
                </a:lnTo>
                <a:close/>
              </a:path>
              <a:path w="1179195" h="241934">
                <a:moveTo>
                  <a:pt x="1087818" y="167259"/>
                </a:moveTo>
                <a:lnTo>
                  <a:pt x="1067308" y="167259"/>
                </a:lnTo>
                <a:lnTo>
                  <a:pt x="1067308" y="185102"/>
                </a:lnTo>
                <a:lnTo>
                  <a:pt x="1066241" y="191401"/>
                </a:lnTo>
                <a:lnTo>
                  <a:pt x="1033780" y="226809"/>
                </a:lnTo>
                <a:lnTo>
                  <a:pt x="1026934" y="228142"/>
                </a:lnTo>
                <a:lnTo>
                  <a:pt x="1059559" y="228142"/>
                </a:lnTo>
                <a:lnTo>
                  <a:pt x="1062647" y="224889"/>
                </a:lnTo>
                <a:lnTo>
                  <a:pt x="1067943" y="217893"/>
                </a:lnTo>
                <a:lnTo>
                  <a:pt x="1087938" y="217893"/>
                </a:lnTo>
                <a:lnTo>
                  <a:pt x="1087818" y="167259"/>
                </a:lnTo>
                <a:close/>
              </a:path>
              <a:path w="1179195" h="241934">
                <a:moveTo>
                  <a:pt x="1037615" y="88442"/>
                </a:moveTo>
                <a:lnTo>
                  <a:pt x="1029500" y="88442"/>
                </a:lnTo>
                <a:lnTo>
                  <a:pt x="1020137" y="88823"/>
                </a:lnTo>
                <a:lnTo>
                  <a:pt x="981314" y="101423"/>
                </a:lnTo>
                <a:lnTo>
                  <a:pt x="970534" y="109918"/>
                </a:lnTo>
                <a:lnTo>
                  <a:pt x="982726" y="124333"/>
                </a:lnTo>
                <a:lnTo>
                  <a:pt x="988060" y="118986"/>
                </a:lnTo>
                <a:lnTo>
                  <a:pt x="994575" y="114719"/>
                </a:lnTo>
                <a:lnTo>
                  <a:pt x="1027252" y="106705"/>
                </a:lnTo>
                <a:lnTo>
                  <a:pt x="1076406" y="106705"/>
                </a:lnTo>
                <a:lnTo>
                  <a:pt x="1076172" y="106387"/>
                </a:lnTo>
                <a:lnTo>
                  <a:pt x="1065491" y="97409"/>
                </a:lnTo>
                <a:lnTo>
                  <a:pt x="1059307" y="94056"/>
                </a:lnTo>
                <a:lnTo>
                  <a:pt x="1045197" y="89560"/>
                </a:lnTo>
                <a:lnTo>
                  <a:pt x="1037615" y="88442"/>
                </a:lnTo>
                <a:close/>
              </a:path>
              <a:path w="1179195" h="241934">
                <a:moveTo>
                  <a:pt x="1179131" y="0"/>
                </a:moveTo>
                <a:lnTo>
                  <a:pt x="1157351" y="0"/>
                </a:lnTo>
                <a:lnTo>
                  <a:pt x="1157351" y="241804"/>
                </a:lnTo>
                <a:lnTo>
                  <a:pt x="1179131" y="241804"/>
                </a:lnTo>
                <a:lnTo>
                  <a:pt x="1179131" y="0"/>
                </a:lnTo>
                <a:close/>
              </a:path>
            </a:pathLst>
          </a:custGeom>
          <a:solidFill>
            <a:srgbClr val="FFFFFF"/>
          </a:solidFill>
        </p:spPr>
        <p:txBody>
          <a:bodyPr wrap="square" lIns="0" tIns="0" rIns="0" bIns="0" rtlCol="0"/>
          <a:lstStyle/>
          <a:p>
            <a:endParaRPr sz="1266"/>
          </a:p>
        </p:txBody>
      </p:sp>
      <p:sp>
        <p:nvSpPr>
          <p:cNvPr id="19" name="object 11"/>
          <p:cNvSpPr/>
          <p:nvPr userDrawn="1"/>
        </p:nvSpPr>
        <p:spPr>
          <a:xfrm>
            <a:off x="9416461" y="5878329"/>
            <a:ext cx="1765697" cy="207615"/>
          </a:xfrm>
          <a:custGeom>
            <a:avLst/>
            <a:gdLst/>
            <a:ahLst/>
            <a:cxnLst/>
            <a:rect l="l" t="t" r="r" b="b"/>
            <a:pathLst>
              <a:path w="1883409" h="295275">
                <a:moveTo>
                  <a:pt x="43307" y="62014"/>
                </a:moveTo>
                <a:lnTo>
                  <a:pt x="0" y="62014"/>
                </a:lnTo>
                <a:lnTo>
                  <a:pt x="0" y="289509"/>
                </a:lnTo>
                <a:lnTo>
                  <a:pt x="106400" y="289509"/>
                </a:lnTo>
                <a:lnTo>
                  <a:pt x="106400" y="248221"/>
                </a:lnTo>
                <a:lnTo>
                  <a:pt x="43307" y="248221"/>
                </a:lnTo>
                <a:lnTo>
                  <a:pt x="43307" y="62014"/>
                </a:lnTo>
                <a:close/>
              </a:path>
              <a:path w="1883409" h="295275">
                <a:moveTo>
                  <a:pt x="243586" y="56286"/>
                </a:moveTo>
                <a:lnTo>
                  <a:pt x="198162" y="65287"/>
                </a:lnTo>
                <a:lnTo>
                  <a:pt x="159413" y="91141"/>
                </a:lnTo>
                <a:lnTo>
                  <a:pt x="133756" y="129693"/>
                </a:lnTo>
                <a:lnTo>
                  <a:pt x="124879" y="175691"/>
                </a:lnTo>
                <a:lnTo>
                  <a:pt x="126998" y="199216"/>
                </a:lnTo>
                <a:lnTo>
                  <a:pt x="143947" y="241278"/>
                </a:lnTo>
                <a:lnTo>
                  <a:pt x="176803" y="275309"/>
                </a:lnTo>
                <a:lnTo>
                  <a:pt x="219361" y="293011"/>
                </a:lnTo>
                <a:lnTo>
                  <a:pt x="243890" y="295224"/>
                </a:lnTo>
                <a:lnTo>
                  <a:pt x="267427" y="293069"/>
                </a:lnTo>
                <a:lnTo>
                  <a:pt x="289134" y="286604"/>
                </a:lnTo>
                <a:lnTo>
                  <a:pt x="309013" y="275828"/>
                </a:lnTo>
                <a:lnTo>
                  <a:pt x="327063" y="260743"/>
                </a:lnTo>
                <a:lnTo>
                  <a:pt x="333187" y="253314"/>
                </a:lnTo>
                <a:lnTo>
                  <a:pt x="243890" y="253314"/>
                </a:lnTo>
                <a:lnTo>
                  <a:pt x="230656" y="252242"/>
                </a:lnTo>
                <a:lnTo>
                  <a:pt x="195592" y="236156"/>
                </a:lnTo>
                <a:lnTo>
                  <a:pt x="170194" y="194336"/>
                </a:lnTo>
                <a:lnTo>
                  <a:pt x="168503" y="176453"/>
                </a:lnTo>
                <a:lnTo>
                  <a:pt x="169847" y="160263"/>
                </a:lnTo>
                <a:lnTo>
                  <a:pt x="190017" y="120624"/>
                </a:lnTo>
                <a:lnTo>
                  <a:pt x="227952" y="100038"/>
                </a:lnTo>
                <a:lnTo>
                  <a:pt x="243116" y="98666"/>
                </a:lnTo>
                <a:lnTo>
                  <a:pt x="332732" y="98666"/>
                </a:lnTo>
                <a:lnTo>
                  <a:pt x="326605" y="91236"/>
                </a:lnTo>
                <a:lnTo>
                  <a:pt x="308386" y="75949"/>
                </a:lnTo>
                <a:lnTo>
                  <a:pt x="288477" y="65027"/>
                </a:lnTo>
                <a:lnTo>
                  <a:pt x="266877" y="58471"/>
                </a:lnTo>
                <a:lnTo>
                  <a:pt x="243586" y="56286"/>
                </a:lnTo>
                <a:close/>
              </a:path>
              <a:path w="1883409" h="295275">
                <a:moveTo>
                  <a:pt x="332732" y="98666"/>
                </a:moveTo>
                <a:lnTo>
                  <a:pt x="243116" y="98666"/>
                </a:lnTo>
                <a:lnTo>
                  <a:pt x="258165" y="100071"/>
                </a:lnTo>
                <a:lnTo>
                  <a:pt x="272032" y="104289"/>
                </a:lnTo>
                <a:lnTo>
                  <a:pt x="305765" y="133043"/>
                </a:lnTo>
                <a:lnTo>
                  <a:pt x="318006" y="175691"/>
                </a:lnTo>
                <a:lnTo>
                  <a:pt x="318019" y="176453"/>
                </a:lnTo>
                <a:lnTo>
                  <a:pt x="316691" y="191817"/>
                </a:lnTo>
                <a:lnTo>
                  <a:pt x="296367" y="231051"/>
                </a:lnTo>
                <a:lnTo>
                  <a:pt x="258723" y="251923"/>
                </a:lnTo>
                <a:lnTo>
                  <a:pt x="243890" y="253314"/>
                </a:lnTo>
                <a:lnTo>
                  <a:pt x="333187" y="253314"/>
                </a:lnTo>
                <a:lnTo>
                  <a:pt x="342064" y="242545"/>
                </a:lnTo>
                <a:lnTo>
                  <a:pt x="352780" y="222432"/>
                </a:lnTo>
                <a:lnTo>
                  <a:pt x="359209" y="200402"/>
                </a:lnTo>
                <a:lnTo>
                  <a:pt x="361353" y="176453"/>
                </a:lnTo>
                <a:lnTo>
                  <a:pt x="359181" y="152281"/>
                </a:lnTo>
                <a:lnTo>
                  <a:pt x="352666" y="130021"/>
                </a:lnTo>
                <a:lnTo>
                  <a:pt x="341807" y="109672"/>
                </a:lnTo>
                <a:lnTo>
                  <a:pt x="332732" y="98666"/>
                </a:lnTo>
                <a:close/>
              </a:path>
              <a:path w="1883409" h="295275">
                <a:moveTo>
                  <a:pt x="215201" y="0"/>
                </a:moveTo>
                <a:lnTo>
                  <a:pt x="202933" y="0"/>
                </a:lnTo>
                <a:lnTo>
                  <a:pt x="197726" y="2158"/>
                </a:lnTo>
                <a:lnTo>
                  <a:pt x="189064" y="10820"/>
                </a:lnTo>
                <a:lnTo>
                  <a:pt x="186905" y="16027"/>
                </a:lnTo>
                <a:lnTo>
                  <a:pt x="186905" y="28295"/>
                </a:lnTo>
                <a:lnTo>
                  <a:pt x="189064" y="33553"/>
                </a:lnTo>
                <a:lnTo>
                  <a:pt x="197726" y="42214"/>
                </a:lnTo>
                <a:lnTo>
                  <a:pt x="202933" y="44373"/>
                </a:lnTo>
                <a:lnTo>
                  <a:pt x="215201" y="44373"/>
                </a:lnTo>
                <a:lnTo>
                  <a:pt x="220459" y="42214"/>
                </a:lnTo>
                <a:lnTo>
                  <a:pt x="229120" y="33553"/>
                </a:lnTo>
                <a:lnTo>
                  <a:pt x="231292" y="28295"/>
                </a:lnTo>
                <a:lnTo>
                  <a:pt x="231292" y="16027"/>
                </a:lnTo>
                <a:lnTo>
                  <a:pt x="229120" y="10820"/>
                </a:lnTo>
                <a:lnTo>
                  <a:pt x="220459" y="2158"/>
                </a:lnTo>
                <a:lnTo>
                  <a:pt x="215201" y="0"/>
                </a:lnTo>
                <a:close/>
              </a:path>
              <a:path w="1883409" h="295275">
                <a:moveTo>
                  <a:pt x="283718" y="0"/>
                </a:moveTo>
                <a:lnTo>
                  <a:pt x="271437" y="0"/>
                </a:lnTo>
                <a:lnTo>
                  <a:pt x="266242" y="2158"/>
                </a:lnTo>
                <a:lnTo>
                  <a:pt x="257581" y="10820"/>
                </a:lnTo>
                <a:lnTo>
                  <a:pt x="255409" y="16027"/>
                </a:lnTo>
                <a:lnTo>
                  <a:pt x="255409" y="28295"/>
                </a:lnTo>
                <a:lnTo>
                  <a:pt x="257581" y="33553"/>
                </a:lnTo>
                <a:lnTo>
                  <a:pt x="266242" y="42214"/>
                </a:lnTo>
                <a:lnTo>
                  <a:pt x="271437" y="44373"/>
                </a:lnTo>
                <a:lnTo>
                  <a:pt x="283718" y="44373"/>
                </a:lnTo>
                <a:lnTo>
                  <a:pt x="288975" y="42214"/>
                </a:lnTo>
                <a:lnTo>
                  <a:pt x="297637" y="33553"/>
                </a:lnTo>
                <a:lnTo>
                  <a:pt x="299796" y="28295"/>
                </a:lnTo>
                <a:lnTo>
                  <a:pt x="299796" y="16027"/>
                </a:lnTo>
                <a:lnTo>
                  <a:pt x="297637" y="10820"/>
                </a:lnTo>
                <a:lnTo>
                  <a:pt x="288975" y="2158"/>
                </a:lnTo>
                <a:lnTo>
                  <a:pt x="283718" y="0"/>
                </a:lnTo>
                <a:close/>
              </a:path>
              <a:path w="1883409" h="295275">
                <a:moveTo>
                  <a:pt x="424370" y="62014"/>
                </a:moveTo>
                <a:lnTo>
                  <a:pt x="381774" y="62014"/>
                </a:lnTo>
                <a:lnTo>
                  <a:pt x="433273" y="289509"/>
                </a:lnTo>
                <a:lnTo>
                  <a:pt x="474408" y="289509"/>
                </a:lnTo>
                <a:lnTo>
                  <a:pt x="497421" y="207225"/>
                </a:lnTo>
                <a:lnTo>
                  <a:pt x="457238" y="207225"/>
                </a:lnTo>
                <a:lnTo>
                  <a:pt x="424370" y="62014"/>
                </a:lnTo>
                <a:close/>
              </a:path>
              <a:path w="1883409" h="295275">
                <a:moveTo>
                  <a:pt x="556692" y="142430"/>
                </a:moveTo>
                <a:lnTo>
                  <a:pt x="515543" y="142430"/>
                </a:lnTo>
                <a:lnTo>
                  <a:pt x="557453" y="289509"/>
                </a:lnTo>
                <a:lnTo>
                  <a:pt x="598995" y="289509"/>
                </a:lnTo>
                <a:lnTo>
                  <a:pt x="617530" y="207225"/>
                </a:lnTo>
                <a:lnTo>
                  <a:pt x="575081" y="207225"/>
                </a:lnTo>
                <a:lnTo>
                  <a:pt x="556692" y="142430"/>
                </a:lnTo>
                <a:close/>
              </a:path>
              <a:path w="1883409" h="295275">
                <a:moveTo>
                  <a:pt x="533869" y="62014"/>
                </a:moveTo>
                <a:lnTo>
                  <a:pt x="497852" y="62014"/>
                </a:lnTo>
                <a:lnTo>
                  <a:pt x="457238" y="207225"/>
                </a:lnTo>
                <a:lnTo>
                  <a:pt x="497421" y="207225"/>
                </a:lnTo>
                <a:lnTo>
                  <a:pt x="515543" y="142430"/>
                </a:lnTo>
                <a:lnTo>
                  <a:pt x="556692" y="142430"/>
                </a:lnTo>
                <a:lnTo>
                  <a:pt x="533869" y="62014"/>
                </a:lnTo>
                <a:close/>
              </a:path>
              <a:path w="1883409" h="295275">
                <a:moveTo>
                  <a:pt x="650240" y="62014"/>
                </a:moveTo>
                <a:lnTo>
                  <a:pt x="607644" y="62014"/>
                </a:lnTo>
                <a:lnTo>
                  <a:pt x="575081" y="207225"/>
                </a:lnTo>
                <a:lnTo>
                  <a:pt x="617530" y="207225"/>
                </a:lnTo>
                <a:lnTo>
                  <a:pt x="650240" y="62014"/>
                </a:lnTo>
                <a:close/>
              </a:path>
              <a:path w="1883409" h="295275">
                <a:moveTo>
                  <a:pt x="817880" y="62014"/>
                </a:moveTo>
                <a:lnTo>
                  <a:pt x="693699" y="62014"/>
                </a:lnTo>
                <a:lnTo>
                  <a:pt x="693699" y="289509"/>
                </a:lnTo>
                <a:lnTo>
                  <a:pt x="817880" y="289509"/>
                </a:lnTo>
                <a:lnTo>
                  <a:pt x="817880" y="246976"/>
                </a:lnTo>
                <a:lnTo>
                  <a:pt x="736688" y="246976"/>
                </a:lnTo>
                <a:lnTo>
                  <a:pt x="736688" y="187121"/>
                </a:lnTo>
                <a:lnTo>
                  <a:pt x="817880" y="187121"/>
                </a:lnTo>
                <a:lnTo>
                  <a:pt x="817880" y="145529"/>
                </a:lnTo>
                <a:lnTo>
                  <a:pt x="736688" y="145529"/>
                </a:lnTo>
                <a:lnTo>
                  <a:pt x="736688" y="104393"/>
                </a:lnTo>
                <a:lnTo>
                  <a:pt x="817880" y="104393"/>
                </a:lnTo>
                <a:lnTo>
                  <a:pt x="817880" y="62014"/>
                </a:lnTo>
                <a:close/>
              </a:path>
              <a:path w="1883409" h="295275">
                <a:moveTo>
                  <a:pt x="909447" y="62014"/>
                </a:moveTo>
                <a:lnTo>
                  <a:pt x="867905" y="62014"/>
                </a:lnTo>
                <a:lnTo>
                  <a:pt x="867905" y="289509"/>
                </a:lnTo>
                <a:lnTo>
                  <a:pt x="911212" y="289509"/>
                </a:lnTo>
                <a:lnTo>
                  <a:pt x="911212" y="140271"/>
                </a:lnTo>
                <a:lnTo>
                  <a:pt x="960337" y="140271"/>
                </a:lnTo>
                <a:lnTo>
                  <a:pt x="909447" y="62014"/>
                </a:lnTo>
                <a:close/>
              </a:path>
              <a:path w="1883409" h="295275">
                <a:moveTo>
                  <a:pt x="960337" y="140271"/>
                </a:moveTo>
                <a:lnTo>
                  <a:pt x="911212" y="140271"/>
                </a:lnTo>
                <a:lnTo>
                  <a:pt x="1008430" y="289509"/>
                </a:lnTo>
                <a:lnTo>
                  <a:pt x="1050086" y="289509"/>
                </a:lnTo>
                <a:lnTo>
                  <a:pt x="1050086" y="211708"/>
                </a:lnTo>
                <a:lnTo>
                  <a:pt x="1006792" y="211708"/>
                </a:lnTo>
                <a:lnTo>
                  <a:pt x="960337" y="140271"/>
                </a:lnTo>
                <a:close/>
              </a:path>
              <a:path w="1883409" h="295275">
                <a:moveTo>
                  <a:pt x="1050086" y="62014"/>
                </a:moveTo>
                <a:lnTo>
                  <a:pt x="1006792" y="62014"/>
                </a:lnTo>
                <a:lnTo>
                  <a:pt x="1006792" y="211708"/>
                </a:lnTo>
                <a:lnTo>
                  <a:pt x="1050086" y="211708"/>
                </a:lnTo>
                <a:lnTo>
                  <a:pt x="1050086" y="62014"/>
                </a:lnTo>
                <a:close/>
              </a:path>
              <a:path w="1883409" h="295275">
                <a:moveTo>
                  <a:pt x="1128306" y="223926"/>
                </a:moveTo>
                <a:lnTo>
                  <a:pt x="1091907" y="245897"/>
                </a:lnTo>
                <a:lnTo>
                  <a:pt x="1098659" y="257803"/>
                </a:lnTo>
                <a:lnTo>
                  <a:pt x="1106055" y="268011"/>
                </a:lnTo>
                <a:lnTo>
                  <a:pt x="1142404" y="292250"/>
                </a:lnTo>
                <a:lnTo>
                  <a:pt x="1165148" y="295224"/>
                </a:lnTo>
                <a:lnTo>
                  <a:pt x="1179969" y="294085"/>
                </a:lnTo>
                <a:lnTo>
                  <a:pt x="1215605" y="276974"/>
                </a:lnTo>
                <a:lnTo>
                  <a:pt x="1230780" y="254088"/>
                </a:lnTo>
                <a:lnTo>
                  <a:pt x="1166101" y="254088"/>
                </a:lnTo>
                <a:lnTo>
                  <a:pt x="1155723" y="252204"/>
                </a:lnTo>
                <a:lnTo>
                  <a:pt x="1145965" y="246551"/>
                </a:lnTo>
                <a:lnTo>
                  <a:pt x="1136826" y="237126"/>
                </a:lnTo>
                <a:lnTo>
                  <a:pt x="1128306" y="223926"/>
                </a:lnTo>
                <a:close/>
              </a:path>
              <a:path w="1883409" h="295275">
                <a:moveTo>
                  <a:pt x="1165136" y="56286"/>
                </a:moveTo>
                <a:lnTo>
                  <a:pt x="1120622" y="73228"/>
                </a:lnTo>
                <a:lnTo>
                  <a:pt x="1102575" y="113817"/>
                </a:lnTo>
                <a:lnTo>
                  <a:pt x="1103254" y="122021"/>
                </a:lnTo>
                <a:lnTo>
                  <a:pt x="1130852" y="166609"/>
                </a:lnTo>
                <a:lnTo>
                  <a:pt x="1170348" y="200917"/>
                </a:lnTo>
                <a:lnTo>
                  <a:pt x="1177526" y="207348"/>
                </a:lnTo>
                <a:lnTo>
                  <a:pt x="1182982" y="212752"/>
                </a:lnTo>
                <a:lnTo>
                  <a:pt x="1186713" y="217131"/>
                </a:lnTo>
                <a:lnTo>
                  <a:pt x="1190523" y="222275"/>
                </a:lnTo>
                <a:lnTo>
                  <a:pt x="1192441" y="227431"/>
                </a:lnTo>
                <a:lnTo>
                  <a:pt x="1192441" y="238264"/>
                </a:lnTo>
                <a:lnTo>
                  <a:pt x="1189913" y="243268"/>
                </a:lnTo>
                <a:lnTo>
                  <a:pt x="1179779" y="251929"/>
                </a:lnTo>
                <a:lnTo>
                  <a:pt x="1173543" y="254088"/>
                </a:lnTo>
                <a:lnTo>
                  <a:pt x="1230780" y="254088"/>
                </a:lnTo>
                <a:lnTo>
                  <a:pt x="1233751" y="244125"/>
                </a:lnTo>
                <a:lnTo>
                  <a:pt x="1234960" y="230733"/>
                </a:lnTo>
                <a:lnTo>
                  <a:pt x="1234617" y="223684"/>
                </a:lnTo>
                <a:lnTo>
                  <a:pt x="1216908" y="185352"/>
                </a:lnTo>
                <a:lnTo>
                  <a:pt x="1180744" y="152641"/>
                </a:lnTo>
                <a:lnTo>
                  <a:pt x="1168828" y="142406"/>
                </a:lnTo>
                <a:lnTo>
                  <a:pt x="1145108" y="116408"/>
                </a:lnTo>
                <a:lnTo>
                  <a:pt x="1145108" y="108775"/>
                </a:lnTo>
                <a:lnTo>
                  <a:pt x="1146924" y="105333"/>
                </a:lnTo>
                <a:lnTo>
                  <a:pt x="1154150" y="99263"/>
                </a:lnTo>
                <a:lnTo>
                  <a:pt x="1158798" y="97739"/>
                </a:lnTo>
                <a:lnTo>
                  <a:pt x="1225498" y="97739"/>
                </a:lnTo>
                <a:lnTo>
                  <a:pt x="1230934" y="92938"/>
                </a:lnTo>
                <a:lnTo>
                  <a:pt x="1197571" y="64173"/>
                </a:lnTo>
                <a:lnTo>
                  <a:pt x="1173551" y="56781"/>
                </a:lnTo>
                <a:lnTo>
                  <a:pt x="1165136" y="56286"/>
                </a:lnTo>
                <a:close/>
              </a:path>
              <a:path w="1883409" h="295275">
                <a:moveTo>
                  <a:pt x="1225498" y="97739"/>
                </a:moveTo>
                <a:lnTo>
                  <a:pt x="1164475" y="97739"/>
                </a:lnTo>
                <a:lnTo>
                  <a:pt x="1173191" y="99208"/>
                </a:lnTo>
                <a:lnTo>
                  <a:pt x="1181830" y="103616"/>
                </a:lnTo>
                <a:lnTo>
                  <a:pt x="1190393" y="110962"/>
                </a:lnTo>
                <a:lnTo>
                  <a:pt x="1198880" y="121246"/>
                </a:lnTo>
                <a:lnTo>
                  <a:pt x="1225498" y="97739"/>
                </a:lnTo>
                <a:close/>
              </a:path>
              <a:path w="1883409" h="295275">
                <a:moveTo>
                  <a:pt x="1347622" y="104686"/>
                </a:moveTo>
                <a:lnTo>
                  <a:pt x="1303705" y="104686"/>
                </a:lnTo>
                <a:lnTo>
                  <a:pt x="1303705" y="289509"/>
                </a:lnTo>
                <a:lnTo>
                  <a:pt x="1347622" y="289509"/>
                </a:lnTo>
                <a:lnTo>
                  <a:pt x="1347622" y="104686"/>
                </a:lnTo>
                <a:close/>
              </a:path>
              <a:path w="1883409" h="295275">
                <a:moveTo>
                  <a:pt x="1389075" y="62014"/>
                </a:moveTo>
                <a:lnTo>
                  <a:pt x="1263332" y="62014"/>
                </a:lnTo>
                <a:lnTo>
                  <a:pt x="1263332" y="104686"/>
                </a:lnTo>
                <a:lnTo>
                  <a:pt x="1389075" y="104686"/>
                </a:lnTo>
                <a:lnTo>
                  <a:pt x="1389075" y="62014"/>
                </a:lnTo>
                <a:close/>
              </a:path>
              <a:path w="1883409" h="295275">
                <a:moveTo>
                  <a:pt x="1552613" y="62014"/>
                </a:moveTo>
                <a:lnTo>
                  <a:pt x="1428419" y="62014"/>
                </a:lnTo>
                <a:lnTo>
                  <a:pt x="1428419" y="289509"/>
                </a:lnTo>
                <a:lnTo>
                  <a:pt x="1552613" y="289509"/>
                </a:lnTo>
                <a:lnTo>
                  <a:pt x="1552613" y="246976"/>
                </a:lnTo>
                <a:lnTo>
                  <a:pt x="1471422" y="246976"/>
                </a:lnTo>
                <a:lnTo>
                  <a:pt x="1471422" y="187121"/>
                </a:lnTo>
                <a:lnTo>
                  <a:pt x="1552613" y="187121"/>
                </a:lnTo>
                <a:lnTo>
                  <a:pt x="1552613" y="145529"/>
                </a:lnTo>
                <a:lnTo>
                  <a:pt x="1471422" y="145529"/>
                </a:lnTo>
                <a:lnTo>
                  <a:pt x="1471422" y="104393"/>
                </a:lnTo>
                <a:lnTo>
                  <a:pt x="1552613" y="104393"/>
                </a:lnTo>
                <a:lnTo>
                  <a:pt x="1552613" y="62014"/>
                </a:lnTo>
                <a:close/>
              </a:path>
              <a:path w="1883409" h="295275">
                <a:moveTo>
                  <a:pt x="1642364" y="62014"/>
                </a:moveTo>
                <a:lnTo>
                  <a:pt x="1599374" y="62014"/>
                </a:lnTo>
                <a:lnTo>
                  <a:pt x="1599374" y="289509"/>
                </a:lnTo>
                <a:lnTo>
                  <a:pt x="1642364" y="289509"/>
                </a:lnTo>
                <a:lnTo>
                  <a:pt x="1642364" y="62014"/>
                </a:lnTo>
                <a:close/>
              </a:path>
              <a:path w="1883409" h="295275">
                <a:moveTo>
                  <a:pt x="1742287" y="62014"/>
                </a:moveTo>
                <a:lnTo>
                  <a:pt x="1700745" y="62014"/>
                </a:lnTo>
                <a:lnTo>
                  <a:pt x="1700745" y="289509"/>
                </a:lnTo>
                <a:lnTo>
                  <a:pt x="1744052" y="289509"/>
                </a:lnTo>
                <a:lnTo>
                  <a:pt x="1744052" y="140271"/>
                </a:lnTo>
                <a:lnTo>
                  <a:pt x="1793177" y="140271"/>
                </a:lnTo>
                <a:lnTo>
                  <a:pt x="1742287" y="62014"/>
                </a:lnTo>
                <a:close/>
              </a:path>
              <a:path w="1883409" h="295275">
                <a:moveTo>
                  <a:pt x="1793177" y="140271"/>
                </a:moveTo>
                <a:lnTo>
                  <a:pt x="1744052" y="140271"/>
                </a:lnTo>
                <a:lnTo>
                  <a:pt x="1841271" y="289509"/>
                </a:lnTo>
                <a:lnTo>
                  <a:pt x="1882927" y="289509"/>
                </a:lnTo>
                <a:lnTo>
                  <a:pt x="1882927" y="211708"/>
                </a:lnTo>
                <a:lnTo>
                  <a:pt x="1839633" y="211708"/>
                </a:lnTo>
                <a:lnTo>
                  <a:pt x="1793177" y="140271"/>
                </a:lnTo>
                <a:close/>
              </a:path>
              <a:path w="1883409" h="295275">
                <a:moveTo>
                  <a:pt x="1882927" y="62014"/>
                </a:moveTo>
                <a:lnTo>
                  <a:pt x="1839633" y="62014"/>
                </a:lnTo>
                <a:lnTo>
                  <a:pt x="1839633" y="211708"/>
                </a:lnTo>
                <a:lnTo>
                  <a:pt x="1882927" y="211708"/>
                </a:lnTo>
                <a:lnTo>
                  <a:pt x="1882927" y="62014"/>
                </a:lnTo>
                <a:close/>
              </a:path>
            </a:pathLst>
          </a:custGeom>
          <a:solidFill>
            <a:srgbClr val="FFFFFF"/>
          </a:solidFill>
        </p:spPr>
        <p:txBody>
          <a:bodyPr wrap="square" lIns="0" tIns="0" rIns="0" bIns="0" rtlCol="0"/>
          <a:lstStyle/>
          <a:p>
            <a:endParaRPr sz="1266"/>
          </a:p>
        </p:txBody>
      </p:sp>
      <p:sp>
        <p:nvSpPr>
          <p:cNvPr id="20" name="Rechteck 19"/>
          <p:cNvSpPr/>
          <p:nvPr userDrawn="1"/>
        </p:nvSpPr>
        <p:spPr>
          <a:xfrm>
            <a:off x="8691239" y="4776186"/>
            <a:ext cx="3213716" cy="187318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171666" y="5198809"/>
            <a:ext cx="2700000" cy="1108250"/>
          </a:xfrm>
          <a:prstGeom prst="rect">
            <a:avLst/>
          </a:prstGeom>
        </p:spPr>
      </p:pic>
    </p:spTree>
    <p:extLst>
      <p:ext uri="{BB962C8B-B14F-4D97-AF65-F5344CB8AC3E}">
        <p14:creationId xmlns:p14="http://schemas.microsoft.com/office/powerpoint/2010/main" val="149056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4"/>
          <a:stretch/>
        </p:blipFill>
        <p:spPr>
          <a:xfrm>
            <a:off x="0" y="-3756"/>
            <a:ext cx="12205580" cy="6085855"/>
          </a:xfrm>
          <a:prstGeom prst="rect">
            <a:avLst/>
          </a:prstGeom>
        </p:spPr>
      </p:pic>
      <p:sp>
        <p:nvSpPr>
          <p:cNvPr id="4" name="Date Placeholder 3"/>
          <p:cNvSpPr>
            <a:spLocks noGrp="1"/>
          </p:cNvSpPr>
          <p:nvPr>
            <p:ph type="dt" sz="half" idx="10"/>
          </p:nvPr>
        </p:nvSpPr>
        <p:spPr>
          <a:xfrm>
            <a:off x="1582653" y="6412749"/>
            <a:ext cx="2743200" cy="365125"/>
          </a:xfrm>
          <a:prstGeom prst="rect">
            <a:avLst/>
          </a:prstGeom>
        </p:spPr>
        <p:txBody>
          <a:bodyPr/>
          <a:lstStyle/>
          <a:p>
            <a:fld id="{18AB6FB3-844C-455A-8BD7-A792D32C51DF}" type="datetime1">
              <a:rPr lang="de-DE" smtClean="0"/>
              <a:t>19.05.2022</a:t>
            </a:fld>
            <a:endParaRPr lang="de-DE"/>
          </a:p>
        </p:txBody>
      </p:sp>
      <p:sp>
        <p:nvSpPr>
          <p:cNvPr id="5" name="Footer Placeholder 4"/>
          <p:cNvSpPr>
            <a:spLocks noGrp="1"/>
          </p:cNvSpPr>
          <p:nvPr>
            <p:ph type="ftr" sz="quarter" idx="11"/>
          </p:nvPr>
        </p:nvSpPr>
        <p:spPr/>
        <p:txBody>
          <a:bodyPr/>
          <a:lstStyle/>
          <a:p>
            <a:r>
              <a:rPr lang="de-DE" smtClean="0"/>
              <a:t>LÖWENSTEIN medical</a:t>
            </a:r>
            <a:endParaRPr lang="de-DE"/>
          </a:p>
        </p:txBody>
      </p:sp>
      <p:sp>
        <p:nvSpPr>
          <p:cNvPr id="6" name="Slide Number Placeholder 5"/>
          <p:cNvSpPr>
            <a:spLocks noGrp="1"/>
          </p:cNvSpPr>
          <p:nvPr>
            <p:ph type="sldNum" sz="quarter" idx="12"/>
          </p:nvPr>
        </p:nvSpPr>
        <p:spPr>
          <a:xfrm>
            <a:off x="8886199" y="6414423"/>
            <a:ext cx="2743200" cy="365125"/>
          </a:xfrm>
          <a:prstGeom prst="rect">
            <a:avLst/>
          </a:prstGeom>
        </p:spPr>
        <p:txBody>
          <a:bodyPr/>
          <a:lstStyle/>
          <a:p>
            <a:fld id="{51874DEA-5D7F-4CD2-BDA3-3C9EC3C5F5EC}" type="slidenum">
              <a:rPr lang="de-DE" smtClean="0"/>
              <a:t>‹Nr.›</a:t>
            </a:fld>
            <a:endParaRPr lang="de-DE"/>
          </a:p>
        </p:txBody>
      </p:sp>
      <p:sp>
        <p:nvSpPr>
          <p:cNvPr id="11" name="object 3"/>
          <p:cNvSpPr/>
          <p:nvPr userDrawn="1"/>
        </p:nvSpPr>
        <p:spPr>
          <a:xfrm>
            <a:off x="0" y="4204320"/>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endParaRPr sz="1266"/>
          </a:p>
        </p:txBody>
      </p:sp>
      <p:sp>
        <p:nvSpPr>
          <p:cNvPr id="12" name="object 4"/>
          <p:cNvSpPr txBox="1"/>
          <p:nvPr userDrawn="1"/>
        </p:nvSpPr>
        <p:spPr>
          <a:xfrm>
            <a:off x="965907" y="5122335"/>
            <a:ext cx="5662017" cy="1199215"/>
          </a:xfrm>
          <a:prstGeom prst="rect">
            <a:avLst/>
          </a:prstGeom>
        </p:spPr>
        <p:txBody>
          <a:bodyPr vert="horz" wrap="square" lIns="0" tIns="8930" rIns="0" bIns="0" rtlCol="0">
            <a:spAutoFit/>
          </a:bodyPr>
          <a:lstStyle/>
          <a:p>
            <a:pPr marL="8929">
              <a:lnSpc>
                <a:spcPct val="100000"/>
              </a:lnSpc>
              <a:spcBef>
                <a:spcPts val="70"/>
              </a:spcBef>
            </a:pPr>
            <a:r>
              <a:rPr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EN</a:t>
            </a:r>
            <a:endParaRPr sz="3867" dirty="0">
              <a:latin typeface="Verdana" panose="020B0604030504040204" pitchFamily="34" charset="0"/>
              <a:ea typeface="Verdana" panose="020B0604030504040204" pitchFamily="34" charset="0"/>
              <a:cs typeface="Verdana" panose="020B0604030504040204" pitchFamily="34" charset="0"/>
            </a:endParaRPr>
          </a:p>
          <a:p>
            <a:pPr marL="8929">
              <a:lnSpc>
                <a:spcPct val="100000"/>
              </a:lnSpc>
            </a:pP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14" name="object 6"/>
          <p:cNvSpPr/>
          <p:nvPr userDrawn="1"/>
        </p:nvSpPr>
        <p:spPr>
          <a:xfrm>
            <a:off x="0" y="4230841"/>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endParaRPr sz="1266"/>
          </a:p>
        </p:txBody>
      </p:sp>
      <p:sp>
        <p:nvSpPr>
          <p:cNvPr id="15" name="object 7"/>
          <p:cNvSpPr/>
          <p:nvPr userDrawn="1"/>
        </p:nvSpPr>
        <p:spPr>
          <a:xfrm>
            <a:off x="9513964" y="5373529"/>
            <a:ext cx="1870472" cy="708570"/>
          </a:xfrm>
          <a:custGeom>
            <a:avLst/>
            <a:gdLst/>
            <a:ahLst/>
            <a:cxnLst/>
            <a:rect l="l" t="t" r="r" b="b"/>
            <a:pathLst>
              <a:path w="1995170" h="1007745">
                <a:moveTo>
                  <a:pt x="1177690" y="21399"/>
                </a:moveTo>
                <a:lnTo>
                  <a:pt x="970064" y="21399"/>
                </a:lnTo>
                <a:lnTo>
                  <a:pt x="1018103" y="22534"/>
                </a:lnTo>
                <a:lnTo>
                  <a:pt x="1065566" y="25906"/>
                </a:lnTo>
                <a:lnTo>
                  <a:pt x="1112402" y="31463"/>
                </a:lnTo>
                <a:lnTo>
                  <a:pt x="1158560" y="39153"/>
                </a:lnTo>
                <a:lnTo>
                  <a:pt x="1203988" y="48926"/>
                </a:lnTo>
                <a:lnTo>
                  <a:pt x="1248636" y="60730"/>
                </a:lnTo>
                <a:lnTo>
                  <a:pt x="1292451" y="74514"/>
                </a:lnTo>
                <a:lnTo>
                  <a:pt x="1335382" y="90226"/>
                </a:lnTo>
                <a:lnTo>
                  <a:pt x="1377379" y="107815"/>
                </a:lnTo>
                <a:lnTo>
                  <a:pt x="1418389" y="127230"/>
                </a:lnTo>
                <a:lnTo>
                  <a:pt x="1458362" y="148420"/>
                </a:lnTo>
                <a:lnTo>
                  <a:pt x="1497245" y="171332"/>
                </a:lnTo>
                <a:lnTo>
                  <a:pt x="1534989" y="195917"/>
                </a:lnTo>
                <a:lnTo>
                  <a:pt x="1571541" y="222122"/>
                </a:lnTo>
                <a:lnTo>
                  <a:pt x="1606851" y="249896"/>
                </a:lnTo>
                <a:lnTo>
                  <a:pt x="1640866" y="279188"/>
                </a:lnTo>
                <a:lnTo>
                  <a:pt x="1673536" y="309946"/>
                </a:lnTo>
                <a:lnTo>
                  <a:pt x="1704809" y="342120"/>
                </a:lnTo>
                <a:lnTo>
                  <a:pt x="1734633" y="375657"/>
                </a:lnTo>
                <a:lnTo>
                  <a:pt x="1762959" y="410507"/>
                </a:lnTo>
                <a:lnTo>
                  <a:pt x="1789734" y="446618"/>
                </a:lnTo>
                <a:lnTo>
                  <a:pt x="1814906" y="483939"/>
                </a:lnTo>
                <a:lnTo>
                  <a:pt x="1838426" y="522419"/>
                </a:lnTo>
                <a:lnTo>
                  <a:pt x="1860240" y="562005"/>
                </a:lnTo>
                <a:lnTo>
                  <a:pt x="1880299" y="602648"/>
                </a:lnTo>
                <a:lnTo>
                  <a:pt x="1898550" y="644295"/>
                </a:lnTo>
                <a:lnTo>
                  <a:pt x="1914943" y="686896"/>
                </a:lnTo>
                <a:lnTo>
                  <a:pt x="1929425" y="730398"/>
                </a:lnTo>
                <a:lnTo>
                  <a:pt x="1941947" y="774751"/>
                </a:lnTo>
                <a:lnTo>
                  <a:pt x="1952455" y="819903"/>
                </a:lnTo>
                <a:lnTo>
                  <a:pt x="1960900" y="865803"/>
                </a:lnTo>
                <a:lnTo>
                  <a:pt x="1967230" y="912400"/>
                </a:lnTo>
                <a:lnTo>
                  <a:pt x="1971393" y="959642"/>
                </a:lnTo>
                <a:lnTo>
                  <a:pt x="1973338" y="1007478"/>
                </a:lnTo>
                <a:lnTo>
                  <a:pt x="1994750" y="1007491"/>
                </a:lnTo>
                <a:lnTo>
                  <a:pt x="1992868" y="960005"/>
                </a:lnTo>
                <a:lnTo>
                  <a:pt x="1988846" y="913092"/>
                </a:lnTo>
                <a:lnTo>
                  <a:pt x="1982731" y="866797"/>
                </a:lnTo>
                <a:lnTo>
                  <a:pt x="1974573" y="821169"/>
                </a:lnTo>
                <a:lnTo>
                  <a:pt x="1964418" y="776257"/>
                </a:lnTo>
                <a:lnTo>
                  <a:pt x="1952315" y="732108"/>
                </a:lnTo>
                <a:lnTo>
                  <a:pt x="1938312" y="688771"/>
                </a:lnTo>
                <a:lnTo>
                  <a:pt x="1922457" y="646293"/>
                </a:lnTo>
                <a:lnTo>
                  <a:pt x="1904798" y="604723"/>
                </a:lnTo>
                <a:lnTo>
                  <a:pt x="1885357" y="564058"/>
                </a:lnTo>
                <a:lnTo>
                  <a:pt x="1864262" y="524499"/>
                </a:lnTo>
                <a:lnTo>
                  <a:pt x="1841480" y="485940"/>
                </a:lnTo>
                <a:lnTo>
                  <a:pt x="1817087" y="448481"/>
                </a:lnTo>
                <a:lnTo>
                  <a:pt x="1791131" y="412171"/>
                </a:lnTo>
                <a:lnTo>
                  <a:pt x="1763659" y="377056"/>
                </a:lnTo>
                <a:lnTo>
                  <a:pt x="1734720" y="343186"/>
                </a:lnTo>
                <a:lnTo>
                  <a:pt x="1704362" y="310608"/>
                </a:lnTo>
                <a:lnTo>
                  <a:pt x="1672633" y="279371"/>
                </a:lnTo>
                <a:lnTo>
                  <a:pt x="1639581" y="249522"/>
                </a:lnTo>
                <a:lnTo>
                  <a:pt x="1605254" y="221109"/>
                </a:lnTo>
                <a:lnTo>
                  <a:pt x="1569701" y="194181"/>
                </a:lnTo>
                <a:lnTo>
                  <a:pt x="1532968" y="168786"/>
                </a:lnTo>
                <a:lnTo>
                  <a:pt x="1495105" y="144971"/>
                </a:lnTo>
                <a:lnTo>
                  <a:pt x="1456160" y="122786"/>
                </a:lnTo>
                <a:lnTo>
                  <a:pt x="1416180" y="102277"/>
                </a:lnTo>
                <a:lnTo>
                  <a:pt x="1375214" y="83493"/>
                </a:lnTo>
                <a:lnTo>
                  <a:pt x="1333309" y="66483"/>
                </a:lnTo>
                <a:lnTo>
                  <a:pt x="1290514" y="51293"/>
                </a:lnTo>
                <a:lnTo>
                  <a:pt x="1246877" y="37973"/>
                </a:lnTo>
                <a:lnTo>
                  <a:pt x="1202446" y="26571"/>
                </a:lnTo>
                <a:lnTo>
                  <a:pt x="1177690" y="21399"/>
                </a:lnTo>
                <a:close/>
              </a:path>
              <a:path w="1995170" h="1007745">
                <a:moveTo>
                  <a:pt x="970064" y="0"/>
                </a:moveTo>
                <a:lnTo>
                  <a:pt x="920413" y="1187"/>
                </a:lnTo>
                <a:lnTo>
                  <a:pt x="871366" y="4714"/>
                </a:lnTo>
                <a:lnTo>
                  <a:pt x="822975" y="10525"/>
                </a:lnTo>
                <a:lnTo>
                  <a:pt x="775296" y="18566"/>
                </a:lnTo>
                <a:lnTo>
                  <a:pt x="728382" y="28783"/>
                </a:lnTo>
                <a:lnTo>
                  <a:pt x="682289" y="41122"/>
                </a:lnTo>
                <a:lnTo>
                  <a:pt x="637070" y="55528"/>
                </a:lnTo>
                <a:lnTo>
                  <a:pt x="592779" y="71946"/>
                </a:lnTo>
                <a:lnTo>
                  <a:pt x="549472" y="90324"/>
                </a:lnTo>
                <a:lnTo>
                  <a:pt x="507202" y="110605"/>
                </a:lnTo>
                <a:lnTo>
                  <a:pt x="466024" y="132737"/>
                </a:lnTo>
                <a:lnTo>
                  <a:pt x="425992" y="156664"/>
                </a:lnTo>
                <a:lnTo>
                  <a:pt x="387161" y="182332"/>
                </a:lnTo>
                <a:lnTo>
                  <a:pt x="349584" y="209687"/>
                </a:lnTo>
                <a:lnTo>
                  <a:pt x="313317" y="238674"/>
                </a:lnTo>
                <a:lnTo>
                  <a:pt x="278412" y="269240"/>
                </a:lnTo>
                <a:lnTo>
                  <a:pt x="244926" y="301329"/>
                </a:lnTo>
                <a:lnTo>
                  <a:pt x="212912" y="334888"/>
                </a:lnTo>
                <a:lnTo>
                  <a:pt x="182425" y="369862"/>
                </a:lnTo>
                <a:lnTo>
                  <a:pt x="153518" y="406197"/>
                </a:lnTo>
                <a:lnTo>
                  <a:pt x="126246" y="443839"/>
                </a:lnTo>
                <a:lnTo>
                  <a:pt x="100664" y="482732"/>
                </a:lnTo>
                <a:lnTo>
                  <a:pt x="76826" y="522823"/>
                </a:lnTo>
                <a:lnTo>
                  <a:pt x="54762" y="564109"/>
                </a:lnTo>
                <a:lnTo>
                  <a:pt x="34599" y="606382"/>
                </a:lnTo>
                <a:lnTo>
                  <a:pt x="16319" y="649741"/>
                </a:lnTo>
                <a:lnTo>
                  <a:pt x="0" y="694080"/>
                </a:lnTo>
                <a:lnTo>
                  <a:pt x="22656" y="694080"/>
                </a:lnTo>
                <a:lnTo>
                  <a:pt x="39499" y="649429"/>
                </a:lnTo>
                <a:lnTo>
                  <a:pt x="58379" y="605812"/>
                </a:lnTo>
                <a:lnTo>
                  <a:pt x="79235" y="563287"/>
                </a:lnTo>
                <a:lnTo>
                  <a:pt x="102011" y="521913"/>
                </a:lnTo>
                <a:lnTo>
                  <a:pt x="126647" y="481749"/>
                </a:lnTo>
                <a:lnTo>
                  <a:pt x="153085" y="442853"/>
                </a:lnTo>
                <a:lnTo>
                  <a:pt x="181266" y="405284"/>
                </a:lnTo>
                <a:lnTo>
                  <a:pt x="211132" y="369100"/>
                </a:lnTo>
                <a:lnTo>
                  <a:pt x="242624" y="334360"/>
                </a:lnTo>
                <a:lnTo>
                  <a:pt x="275684" y="301122"/>
                </a:lnTo>
                <a:lnTo>
                  <a:pt x="310253" y="269445"/>
                </a:lnTo>
                <a:lnTo>
                  <a:pt x="346273" y="239387"/>
                </a:lnTo>
                <a:lnTo>
                  <a:pt x="383684" y="211007"/>
                </a:lnTo>
                <a:lnTo>
                  <a:pt x="422429" y="184363"/>
                </a:lnTo>
                <a:lnTo>
                  <a:pt x="462449" y="159515"/>
                </a:lnTo>
                <a:lnTo>
                  <a:pt x="503685" y="136520"/>
                </a:lnTo>
                <a:lnTo>
                  <a:pt x="546079" y="115438"/>
                </a:lnTo>
                <a:lnTo>
                  <a:pt x="589572" y="96326"/>
                </a:lnTo>
                <a:lnTo>
                  <a:pt x="634106" y="79243"/>
                </a:lnTo>
                <a:lnTo>
                  <a:pt x="679622" y="64248"/>
                </a:lnTo>
                <a:lnTo>
                  <a:pt x="726061" y="51399"/>
                </a:lnTo>
                <a:lnTo>
                  <a:pt x="773366" y="40755"/>
                </a:lnTo>
                <a:lnTo>
                  <a:pt x="821477" y="32375"/>
                </a:lnTo>
                <a:lnTo>
                  <a:pt x="870336" y="26316"/>
                </a:lnTo>
                <a:lnTo>
                  <a:pt x="919884" y="22638"/>
                </a:lnTo>
                <a:lnTo>
                  <a:pt x="970064" y="21399"/>
                </a:lnTo>
                <a:lnTo>
                  <a:pt x="1177690" y="21399"/>
                </a:lnTo>
                <a:lnTo>
                  <a:pt x="1157269" y="17133"/>
                </a:lnTo>
                <a:lnTo>
                  <a:pt x="1111394" y="9709"/>
                </a:lnTo>
                <a:lnTo>
                  <a:pt x="1064870" y="4347"/>
                </a:lnTo>
                <a:lnTo>
                  <a:pt x="1017744" y="1094"/>
                </a:lnTo>
                <a:lnTo>
                  <a:pt x="970064" y="0"/>
                </a:lnTo>
                <a:close/>
              </a:path>
            </a:pathLst>
          </a:custGeom>
          <a:solidFill>
            <a:srgbClr val="FFFFFF"/>
          </a:solidFill>
        </p:spPr>
        <p:txBody>
          <a:bodyPr wrap="square" lIns="0" tIns="0" rIns="0" bIns="0" rtlCol="0"/>
          <a:lstStyle/>
          <a:p>
            <a:endParaRPr sz="1266"/>
          </a:p>
        </p:txBody>
      </p:sp>
      <p:sp>
        <p:nvSpPr>
          <p:cNvPr id="16" name="object 8"/>
          <p:cNvSpPr/>
          <p:nvPr userDrawn="1"/>
        </p:nvSpPr>
        <p:spPr>
          <a:xfrm>
            <a:off x="9416461" y="5303984"/>
            <a:ext cx="1064419" cy="557659"/>
          </a:xfrm>
          <a:custGeom>
            <a:avLst/>
            <a:gdLst/>
            <a:ahLst/>
            <a:cxnLst/>
            <a:rect l="l" t="t" r="r" b="b"/>
            <a:pathLst>
              <a:path w="1135379" h="793115">
                <a:moveTo>
                  <a:pt x="1074077" y="0"/>
                </a:moveTo>
                <a:lnTo>
                  <a:pt x="1023883" y="1106"/>
                </a:lnTo>
                <a:lnTo>
                  <a:pt x="974246" y="4394"/>
                </a:lnTo>
                <a:lnTo>
                  <a:pt x="925213" y="9818"/>
                </a:lnTo>
                <a:lnTo>
                  <a:pt x="876831" y="17330"/>
                </a:lnTo>
                <a:lnTo>
                  <a:pt x="829146" y="26884"/>
                </a:lnTo>
                <a:lnTo>
                  <a:pt x="782205" y="38433"/>
                </a:lnTo>
                <a:lnTo>
                  <a:pt x="736055" y="51931"/>
                </a:lnTo>
                <a:lnTo>
                  <a:pt x="690741" y="67331"/>
                </a:lnTo>
                <a:lnTo>
                  <a:pt x="646311" y="84586"/>
                </a:lnTo>
                <a:lnTo>
                  <a:pt x="602812" y="103650"/>
                </a:lnTo>
                <a:lnTo>
                  <a:pt x="560290" y="124477"/>
                </a:lnTo>
                <a:lnTo>
                  <a:pt x="518791" y="147019"/>
                </a:lnTo>
                <a:lnTo>
                  <a:pt x="478362" y="171230"/>
                </a:lnTo>
                <a:lnTo>
                  <a:pt x="439050" y="197063"/>
                </a:lnTo>
                <a:lnTo>
                  <a:pt x="400902" y="224472"/>
                </a:lnTo>
                <a:lnTo>
                  <a:pt x="363964" y="253410"/>
                </a:lnTo>
                <a:lnTo>
                  <a:pt x="328282" y="283831"/>
                </a:lnTo>
                <a:lnTo>
                  <a:pt x="293904" y="315687"/>
                </a:lnTo>
                <a:lnTo>
                  <a:pt x="260876" y="348933"/>
                </a:lnTo>
                <a:lnTo>
                  <a:pt x="229244" y="383521"/>
                </a:lnTo>
                <a:lnTo>
                  <a:pt x="199056" y="419405"/>
                </a:lnTo>
                <a:lnTo>
                  <a:pt x="170358" y="456538"/>
                </a:lnTo>
                <a:lnTo>
                  <a:pt x="143196" y="494874"/>
                </a:lnTo>
                <a:lnTo>
                  <a:pt x="117617" y="534367"/>
                </a:lnTo>
                <a:lnTo>
                  <a:pt x="93667" y="574968"/>
                </a:lnTo>
                <a:lnTo>
                  <a:pt x="71395" y="616633"/>
                </a:lnTo>
                <a:lnTo>
                  <a:pt x="50845" y="659314"/>
                </a:lnTo>
                <a:lnTo>
                  <a:pt x="32065" y="702964"/>
                </a:lnTo>
                <a:lnTo>
                  <a:pt x="15101" y="747538"/>
                </a:lnTo>
                <a:lnTo>
                  <a:pt x="0" y="792988"/>
                </a:lnTo>
                <a:lnTo>
                  <a:pt x="48107" y="792988"/>
                </a:lnTo>
                <a:lnTo>
                  <a:pt x="63526" y="748622"/>
                </a:lnTo>
                <a:lnTo>
                  <a:pt x="80803" y="705153"/>
                </a:lnTo>
                <a:lnTo>
                  <a:pt x="99889" y="662630"/>
                </a:lnTo>
                <a:lnTo>
                  <a:pt x="120737" y="621098"/>
                </a:lnTo>
                <a:lnTo>
                  <a:pt x="143299" y="580608"/>
                </a:lnTo>
                <a:lnTo>
                  <a:pt x="167526" y="541206"/>
                </a:lnTo>
                <a:lnTo>
                  <a:pt x="193371" y="502941"/>
                </a:lnTo>
                <a:lnTo>
                  <a:pt x="220786" y="465861"/>
                </a:lnTo>
                <a:lnTo>
                  <a:pt x="249723" y="430013"/>
                </a:lnTo>
                <a:lnTo>
                  <a:pt x="280133" y="395446"/>
                </a:lnTo>
                <a:lnTo>
                  <a:pt x="311969" y="362208"/>
                </a:lnTo>
                <a:lnTo>
                  <a:pt x="345182" y="330347"/>
                </a:lnTo>
                <a:lnTo>
                  <a:pt x="379725" y="299910"/>
                </a:lnTo>
                <a:lnTo>
                  <a:pt x="415550" y="270946"/>
                </a:lnTo>
                <a:lnTo>
                  <a:pt x="452609" y="243503"/>
                </a:lnTo>
                <a:lnTo>
                  <a:pt x="490853" y="217629"/>
                </a:lnTo>
                <a:lnTo>
                  <a:pt x="530235" y="193371"/>
                </a:lnTo>
                <a:lnTo>
                  <a:pt x="570706" y="170778"/>
                </a:lnTo>
                <a:lnTo>
                  <a:pt x="612219" y="149898"/>
                </a:lnTo>
                <a:lnTo>
                  <a:pt x="654726" y="130779"/>
                </a:lnTo>
                <a:lnTo>
                  <a:pt x="698178" y="113468"/>
                </a:lnTo>
                <a:lnTo>
                  <a:pt x="742528" y="98014"/>
                </a:lnTo>
                <a:lnTo>
                  <a:pt x="787727" y="84465"/>
                </a:lnTo>
                <a:lnTo>
                  <a:pt x="833728" y="72869"/>
                </a:lnTo>
                <a:lnTo>
                  <a:pt x="880483" y="63273"/>
                </a:lnTo>
                <a:lnTo>
                  <a:pt x="927943" y="55727"/>
                </a:lnTo>
                <a:lnTo>
                  <a:pt x="976060" y="50277"/>
                </a:lnTo>
                <a:lnTo>
                  <a:pt x="1024788" y="46972"/>
                </a:lnTo>
                <a:lnTo>
                  <a:pt x="1074077" y="45859"/>
                </a:lnTo>
                <a:lnTo>
                  <a:pt x="1134846" y="45859"/>
                </a:lnTo>
                <a:lnTo>
                  <a:pt x="1134846" y="1689"/>
                </a:lnTo>
                <a:lnTo>
                  <a:pt x="1119763" y="975"/>
                </a:lnTo>
                <a:lnTo>
                  <a:pt x="1104552" y="444"/>
                </a:lnTo>
                <a:lnTo>
                  <a:pt x="1089296" y="113"/>
                </a:lnTo>
                <a:lnTo>
                  <a:pt x="1074077" y="0"/>
                </a:lnTo>
                <a:close/>
              </a:path>
              <a:path w="1135379" h="793115">
                <a:moveTo>
                  <a:pt x="1134846" y="45859"/>
                </a:moveTo>
                <a:lnTo>
                  <a:pt x="1074077" y="45859"/>
                </a:lnTo>
                <a:lnTo>
                  <a:pt x="1089303" y="46027"/>
                </a:lnTo>
                <a:lnTo>
                  <a:pt x="1104561" y="46480"/>
                </a:lnTo>
                <a:lnTo>
                  <a:pt x="1134846" y="47929"/>
                </a:lnTo>
                <a:lnTo>
                  <a:pt x="1134846" y="45859"/>
                </a:lnTo>
                <a:close/>
              </a:path>
            </a:pathLst>
          </a:custGeom>
          <a:solidFill>
            <a:srgbClr val="FFFFFF"/>
          </a:solidFill>
        </p:spPr>
        <p:txBody>
          <a:bodyPr wrap="square" lIns="0" tIns="0" rIns="0" bIns="0" rtlCol="0"/>
          <a:lstStyle/>
          <a:p>
            <a:endParaRPr sz="1266"/>
          </a:p>
        </p:txBody>
      </p:sp>
      <p:sp>
        <p:nvSpPr>
          <p:cNvPr id="17" name="object 9"/>
          <p:cNvSpPr/>
          <p:nvPr userDrawn="1"/>
        </p:nvSpPr>
        <p:spPr>
          <a:xfrm>
            <a:off x="10480294" y="5427217"/>
            <a:ext cx="834033" cy="654992"/>
          </a:xfrm>
          <a:custGeom>
            <a:avLst/>
            <a:gdLst/>
            <a:ahLst/>
            <a:cxnLst/>
            <a:rect l="l" t="t" r="r" b="b"/>
            <a:pathLst>
              <a:path w="889634" h="931545">
                <a:moveTo>
                  <a:pt x="0" y="0"/>
                </a:moveTo>
                <a:lnTo>
                  <a:pt x="0" y="45961"/>
                </a:lnTo>
                <a:lnTo>
                  <a:pt x="47740" y="50409"/>
                </a:lnTo>
                <a:lnTo>
                  <a:pt x="94737" y="57308"/>
                </a:lnTo>
                <a:lnTo>
                  <a:pt x="140927" y="66594"/>
                </a:lnTo>
                <a:lnTo>
                  <a:pt x="186242" y="78201"/>
                </a:lnTo>
                <a:lnTo>
                  <a:pt x="230618" y="92062"/>
                </a:lnTo>
                <a:lnTo>
                  <a:pt x="273989" y="108114"/>
                </a:lnTo>
                <a:lnTo>
                  <a:pt x="316290" y="126290"/>
                </a:lnTo>
                <a:lnTo>
                  <a:pt x="357456" y="146524"/>
                </a:lnTo>
                <a:lnTo>
                  <a:pt x="397420" y="168752"/>
                </a:lnTo>
                <a:lnTo>
                  <a:pt x="436117" y="192908"/>
                </a:lnTo>
                <a:lnTo>
                  <a:pt x="473483" y="218927"/>
                </a:lnTo>
                <a:lnTo>
                  <a:pt x="509451" y="246743"/>
                </a:lnTo>
                <a:lnTo>
                  <a:pt x="543956" y="276290"/>
                </a:lnTo>
                <a:lnTo>
                  <a:pt x="576933" y="307503"/>
                </a:lnTo>
                <a:lnTo>
                  <a:pt x="608316" y="340318"/>
                </a:lnTo>
                <a:lnTo>
                  <a:pt x="638039" y="374667"/>
                </a:lnTo>
                <a:lnTo>
                  <a:pt x="666038" y="410486"/>
                </a:lnTo>
                <a:lnTo>
                  <a:pt x="692246" y="447710"/>
                </a:lnTo>
                <a:lnTo>
                  <a:pt x="716599" y="486272"/>
                </a:lnTo>
                <a:lnTo>
                  <a:pt x="739030" y="526108"/>
                </a:lnTo>
                <a:lnTo>
                  <a:pt x="759475" y="567152"/>
                </a:lnTo>
                <a:lnTo>
                  <a:pt x="777868" y="609339"/>
                </a:lnTo>
                <a:lnTo>
                  <a:pt x="794143" y="652603"/>
                </a:lnTo>
                <a:lnTo>
                  <a:pt x="808236" y="696878"/>
                </a:lnTo>
                <a:lnTo>
                  <a:pt x="820079" y="742099"/>
                </a:lnTo>
                <a:lnTo>
                  <a:pt x="829609" y="788202"/>
                </a:lnTo>
                <a:lnTo>
                  <a:pt x="836760" y="835119"/>
                </a:lnTo>
                <a:lnTo>
                  <a:pt x="841465" y="882786"/>
                </a:lnTo>
                <a:lnTo>
                  <a:pt x="843661" y="931138"/>
                </a:lnTo>
                <a:lnTo>
                  <a:pt x="889546" y="931125"/>
                </a:lnTo>
                <a:lnTo>
                  <a:pt x="887393" y="881863"/>
                </a:lnTo>
                <a:lnTo>
                  <a:pt x="882759" y="833272"/>
                </a:lnTo>
                <a:lnTo>
                  <a:pt x="875706" y="785417"/>
                </a:lnTo>
                <a:lnTo>
                  <a:pt x="866298" y="738359"/>
                </a:lnTo>
                <a:lnTo>
                  <a:pt x="854597" y="692162"/>
                </a:lnTo>
                <a:lnTo>
                  <a:pt x="840666" y="646888"/>
                </a:lnTo>
                <a:lnTo>
                  <a:pt x="824566" y="602599"/>
                </a:lnTo>
                <a:lnTo>
                  <a:pt x="806361" y="559358"/>
                </a:lnTo>
                <a:lnTo>
                  <a:pt x="786114" y="517228"/>
                </a:lnTo>
                <a:lnTo>
                  <a:pt x="763887" y="476272"/>
                </a:lnTo>
                <a:lnTo>
                  <a:pt x="739742" y="436552"/>
                </a:lnTo>
                <a:lnTo>
                  <a:pt x="713743" y="398130"/>
                </a:lnTo>
                <a:lnTo>
                  <a:pt x="685951" y="361070"/>
                </a:lnTo>
                <a:lnTo>
                  <a:pt x="656430" y="325433"/>
                </a:lnTo>
                <a:lnTo>
                  <a:pt x="625243" y="291284"/>
                </a:lnTo>
                <a:lnTo>
                  <a:pt x="592451" y="258683"/>
                </a:lnTo>
                <a:lnTo>
                  <a:pt x="558117" y="227694"/>
                </a:lnTo>
                <a:lnTo>
                  <a:pt x="522305" y="198379"/>
                </a:lnTo>
                <a:lnTo>
                  <a:pt x="485077" y="170802"/>
                </a:lnTo>
                <a:lnTo>
                  <a:pt x="446494" y="145024"/>
                </a:lnTo>
                <a:lnTo>
                  <a:pt x="406621" y="121108"/>
                </a:lnTo>
                <a:lnTo>
                  <a:pt x="365519" y="99117"/>
                </a:lnTo>
                <a:lnTo>
                  <a:pt x="323252" y="79114"/>
                </a:lnTo>
                <a:lnTo>
                  <a:pt x="279881" y="61160"/>
                </a:lnTo>
                <a:lnTo>
                  <a:pt x="235470" y="45320"/>
                </a:lnTo>
                <a:lnTo>
                  <a:pt x="190081" y="31655"/>
                </a:lnTo>
                <a:lnTo>
                  <a:pt x="143777" y="20227"/>
                </a:lnTo>
                <a:lnTo>
                  <a:pt x="96620" y="11101"/>
                </a:lnTo>
                <a:lnTo>
                  <a:pt x="48674" y="4337"/>
                </a:lnTo>
                <a:lnTo>
                  <a:pt x="0" y="0"/>
                </a:lnTo>
                <a:close/>
              </a:path>
            </a:pathLst>
          </a:custGeom>
          <a:solidFill>
            <a:srgbClr val="FFFFFF"/>
          </a:solidFill>
        </p:spPr>
        <p:txBody>
          <a:bodyPr wrap="square" lIns="0" tIns="0" rIns="0" bIns="0" rtlCol="0"/>
          <a:lstStyle/>
          <a:p>
            <a:endParaRPr sz="1266"/>
          </a:p>
        </p:txBody>
      </p:sp>
      <p:sp>
        <p:nvSpPr>
          <p:cNvPr id="18" name="object 10"/>
          <p:cNvSpPr/>
          <p:nvPr userDrawn="1"/>
        </p:nvSpPr>
        <p:spPr>
          <a:xfrm>
            <a:off x="9416171" y="6136948"/>
            <a:ext cx="1105495" cy="170111"/>
          </a:xfrm>
          <a:custGeom>
            <a:avLst/>
            <a:gdLst/>
            <a:ahLst/>
            <a:cxnLst/>
            <a:rect l="l" t="t" r="r" b="b"/>
            <a:pathLst>
              <a:path w="1179195" h="241934">
                <a:moveTo>
                  <a:pt x="20828" y="92278"/>
                </a:moveTo>
                <a:lnTo>
                  <a:pt x="0" y="92278"/>
                </a:lnTo>
                <a:lnTo>
                  <a:pt x="451" y="97990"/>
                </a:lnTo>
                <a:lnTo>
                  <a:pt x="736" y="103174"/>
                </a:lnTo>
                <a:lnTo>
                  <a:pt x="1168" y="116001"/>
                </a:lnTo>
                <a:lnTo>
                  <a:pt x="1282" y="241804"/>
                </a:lnTo>
                <a:lnTo>
                  <a:pt x="23075" y="241804"/>
                </a:lnTo>
                <a:lnTo>
                  <a:pt x="23075" y="165341"/>
                </a:lnTo>
                <a:lnTo>
                  <a:pt x="23314" y="158064"/>
                </a:lnTo>
                <a:lnTo>
                  <a:pt x="39652" y="117919"/>
                </a:lnTo>
                <a:lnTo>
                  <a:pt x="22110" y="117919"/>
                </a:lnTo>
                <a:lnTo>
                  <a:pt x="21996" y="110655"/>
                </a:lnTo>
                <a:lnTo>
                  <a:pt x="21577" y="100838"/>
                </a:lnTo>
                <a:lnTo>
                  <a:pt x="21247" y="96342"/>
                </a:lnTo>
                <a:lnTo>
                  <a:pt x="20828" y="92278"/>
                </a:lnTo>
                <a:close/>
              </a:path>
              <a:path w="1179195" h="241934">
                <a:moveTo>
                  <a:pt x="111046" y="106705"/>
                </a:moveTo>
                <a:lnTo>
                  <a:pt x="73901" y="106705"/>
                </a:lnTo>
                <a:lnTo>
                  <a:pt x="79883" y="107823"/>
                </a:lnTo>
                <a:lnTo>
                  <a:pt x="89281" y="112306"/>
                </a:lnTo>
                <a:lnTo>
                  <a:pt x="102857" y="147510"/>
                </a:lnTo>
                <a:lnTo>
                  <a:pt x="102857" y="241804"/>
                </a:lnTo>
                <a:lnTo>
                  <a:pt x="124637" y="241804"/>
                </a:lnTo>
                <a:lnTo>
                  <a:pt x="124637" y="155409"/>
                </a:lnTo>
                <a:lnTo>
                  <a:pt x="125387" y="148577"/>
                </a:lnTo>
                <a:lnTo>
                  <a:pt x="128371" y="135331"/>
                </a:lnTo>
                <a:lnTo>
                  <a:pt x="130784" y="129400"/>
                </a:lnTo>
                <a:lnTo>
                  <a:pt x="136622" y="120167"/>
                </a:lnTo>
                <a:lnTo>
                  <a:pt x="118237" y="120167"/>
                </a:lnTo>
                <a:lnTo>
                  <a:pt x="115671" y="113753"/>
                </a:lnTo>
                <a:lnTo>
                  <a:pt x="112623" y="108521"/>
                </a:lnTo>
                <a:lnTo>
                  <a:pt x="111046" y="106705"/>
                </a:lnTo>
                <a:close/>
              </a:path>
              <a:path w="1179195" h="241934">
                <a:moveTo>
                  <a:pt x="214423" y="106705"/>
                </a:moveTo>
                <a:lnTo>
                  <a:pt x="167259" y="106705"/>
                </a:lnTo>
                <a:lnTo>
                  <a:pt x="177060" y="107605"/>
                </a:lnTo>
                <a:lnTo>
                  <a:pt x="185319" y="110307"/>
                </a:lnTo>
                <a:lnTo>
                  <a:pt x="205469" y="147980"/>
                </a:lnTo>
                <a:lnTo>
                  <a:pt x="206019" y="241804"/>
                </a:lnTo>
                <a:lnTo>
                  <a:pt x="227812" y="241804"/>
                </a:lnTo>
                <a:lnTo>
                  <a:pt x="227698" y="148577"/>
                </a:lnTo>
                <a:lnTo>
                  <a:pt x="226921" y="137024"/>
                </a:lnTo>
                <a:lnTo>
                  <a:pt x="224248" y="125131"/>
                </a:lnTo>
                <a:lnTo>
                  <a:pt x="219791" y="114597"/>
                </a:lnTo>
                <a:lnTo>
                  <a:pt x="214423" y="106705"/>
                </a:lnTo>
                <a:close/>
              </a:path>
              <a:path w="1179195" h="241934">
                <a:moveTo>
                  <a:pt x="170776" y="88442"/>
                </a:moveTo>
                <a:lnTo>
                  <a:pt x="132919" y="101147"/>
                </a:lnTo>
                <a:lnTo>
                  <a:pt x="118237" y="120167"/>
                </a:lnTo>
                <a:lnTo>
                  <a:pt x="136622" y="120167"/>
                </a:lnTo>
                <a:lnTo>
                  <a:pt x="137401" y="118935"/>
                </a:lnTo>
                <a:lnTo>
                  <a:pt x="141782" y="114719"/>
                </a:lnTo>
                <a:lnTo>
                  <a:pt x="152679" y="108305"/>
                </a:lnTo>
                <a:lnTo>
                  <a:pt x="159346" y="106705"/>
                </a:lnTo>
                <a:lnTo>
                  <a:pt x="214423" y="106705"/>
                </a:lnTo>
                <a:lnTo>
                  <a:pt x="213550" y="105422"/>
                </a:lnTo>
                <a:lnTo>
                  <a:pt x="205533" y="97990"/>
                </a:lnTo>
                <a:lnTo>
                  <a:pt x="195730" y="92684"/>
                </a:lnTo>
                <a:lnTo>
                  <a:pt x="184145" y="89502"/>
                </a:lnTo>
                <a:lnTo>
                  <a:pt x="170776" y="88442"/>
                </a:lnTo>
                <a:close/>
              </a:path>
              <a:path w="1179195" h="241934">
                <a:moveTo>
                  <a:pt x="76149" y="88442"/>
                </a:moveTo>
                <a:lnTo>
                  <a:pt x="72085" y="88442"/>
                </a:lnTo>
                <a:lnTo>
                  <a:pt x="64105" y="88954"/>
                </a:lnTo>
                <a:lnTo>
                  <a:pt x="26377" y="111664"/>
                </a:lnTo>
                <a:lnTo>
                  <a:pt x="22745" y="117919"/>
                </a:lnTo>
                <a:lnTo>
                  <a:pt x="39652" y="117919"/>
                </a:lnTo>
                <a:lnTo>
                  <a:pt x="41173" y="116166"/>
                </a:lnTo>
                <a:lnTo>
                  <a:pt x="45872" y="112585"/>
                </a:lnTo>
                <a:lnTo>
                  <a:pt x="56337" y="107873"/>
                </a:lnTo>
                <a:lnTo>
                  <a:pt x="61518" y="106705"/>
                </a:lnTo>
                <a:lnTo>
                  <a:pt x="111046" y="106705"/>
                </a:lnTo>
                <a:lnTo>
                  <a:pt x="105575" y="100406"/>
                </a:lnTo>
                <a:lnTo>
                  <a:pt x="101727" y="97155"/>
                </a:lnTo>
                <a:lnTo>
                  <a:pt x="93395" y="92240"/>
                </a:lnTo>
                <a:lnTo>
                  <a:pt x="89128" y="90589"/>
                </a:lnTo>
                <a:lnTo>
                  <a:pt x="80365" y="88874"/>
                </a:lnTo>
                <a:lnTo>
                  <a:pt x="76149" y="88442"/>
                </a:lnTo>
                <a:close/>
              </a:path>
              <a:path w="1179195" h="241934">
                <a:moveTo>
                  <a:pt x="361746" y="88442"/>
                </a:moveTo>
                <a:lnTo>
                  <a:pt x="319050" y="101460"/>
                </a:lnTo>
                <a:lnTo>
                  <a:pt x="291896" y="135864"/>
                </a:lnTo>
                <a:lnTo>
                  <a:pt x="286221" y="169291"/>
                </a:lnTo>
                <a:lnTo>
                  <a:pt x="286500" y="175593"/>
                </a:lnTo>
                <a:lnTo>
                  <a:pt x="299064" y="212124"/>
                </a:lnTo>
                <a:lnTo>
                  <a:pt x="332752" y="240157"/>
                </a:lnTo>
                <a:lnTo>
                  <a:pt x="337365" y="241804"/>
                </a:lnTo>
                <a:lnTo>
                  <a:pt x="390556" y="241804"/>
                </a:lnTo>
                <a:lnTo>
                  <a:pt x="398437" y="238721"/>
                </a:lnTo>
                <a:lnTo>
                  <a:pt x="406354" y="234435"/>
                </a:lnTo>
                <a:lnTo>
                  <a:pt x="413934" y="228947"/>
                </a:lnTo>
                <a:lnTo>
                  <a:pt x="415492" y="227507"/>
                </a:lnTo>
                <a:lnTo>
                  <a:pt x="355981" y="227507"/>
                </a:lnTo>
                <a:lnTo>
                  <a:pt x="348818" y="226060"/>
                </a:lnTo>
                <a:lnTo>
                  <a:pt x="316141" y="200799"/>
                </a:lnTo>
                <a:lnTo>
                  <a:pt x="308876" y="173037"/>
                </a:lnTo>
                <a:lnTo>
                  <a:pt x="433209" y="173037"/>
                </a:lnTo>
                <a:lnTo>
                  <a:pt x="433412" y="171107"/>
                </a:lnTo>
                <a:lnTo>
                  <a:pt x="433527" y="162788"/>
                </a:lnTo>
                <a:lnTo>
                  <a:pt x="433256" y="155727"/>
                </a:lnTo>
                <a:lnTo>
                  <a:pt x="309206" y="155727"/>
                </a:lnTo>
                <a:lnTo>
                  <a:pt x="309626" y="149313"/>
                </a:lnTo>
                <a:lnTo>
                  <a:pt x="329920" y="117017"/>
                </a:lnTo>
                <a:lnTo>
                  <a:pt x="354482" y="106705"/>
                </a:lnTo>
                <a:lnTo>
                  <a:pt x="411592" y="106705"/>
                </a:lnTo>
                <a:lnTo>
                  <a:pt x="410497" y="105607"/>
                </a:lnTo>
                <a:lnTo>
                  <a:pt x="370297" y="88814"/>
                </a:lnTo>
                <a:lnTo>
                  <a:pt x="361746" y="88442"/>
                </a:lnTo>
                <a:close/>
              </a:path>
              <a:path w="1179195" h="241934">
                <a:moveTo>
                  <a:pt x="411734" y="201549"/>
                </a:moveTo>
                <a:lnTo>
                  <a:pt x="379490" y="225545"/>
                </a:lnTo>
                <a:lnTo>
                  <a:pt x="363677" y="227507"/>
                </a:lnTo>
                <a:lnTo>
                  <a:pt x="415492" y="227507"/>
                </a:lnTo>
                <a:lnTo>
                  <a:pt x="421175" y="222257"/>
                </a:lnTo>
                <a:lnTo>
                  <a:pt x="428078" y="214363"/>
                </a:lnTo>
                <a:lnTo>
                  <a:pt x="411734" y="201549"/>
                </a:lnTo>
                <a:close/>
              </a:path>
              <a:path w="1179195" h="241934">
                <a:moveTo>
                  <a:pt x="411592" y="106705"/>
                </a:moveTo>
                <a:lnTo>
                  <a:pt x="361746" y="106705"/>
                </a:lnTo>
                <a:lnTo>
                  <a:pt x="372771" y="107576"/>
                </a:lnTo>
                <a:lnTo>
                  <a:pt x="382454" y="110191"/>
                </a:lnTo>
                <a:lnTo>
                  <a:pt x="410201" y="145604"/>
                </a:lnTo>
                <a:lnTo>
                  <a:pt x="411416" y="155727"/>
                </a:lnTo>
                <a:lnTo>
                  <a:pt x="433256" y="155727"/>
                </a:lnTo>
                <a:lnTo>
                  <a:pt x="419474" y="115646"/>
                </a:lnTo>
                <a:lnTo>
                  <a:pt x="415264" y="110388"/>
                </a:lnTo>
                <a:lnTo>
                  <a:pt x="411592" y="106705"/>
                </a:lnTo>
                <a:close/>
              </a:path>
              <a:path w="1179195" h="241934">
                <a:moveTo>
                  <a:pt x="564578" y="88442"/>
                </a:moveTo>
                <a:lnTo>
                  <a:pt x="525818" y="97858"/>
                </a:lnTo>
                <a:lnTo>
                  <a:pt x="495721" y="129213"/>
                </a:lnTo>
                <a:lnTo>
                  <a:pt x="487032" y="167259"/>
                </a:lnTo>
                <a:lnTo>
                  <a:pt x="487382" y="175452"/>
                </a:lnTo>
                <a:lnTo>
                  <a:pt x="499368" y="211807"/>
                </a:lnTo>
                <a:lnTo>
                  <a:pt x="532688" y="239991"/>
                </a:lnTo>
                <a:lnTo>
                  <a:pt x="537677" y="241804"/>
                </a:lnTo>
                <a:lnTo>
                  <a:pt x="588883" y="241804"/>
                </a:lnTo>
                <a:lnTo>
                  <a:pt x="596290" y="238721"/>
                </a:lnTo>
                <a:lnTo>
                  <a:pt x="603624" y="234595"/>
                </a:lnTo>
                <a:lnTo>
                  <a:pt x="610235" y="229589"/>
                </a:lnTo>
                <a:lnTo>
                  <a:pt x="612316" y="227507"/>
                </a:lnTo>
                <a:lnTo>
                  <a:pt x="557847" y="227507"/>
                </a:lnTo>
                <a:lnTo>
                  <a:pt x="549833" y="225958"/>
                </a:lnTo>
                <a:lnTo>
                  <a:pt x="516509" y="198183"/>
                </a:lnTo>
                <a:lnTo>
                  <a:pt x="510130" y="175806"/>
                </a:lnTo>
                <a:lnTo>
                  <a:pt x="510130" y="158724"/>
                </a:lnTo>
                <a:lnTo>
                  <a:pt x="529805" y="119037"/>
                </a:lnTo>
                <a:lnTo>
                  <a:pt x="557847" y="106705"/>
                </a:lnTo>
                <a:lnTo>
                  <a:pt x="611602" y="106705"/>
                </a:lnTo>
                <a:lnTo>
                  <a:pt x="610235" y="105306"/>
                </a:lnTo>
                <a:lnTo>
                  <a:pt x="572683" y="88914"/>
                </a:lnTo>
                <a:lnTo>
                  <a:pt x="564578" y="88442"/>
                </a:lnTo>
                <a:close/>
              </a:path>
              <a:path w="1179195" h="241934">
                <a:moveTo>
                  <a:pt x="643712" y="216941"/>
                </a:moveTo>
                <a:lnTo>
                  <a:pt x="621931" y="216941"/>
                </a:lnTo>
                <a:lnTo>
                  <a:pt x="621931" y="241804"/>
                </a:lnTo>
                <a:lnTo>
                  <a:pt x="643712" y="241804"/>
                </a:lnTo>
                <a:lnTo>
                  <a:pt x="643712" y="216941"/>
                </a:lnTo>
                <a:close/>
              </a:path>
              <a:path w="1179195" h="241934">
                <a:moveTo>
                  <a:pt x="611602" y="106705"/>
                </a:moveTo>
                <a:lnTo>
                  <a:pt x="575144" y="106705"/>
                </a:lnTo>
                <a:lnTo>
                  <a:pt x="582841" y="108254"/>
                </a:lnTo>
                <a:lnTo>
                  <a:pt x="596938" y="114452"/>
                </a:lnTo>
                <a:lnTo>
                  <a:pt x="623049" y="150761"/>
                </a:lnTo>
                <a:lnTo>
                  <a:pt x="624497" y="158724"/>
                </a:lnTo>
                <a:lnTo>
                  <a:pt x="624497" y="175806"/>
                </a:lnTo>
                <a:lnTo>
                  <a:pt x="603021" y="215544"/>
                </a:lnTo>
                <a:lnTo>
                  <a:pt x="575144" y="227507"/>
                </a:lnTo>
                <a:lnTo>
                  <a:pt x="612316" y="227507"/>
                </a:lnTo>
                <a:lnTo>
                  <a:pt x="616121" y="223703"/>
                </a:lnTo>
                <a:lnTo>
                  <a:pt x="621284" y="216941"/>
                </a:lnTo>
                <a:lnTo>
                  <a:pt x="643712" y="216941"/>
                </a:lnTo>
                <a:lnTo>
                  <a:pt x="643712" y="118249"/>
                </a:lnTo>
                <a:lnTo>
                  <a:pt x="621284" y="118249"/>
                </a:lnTo>
                <a:lnTo>
                  <a:pt x="616121" y="111327"/>
                </a:lnTo>
                <a:lnTo>
                  <a:pt x="611602" y="106705"/>
                </a:lnTo>
                <a:close/>
              </a:path>
              <a:path w="1179195" h="241934">
                <a:moveTo>
                  <a:pt x="643712" y="0"/>
                </a:moveTo>
                <a:lnTo>
                  <a:pt x="621931" y="0"/>
                </a:lnTo>
                <a:lnTo>
                  <a:pt x="621931" y="118249"/>
                </a:lnTo>
                <a:lnTo>
                  <a:pt x="643712" y="118249"/>
                </a:lnTo>
                <a:lnTo>
                  <a:pt x="643712" y="0"/>
                </a:lnTo>
                <a:close/>
              </a:path>
              <a:path w="1179195" h="241934">
                <a:moveTo>
                  <a:pt x="733755" y="92278"/>
                </a:moveTo>
                <a:lnTo>
                  <a:pt x="711962" y="92278"/>
                </a:lnTo>
                <a:lnTo>
                  <a:pt x="711962" y="241804"/>
                </a:lnTo>
                <a:lnTo>
                  <a:pt x="733755" y="241804"/>
                </a:lnTo>
                <a:lnTo>
                  <a:pt x="733755" y="92278"/>
                </a:lnTo>
                <a:close/>
              </a:path>
              <a:path w="1179195" h="241934">
                <a:moveTo>
                  <a:pt x="726706" y="19227"/>
                </a:moveTo>
                <a:lnTo>
                  <a:pt x="719010" y="19227"/>
                </a:lnTo>
                <a:lnTo>
                  <a:pt x="715492" y="20675"/>
                </a:lnTo>
                <a:lnTo>
                  <a:pt x="709079" y="26441"/>
                </a:lnTo>
                <a:lnTo>
                  <a:pt x="707478" y="30124"/>
                </a:lnTo>
                <a:lnTo>
                  <a:pt x="707478" y="39090"/>
                </a:lnTo>
                <a:lnTo>
                  <a:pt x="709079" y="42786"/>
                </a:lnTo>
                <a:lnTo>
                  <a:pt x="715492" y="48552"/>
                </a:lnTo>
                <a:lnTo>
                  <a:pt x="719010" y="49987"/>
                </a:lnTo>
                <a:lnTo>
                  <a:pt x="726706" y="49987"/>
                </a:lnTo>
                <a:lnTo>
                  <a:pt x="730224" y="48552"/>
                </a:lnTo>
                <a:lnTo>
                  <a:pt x="736638" y="42786"/>
                </a:lnTo>
                <a:lnTo>
                  <a:pt x="738238" y="39090"/>
                </a:lnTo>
                <a:lnTo>
                  <a:pt x="738238" y="30124"/>
                </a:lnTo>
                <a:lnTo>
                  <a:pt x="736638" y="26441"/>
                </a:lnTo>
                <a:lnTo>
                  <a:pt x="730224" y="20675"/>
                </a:lnTo>
                <a:lnTo>
                  <a:pt x="726706" y="19227"/>
                </a:lnTo>
                <a:close/>
              </a:path>
              <a:path w="1179195" h="241934">
                <a:moveTo>
                  <a:pt x="868972" y="88442"/>
                </a:moveTo>
                <a:lnTo>
                  <a:pt x="828863" y="97626"/>
                </a:lnTo>
                <a:lnTo>
                  <a:pt x="797802" y="128894"/>
                </a:lnTo>
                <a:lnTo>
                  <a:pt x="788860" y="167259"/>
                </a:lnTo>
                <a:lnTo>
                  <a:pt x="789222" y="175593"/>
                </a:lnTo>
                <a:lnTo>
                  <a:pt x="801560" y="212124"/>
                </a:lnTo>
                <a:lnTo>
                  <a:pt x="835964" y="240157"/>
                </a:lnTo>
                <a:lnTo>
                  <a:pt x="840777" y="241804"/>
                </a:lnTo>
                <a:lnTo>
                  <a:pt x="895890" y="241804"/>
                </a:lnTo>
                <a:lnTo>
                  <a:pt x="902449" y="239039"/>
                </a:lnTo>
                <a:lnTo>
                  <a:pt x="909150" y="235214"/>
                </a:lnTo>
                <a:lnTo>
                  <a:pt x="915309" y="230789"/>
                </a:lnTo>
                <a:lnTo>
                  <a:pt x="918976" y="227507"/>
                </a:lnTo>
                <a:lnTo>
                  <a:pt x="860209" y="227507"/>
                </a:lnTo>
                <a:lnTo>
                  <a:pt x="852309" y="225958"/>
                </a:lnTo>
                <a:lnTo>
                  <a:pt x="818616" y="198247"/>
                </a:lnTo>
                <a:lnTo>
                  <a:pt x="811936" y="175806"/>
                </a:lnTo>
                <a:lnTo>
                  <a:pt x="811936" y="158724"/>
                </a:lnTo>
                <a:lnTo>
                  <a:pt x="832497" y="118719"/>
                </a:lnTo>
                <a:lnTo>
                  <a:pt x="860526" y="106705"/>
                </a:lnTo>
                <a:lnTo>
                  <a:pt x="917651" y="106705"/>
                </a:lnTo>
                <a:lnTo>
                  <a:pt x="913626" y="103143"/>
                </a:lnTo>
                <a:lnTo>
                  <a:pt x="876527" y="88852"/>
                </a:lnTo>
                <a:lnTo>
                  <a:pt x="868972" y="88442"/>
                </a:lnTo>
                <a:close/>
              </a:path>
              <a:path w="1179195" h="241934">
                <a:moveTo>
                  <a:pt x="909662" y="207962"/>
                </a:moveTo>
                <a:lnTo>
                  <a:pt x="905395" y="213728"/>
                </a:lnTo>
                <a:lnTo>
                  <a:pt x="899947" y="218427"/>
                </a:lnTo>
                <a:lnTo>
                  <a:pt x="886701" y="225691"/>
                </a:lnTo>
                <a:lnTo>
                  <a:pt x="878586" y="227507"/>
                </a:lnTo>
                <a:lnTo>
                  <a:pt x="918976" y="227507"/>
                </a:lnTo>
                <a:lnTo>
                  <a:pt x="920990" y="225691"/>
                </a:lnTo>
                <a:lnTo>
                  <a:pt x="926007" y="220129"/>
                </a:lnTo>
                <a:lnTo>
                  <a:pt x="909662" y="207962"/>
                </a:lnTo>
                <a:close/>
              </a:path>
              <a:path w="1179195" h="241934">
                <a:moveTo>
                  <a:pt x="917651" y="106705"/>
                </a:moveTo>
                <a:lnTo>
                  <a:pt x="877404" y="106705"/>
                </a:lnTo>
                <a:lnTo>
                  <a:pt x="884936" y="108572"/>
                </a:lnTo>
                <a:lnTo>
                  <a:pt x="898817" y="116052"/>
                </a:lnTo>
                <a:lnTo>
                  <a:pt x="904100" y="120802"/>
                </a:lnTo>
                <a:lnTo>
                  <a:pt x="907745" y="126568"/>
                </a:lnTo>
                <a:lnTo>
                  <a:pt x="924725" y="114401"/>
                </a:lnTo>
                <a:lnTo>
                  <a:pt x="919545" y="108381"/>
                </a:lnTo>
                <a:lnTo>
                  <a:pt x="917651" y="106705"/>
                </a:lnTo>
                <a:close/>
              </a:path>
              <a:path w="1179195" h="241934">
                <a:moveTo>
                  <a:pt x="1076406" y="106705"/>
                </a:moveTo>
                <a:lnTo>
                  <a:pt x="1027252" y="106705"/>
                </a:lnTo>
                <a:lnTo>
                  <a:pt x="1036444" y="107302"/>
                </a:lnTo>
                <a:lnTo>
                  <a:pt x="1044474" y="109094"/>
                </a:lnTo>
                <a:lnTo>
                  <a:pt x="1067308" y="145186"/>
                </a:lnTo>
                <a:lnTo>
                  <a:pt x="1067308" y="149961"/>
                </a:lnTo>
                <a:lnTo>
                  <a:pt x="1057147" y="150052"/>
                </a:lnTo>
                <a:lnTo>
                  <a:pt x="1047165" y="150323"/>
                </a:lnTo>
                <a:lnTo>
                  <a:pt x="1001574" y="155568"/>
                </a:lnTo>
                <a:lnTo>
                  <a:pt x="966523" y="178466"/>
                </a:lnTo>
                <a:lnTo>
                  <a:pt x="961567" y="200431"/>
                </a:lnTo>
                <a:lnTo>
                  <a:pt x="961567" y="208800"/>
                </a:lnTo>
                <a:lnTo>
                  <a:pt x="989037" y="241804"/>
                </a:lnTo>
                <a:lnTo>
                  <a:pt x="1039310" y="241804"/>
                </a:lnTo>
                <a:lnTo>
                  <a:pt x="1044727" y="239522"/>
                </a:lnTo>
                <a:lnTo>
                  <a:pt x="1051037" y="235705"/>
                </a:lnTo>
                <a:lnTo>
                  <a:pt x="1057011" y="230827"/>
                </a:lnTo>
                <a:lnTo>
                  <a:pt x="1059559" y="228142"/>
                </a:lnTo>
                <a:lnTo>
                  <a:pt x="1014971" y="228142"/>
                </a:lnTo>
                <a:lnTo>
                  <a:pt x="1010754" y="227660"/>
                </a:lnTo>
                <a:lnTo>
                  <a:pt x="983996" y="204978"/>
                </a:lnTo>
                <a:lnTo>
                  <a:pt x="983996" y="192582"/>
                </a:lnTo>
                <a:lnTo>
                  <a:pt x="1016533" y="170637"/>
                </a:lnTo>
                <a:lnTo>
                  <a:pt x="1060894" y="167259"/>
                </a:lnTo>
                <a:lnTo>
                  <a:pt x="1087818" y="167259"/>
                </a:lnTo>
                <a:lnTo>
                  <a:pt x="1087818" y="133731"/>
                </a:lnTo>
                <a:lnTo>
                  <a:pt x="1086319" y="125717"/>
                </a:lnTo>
                <a:lnTo>
                  <a:pt x="1080338" y="112052"/>
                </a:lnTo>
                <a:lnTo>
                  <a:pt x="1076406" y="106705"/>
                </a:lnTo>
                <a:close/>
              </a:path>
              <a:path w="1179195" h="241934">
                <a:moveTo>
                  <a:pt x="1087938" y="217893"/>
                </a:moveTo>
                <a:lnTo>
                  <a:pt x="1068590" y="217893"/>
                </a:lnTo>
                <a:lnTo>
                  <a:pt x="1068704" y="224142"/>
                </a:lnTo>
                <a:lnTo>
                  <a:pt x="1068787" y="225742"/>
                </a:lnTo>
                <a:lnTo>
                  <a:pt x="1069657" y="234670"/>
                </a:lnTo>
                <a:lnTo>
                  <a:pt x="1070190" y="238620"/>
                </a:lnTo>
                <a:lnTo>
                  <a:pt x="1070760" y="241804"/>
                </a:lnTo>
                <a:lnTo>
                  <a:pt x="1090295" y="241804"/>
                </a:lnTo>
                <a:lnTo>
                  <a:pt x="1089520" y="237972"/>
                </a:lnTo>
                <a:lnTo>
                  <a:pt x="1088885" y="232740"/>
                </a:lnTo>
                <a:lnTo>
                  <a:pt x="1088021" y="220345"/>
                </a:lnTo>
                <a:lnTo>
                  <a:pt x="1087938" y="217893"/>
                </a:lnTo>
                <a:close/>
              </a:path>
              <a:path w="1179195" h="241934">
                <a:moveTo>
                  <a:pt x="1087818" y="167259"/>
                </a:moveTo>
                <a:lnTo>
                  <a:pt x="1067308" y="167259"/>
                </a:lnTo>
                <a:lnTo>
                  <a:pt x="1067308" y="185102"/>
                </a:lnTo>
                <a:lnTo>
                  <a:pt x="1066241" y="191401"/>
                </a:lnTo>
                <a:lnTo>
                  <a:pt x="1033780" y="226809"/>
                </a:lnTo>
                <a:lnTo>
                  <a:pt x="1026934" y="228142"/>
                </a:lnTo>
                <a:lnTo>
                  <a:pt x="1059559" y="228142"/>
                </a:lnTo>
                <a:lnTo>
                  <a:pt x="1062647" y="224889"/>
                </a:lnTo>
                <a:lnTo>
                  <a:pt x="1067943" y="217893"/>
                </a:lnTo>
                <a:lnTo>
                  <a:pt x="1087938" y="217893"/>
                </a:lnTo>
                <a:lnTo>
                  <a:pt x="1087818" y="167259"/>
                </a:lnTo>
                <a:close/>
              </a:path>
              <a:path w="1179195" h="241934">
                <a:moveTo>
                  <a:pt x="1037615" y="88442"/>
                </a:moveTo>
                <a:lnTo>
                  <a:pt x="1029500" y="88442"/>
                </a:lnTo>
                <a:lnTo>
                  <a:pt x="1020137" y="88823"/>
                </a:lnTo>
                <a:lnTo>
                  <a:pt x="981314" y="101423"/>
                </a:lnTo>
                <a:lnTo>
                  <a:pt x="970534" y="109918"/>
                </a:lnTo>
                <a:lnTo>
                  <a:pt x="982726" y="124333"/>
                </a:lnTo>
                <a:lnTo>
                  <a:pt x="988060" y="118986"/>
                </a:lnTo>
                <a:lnTo>
                  <a:pt x="994575" y="114719"/>
                </a:lnTo>
                <a:lnTo>
                  <a:pt x="1027252" y="106705"/>
                </a:lnTo>
                <a:lnTo>
                  <a:pt x="1076406" y="106705"/>
                </a:lnTo>
                <a:lnTo>
                  <a:pt x="1076172" y="106387"/>
                </a:lnTo>
                <a:lnTo>
                  <a:pt x="1065491" y="97409"/>
                </a:lnTo>
                <a:lnTo>
                  <a:pt x="1059307" y="94056"/>
                </a:lnTo>
                <a:lnTo>
                  <a:pt x="1045197" y="89560"/>
                </a:lnTo>
                <a:lnTo>
                  <a:pt x="1037615" y="88442"/>
                </a:lnTo>
                <a:close/>
              </a:path>
              <a:path w="1179195" h="241934">
                <a:moveTo>
                  <a:pt x="1179131" y="0"/>
                </a:moveTo>
                <a:lnTo>
                  <a:pt x="1157351" y="0"/>
                </a:lnTo>
                <a:lnTo>
                  <a:pt x="1157351" y="241804"/>
                </a:lnTo>
                <a:lnTo>
                  <a:pt x="1179131" y="241804"/>
                </a:lnTo>
                <a:lnTo>
                  <a:pt x="1179131" y="0"/>
                </a:lnTo>
                <a:close/>
              </a:path>
            </a:pathLst>
          </a:custGeom>
          <a:solidFill>
            <a:srgbClr val="FFFFFF"/>
          </a:solidFill>
        </p:spPr>
        <p:txBody>
          <a:bodyPr wrap="square" lIns="0" tIns="0" rIns="0" bIns="0" rtlCol="0"/>
          <a:lstStyle/>
          <a:p>
            <a:endParaRPr sz="1266"/>
          </a:p>
        </p:txBody>
      </p:sp>
      <p:sp>
        <p:nvSpPr>
          <p:cNvPr id="19" name="object 11"/>
          <p:cNvSpPr/>
          <p:nvPr userDrawn="1"/>
        </p:nvSpPr>
        <p:spPr>
          <a:xfrm>
            <a:off x="9416461" y="5878329"/>
            <a:ext cx="1765697" cy="207615"/>
          </a:xfrm>
          <a:custGeom>
            <a:avLst/>
            <a:gdLst/>
            <a:ahLst/>
            <a:cxnLst/>
            <a:rect l="l" t="t" r="r" b="b"/>
            <a:pathLst>
              <a:path w="1883409" h="295275">
                <a:moveTo>
                  <a:pt x="43307" y="62014"/>
                </a:moveTo>
                <a:lnTo>
                  <a:pt x="0" y="62014"/>
                </a:lnTo>
                <a:lnTo>
                  <a:pt x="0" y="289509"/>
                </a:lnTo>
                <a:lnTo>
                  <a:pt x="106400" y="289509"/>
                </a:lnTo>
                <a:lnTo>
                  <a:pt x="106400" y="248221"/>
                </a:lnTo>
                <a:lnTo>
                  <a:pt x="43307" y="248221"/>
                </a:lnTo>
                <a:lnTo>
                  <a:pt x="43307" y="62014"/>
                </a:lnTo>
                <a:close/>
              </a:path>
              <a:path w="1883409" h="295275">
                <a:moveTo>
                  <a:pt x="243586" y="56286"/>
                </a:moveTo>
                <a:lnTo>
                  <a:pt x="198162" y="65287"/>
                </a:lnTo>
                <a:lnTo>
                  <a:pt x="159413" y="91141"/>
                </a:lnTo>
                <a:lnTo>
                  <a:pt x="133756" y="129693"/>
                </a:lnTo>
                <a:lnTo>
                  <a:pt x="124879" y="175691"/>
                </a:lnTo>
                <a:lnTo>
                  <a:pt x="126998" y="199216"/>
                </a:lnTo>
                <a:lnTo>
                  <a:pt x="143947" y="241278"/>
                </a:lnTo>
                <a:lnTo>
                  <a:pt x="176803" y="275309"/>
                </a:lnTo>
                <a:lnTo>
                  <a:pt x="219361" y="293011"/>
                </a:lnTo>
                <a:lnTo>
                  <a:pt x="243890" y="295224"/>
                </a:lnTo>
                <a:lnTo>
                  <a:pt x="267427" y="293069"/>
                </a:lnTo>
                <a:lnTo>
                  <a:pt x="289134" y="286604"/>
                </a:lnTo>
                <a:lnTo>
                  <a:pt x="309013" y="275828"/>
                </a:lnTo>
                <a:lnTo>
                  <a:pt x="327063" y="260743"/>
                </a:lnTo>
                <a:lnTo>
                  <a:pt x="333187" y="253314"/>
                </a:lnTo>
                <a:lnTo>
                  <a:pt x="243890" y="253314"/>
                </a:lnTo>
                <a:lnTo>
                  <a:pt x="230656" y="252242"/>
                </a:lnTo>
                <a:lnTo>
                  <a:pt x="195592" y="236156"/>
                </a:lnTo>
                <a:lnTo>
                  <a:pt x="170194" y="194336"/>
                </a:lnTo>
                <a:lnTo>
                  <a:pt x="168503" y="176453"/>
                </a:lnTo>
                <a:lnTo>
                  <a:pt x="169847" y="160263"/>
                </a:lnTo>
                <a:lnTo>
                  <a:pt x="190017" y="120624"/>
                </a:lnTo>
                <a:lnTo>
                  <a:pt x="227952" y="100038"/>
                </a:lnTo>
                <a:lnTo>
                  <a:pt x="243116" y="98666"/>
                </a:lnTo>
                <a:lnTo>
                  <a:pt x="332732" y="98666"/>
                </a:lnTo>
                <a:lnTo>
                  <a:pt x="326605" y="91236"/>
                </a:lnTo>
                <a:lnTo>
                  <a:pt x="308386" y="75949"/>
                </a:lnTo>
                <a:lnTo>
                  <a:pt x="288477" y="65027"/>
                </a:lnTo>
                <a:lnTo>
                  <a:pt x="266877" y="58471"/>
                </a:lnTo>
                <a:lnTo>
                  <a:pt x="243586" y="56286"/>
                </a:lnTo>
                <a:close/>
              </a:path>
              <a:path w="1883409" h="295275">
                <a:moveTo>
                  <a:pt x="332732" y="98666"/>
                </a:moveTo>
                <a:lnTo>
                  <a:pt x="243116" y="98666"/>
                </a:lnTo>
                <a:lnTo>
                  <a:pt x="258165" y="100071"/>
                </a:lnTo>
                <a:lnTo>
                  <a:pt x="272032" y="104289"/>
                </a:lnTo>
                <a:lnTo>
                  <a:pt x="305765" y="133043"/>
                </a:lnTo>
                <a:lnTo>
                  <a:pt x="318006" y="175691"/>
                </a:lnTo>
                <a:lnTo>
                  <a:pt x="318019" y="176453"/>
                </a:lnTo>
                <a:lnTo>
                  <a:pt x="316691" y="191817"/>
                </a:lnTo>
                <a:lnTo>
                  <a:pt x="296367" y="231051"/>
                </a:lnTo>
                <a:lnTo>
                  <a:pt x="258723" y="251923"/>
                </a:lnTo>
                <a:lnTo>
                  <a:pt x="243890" y="253314"/>
                </a:lnTo>
                <a:lnTo>
                  <a:pt x="333187" y="253314"/>
                </a:lnTo>
                <a:lnTo>
                  <a:pt x="342064" y="242545"/>
                </a:lnTo>
                <a:lnTo>
                  <a:pt x="352780" y="222432"/>
                </a:lnTo>
                <a:lnTo>
                  <a:pt x="359209" y="200402"/>
                </a:lnTo>
                <a:lnTo>
                  <a:pt x="361353" y="176453"/>
                </a:lnTo>
                <a:lnTo>
                  <a:pt x="359181" y="152281"/>
                </a:lnTo>
                <a:lnTo>
                  <a:pt x="352666" y="130021"/>
                </a:lnTo>
                <a:lnTo>
                  <a:pt x="341807" y="109672"/>
                </a:lnTo>
                <a:lnTo>
                  <a:pt x="332732" y="98666"/>
                </a:lnTo>
                <a:close/>
              </a:path>
              <a:path w="1883409" h="295275">
                <a:moveTo>
                  <a:pt x="215201" y="0"/>
                </a:moveTo>
                <a:lnTo>
                  <a:pt x="202933" y="0"/>
                </a:lnTo>
                <a:lnTo>
                  <a:pt x="197726" y="2158"/>
                </a:lnTo>
                <a:lnTo>
                  <a:pt x="189064" y="10820"/>
                </a:lnTo>
                <a:lnTo>
                  <a:pt x="186905" y="16027"/>
                </a:lnTo>
                <a:lnTo>
                  <a:pt x="186905" y="28295"/>
                </a:lnTo>
                <a:lnTo>
                  <a:pt x="189064" y="33553"/>
                </a:lnTo>
                <a:lnTo>
                  <a:pt x="197726" y="42214"/>
                </a:lnTo>
                <a:lnTo>
                  <a:pt x="202933" y="44373"/>
                </a:lnTo>
                <a:lnTo>
                  <a:pt x="215201" y="44373"/>
                </a:lnTo>
                <a:lnTo>
                  <a:pt x="220459" y="42214"/>
                </a:lnTo>
                <a:lnTo>
                  <a:pt x="229120" y="33553"/>
                </a:lnTo>
                <a:lnTo>
                  <a:pt x="231292" y="28295"/>
                </a:lnTo>
                <a:lnTo>
                  <a:pt x="231292" y="16027"/>
                </a:lnTo>
                <a:lnTo>
                  <a:pt x="229120" y="10820"/>
                </a:lnTo>
                <a:lnTo>
                  <a:pt x="220459" y="2158"/>
                </a:lnTo>
                <a:lnTo>
                  <a:pt x="215201" y="0"/>
                </a:lnTo>
                <a:close/>
              </a:path>
              <a:path w="1883409" h="295275">
                <a:moveTo>
                  <a:pt x="283718" y="0"/>
                </a:moveTo>
                <a:lnTo>
                  <a:pt x="271437" y="0"/>
                </a:lnTo>
                <a:lnTo>
                  <a:pt x="266242" y="2158"/>
                </a:lnTo>
                <a:lnTo>
                  <a:pt x="257581" y="10820"/>
                </a:lnTo>
                <a:lnTo>
                  <a:pt x="255409" y="16027"/>
                </a:lnTo>
                <a:lnTo>
                  <a:pt x="255409" y="28295"/>
                </a:lnTo>
                <a:lnTo>
                  <a:pt x="257581" y="33553"/>
                </a:lnTo>
                <a:lnTo>
                  <a:pt x="266242" y="42214"/>
                </a:lnTo>
                <a:lnTo>
                  <a:pt x="271437" y="44373"/>
                </a:lnTo>
                <a:lnTo>
                  <a:pt x="283718" y="44373"/>
                </a:lnTo>
                <a:lnTo>
                  <a:pt x="288975" y="42214"/>
                </a:lnTo>
                <a:lnTo>
                  <a:pt x="297637" y="33553"/>
                </a:lnTo>
                <a:lnTo>
                  <a:pt x="299796" y="28295"/>
                </a:lnTo>
                <a:lnTo>
                  <a:pt x="299796" y="16027"/>
                </a:lnTo>
                <a:lnTo>
                  <a:pt x="297637" y="10820"/>
                </a:lnTo>
                <a:lnTo>
                  <a:pt x="288975" y="2158"/>
                </a:lnTo>
                <a:lnTo>
                  <a:pt x="283718" y="0"/>
                </a:lnTo>
                <a:close/>
              </a:path>
              <a:path w="1883409" h="295275">
                <a:moveTo>
                  <a:pt x="424370" y="62014"/>
                </a:moveTo>
                <a:lnTo>
                  <a:pt x="381774" y="62014"/>
                </a:lnTo>
                <a:lnTo>
                  <a:pt x="433273" y="289509"/>
                </a:lnTo>
                <a:lnTo>
                  <a:pt x="474408" y="289509"/>
                </a:lnTo>
                <a:lnTo>
                  <a:pt x="497421" y="207225"/>
                </a:lnTo>
                <a:lnTo>
                  <a:pt x="457238" y="207225"/>
                </a:lnTo>
                <a:lnTo>
                  <a:pt x="424370" y="62014"/>
                </a:lnTo>
                <a:close/>
              </a:path>
              <a:path w="1883409" h="295275">
                <a:moveTo>
                  <a:pt x="556692" y="142430"/>
                </a:moveTo>
                <a:lnTo>
                  <a:pt x="515543" y="142430"/>
                </a:lnTo>
                <a:lnTo>
                  <a:pt x="557453" y="289509"/>
                </a:lnTo>
                <a:lnTo>
                  <a:pt x="598995" y="289509"/>
                </a:lnTo>
                <a:lnTo>
                  <a:pt x="617530" y="207225"/>
                </a:lnTo>
                <a:lnTo>
                  <a:pt x="575081" y="207225"/>
                </a:lnTo>
                <a:lnTo>
                  <a:pt x="556692" y="142430"/>
                </a:lnTo>
                <a:close/>
              </a:path>
              <a:path w="1883409" h="295275">
                <a:moveTo>
                  <a:pt x="533869" y="62014"/>
                </a:moveTo>
                <a:lnTo>
                  <a:pt x="497852" y="62014"/>
                </a:lnTo>
                <a:lnTo>
                  <a:pt x="457238" y="207225"/>
                </a:lnTo>
                <a:lnTo>
                  <a:pt x="497421" y="207225"/>
                </a:lnTo>
                <a:lnTo>
                  <a:pt x="515543" y="142430"/>
                </a:lnTo>
                <a:lnTo>
                  <a:pt x="556692" y="142430"/>
                </a:lnTo>
                <a:lnTo>
                  <a:pt x="533869" y="62014"/>
                </a:lnTo>
                <a:close/>
              </a:path>
              <a:path w="1883409" h="295275">
                <a:moveTo>
                  <a:pt x="650240" y="62014"/>
                </a:moveTo>
                <a:lnTo>
                  <a:pt x="607644" y="62014"/>
                </a:lnTo>
                <a:lnTo>
                  <a:pt x="575081" y="207225"/>
                </a:lnTo>
                <a:lnTo>
                  <a:pt x="617530" y="207225"/>
                </a:lnTo>
                <a:lnTo>
                  <a:pt x="650240" y="62014"/>
                </a:lnTo>
                <a:close/>
              </a:path>
              <a:path w="1883409" h="295275">
                <a:moveTo>
                  <a:pt x="817880" y="62014"/>
                </a:moveTo>
                <a:lnTo>
                  <a:pt x="693699" y="62014"/>
                </a:lnTo>
                <a:lnTo>
                  <a:pt x="693699" y="289509"/>
                </a:lnTo>
                <a:lnTo>
                  <a:pt x="817880" y="289509"/>
                </a:lnTo>
                <a:lnTo>
                  <a:pt x="817880" y="246976"/>
                </a:lnTo>
                <a:lnTo>
                  <a:pt x="736688" y="246976"/>
                </a:lnTo>
                <a:lnTo>
                  <a:pt x="736688" y="187121"/>
                </a:lnTo>
                <a:lnTo>
                  <a:pt x="817880" y="187121"/>
                </a:lnTo>
                <a:lnTo>
                  <a:pt x="817880" y="145529"/>
                </a:lnTo>
                <a:lnTo>
                  <a:pt x="736688" y="145529"/>
                </a:lnTo>
                <a:lnTo>
                  <a:pt x="736688" y="104393"/>
                </a:lnTo>
                <a:lnTo>
                  <a:pt x="817880" y="104393"/>
                </a:lnTo>
                <a:lnTo>
                  <a:pt x="817880" y="62014"/>
                </a:lnTo>
                <a:close/>
              </a:path>
              <a:path w="1883409" h="295275">
                <a:moveTo>
                  <a:pt x="909447" y="62014"/>
                </a:moveTo>
                <a:lnTo>
                  <a:pt x="867905" y="62014"/>
                </a:lnTo>
                <a:lnTo>
                  <a:pt x="867905" y="289509"/>
                </a:lnTo>
                <a:lnTo>
                  <a:pt x="911212" y="289509"/>
                </a:lnTo>
                <a:lnTo>
                  <a:pt x="911212" y="140271"/>
                </a:lnTo>
                <a:lnTo>
                  <a:pt x="960337" y="140271"/>
                </a:lnTo>
                <a:lnTo>
                  <a:pt x="909447" y="62014"/>
                </a:lnTo>
                <a:close/>
              </a:path>
              <a:path w="1883409" h="295275">
                <a:moveTo>
                  <a:pt x="960337" y="140271"/>
                </a:moveTo>
                <a:lnTo>
                  <a:pt x="911212" y="140271"/>
                </a:lnTo>
                <a:lnTo>
                  <a:pt x="1008430" y="289509"/>
                </a:lnTo>
                <a:lnTo>
                  <a:pt x="1050086" y="289509"/>
                </a:lnTo>
                <a:lnTo>
                  <a:pt x="1050086" y="211708"/>
                </a:lnTo>
                <a:lnTo>
                  <a:pt x="1006792" y="211708"/>
                </a:lnTo>
                <a:lnTo>
                  <a:pt x="960337" y="140271"/>
                </a:lnTo>
                <a:close/>
              </a:path>
              <a:path w="1883409" h="295275">
                <a:moveTo>
                  <a:pt x="1050086" y="62014"/>
                </a:moveTo>
                <a:lnTo>
                  <a:pt x="1006792" y="62014"/>
                </a:lnTo>
                <a:lnTo>
                  <a:pt x="1006792" y="211708"/>
                </a:lnTo>
                <a:lnTo>
                  <a:pt x="1050086" y="211708"/>
                </a:lnTo>
                <a:lnTo>
                  <a:pt x="1050086" y="62014"/>
                </a:lnTo>
                <a:close/>
              </a:path>
              <a:path w="1883409" h="295275">
                <a:moveTo>
                  <a:pt x="1128306" y="223926"/>
                </a:moveTo>
                <a:lnTo>
                  <a:pt x="1091907" y="245897"/>
                </a:lnTo>
                <a:lnTo>
                  <a:pt x="1098659" y="257803"/>
                </a:lnTo>
                <a:lnTo>
                  <a:pt x="1106055" y="268011"/>
                </a:lnTo>
                <a:lnTo>
                  <a:pt x="1142404" y="292250"/>
                </a:lnTo>
                <a:lnTo>
                  <a:pt x="1165148" y="295224"/>
                </a:lnTo>
                <a:lnTo>
                  <a:pt x="1179969" y="294085"/>
                </a:lnTo>
                <a:lnTo>
                  <a:pt x="1215605" y="276974"/>
                </a:lnTo>
                <a:lnTo>
                  <a:pt x="1230780" y="254088"/>
                </a:lnTo>
                <a:lnTo>
                  <a:pt x="1166101" y="254088"/>
                </a:lnTo>
                <a:lnTo>
                  <a:pt x="1155723" y="252204"/>
                </a:lnTo>
                <a:lnTo>
                  <a:pt x="1145965" y="246551"/>
                </a:lnTo>
                <a:lnTo>
                  <a:pt x="1136826" y="237126"/>
                </a:lnTo>
                <a:lnTo>
                  <a:pt x="1128306" y="223926"/>
                </a:lnTo>
                <a:close/>
              </a:path>
              <a:path w="1883409" h="295275">
                <a:moveTo>
                  <a:pt x="1165136" y="56286"/>
                </a:moveTo>
                <a:lnTo>
                  <a:pt x="1120622" y="73228"/>
                </a:lnTo>
                <a:lnTo>
                  <a:pt x="1102575" y="113817"/>
                </a:lnTo>
                <a:lnTo>
                  <a:pt x="1103254" y="122021"/>
                </a:lnTo>
                <a:lnTo>
                  <a:pt x="1130852" y="166609"/>
                </a:lnTo>
                <a:lnTo>
                  <a:pt x="1170348" y="200917"/>
                </a:lnTo>
                <a:lnTo>
                  <a:pt x="1177526" y="207348"/>
                </a:lnTo>
                <a:lnTo>
                  <a:pt x="1182982" y="212752"/>
                </a:lnTo>
                <a:lnTo>
                  <a:pt x="1186713" y="217131"/>
                </a:lnTo>
                <a:lnTo>
                  <a:pt x="1190523" y="222275"/>
                </a:lnTo>
                <a:lnTo>
                  <a:pt x="1192441" y="227431"/>
                </a:lnTo>
                <a:lnTo>
                  <a:pt x="1192441" y="238264"/>
                </a:lnTo>
                <a:lnTo>
                  <a:pt x="1189913" y="243268"/>
                </a:lnTo>
                <a:lnTo>
                  <a:pt x="1179779" y="251929"/>
                </a:lnTo>
                <a:lnTo>
                  <a:pt x="1173543" y="254088"/>
                </a:lnTo>
                <a:lnTo>
                  <a:pt x="1230780" y="254088"/>
                </a:lnTo>
                <a:lnTo>
                  <a:pt x="1233751" y="244125"/>
                </a:lnTo>
                <a:lnTo>
                  <a:pt x="1234960" y="230733"/>
                </a:lnTo>
                <a:lnTo>
                  <a:pt x="1234617" y="223684"/>
                </a:lnTo>
                <a:lnTo>
                  <a:pt x="1216908" y="185352"/>
                </a:lnTo>
                <a:lnTo>
                  <a:pt x="1180744" y="152641"/>
                </a:lnTo>
                <a:lnTo>
                  <a:pt x="1168828" y="142406"/>
                </a:lnTo>
                <a:lnTo>
                  <a:pt x="1145108" y="116408"/>
                </a:lnTo>
                <a:lnTo>
                  <a:pt x="1145108" y="108775"/>
                </a:lnTo>
                <a:lnTo>
                  <a:pt x="1146924" y="105333"/>
                </a:lnTo>
                <a:lnTo>
                  <a:pt x="1154150" y="99263"/>
                </a:lnTo>
                <a:lnTo>
                  <a:pt x="1158798" y="97739"/>
                </a:lnTo>
                <a:lnTo>
                  <a:pt x="1225498" y="97739"/>
                </a:lnTo>
                <a:lnTo>
                  <a:pt x="1230934" y="92938"/>
                </a:lnTo>
                <a:lnTo>
                  <a:pt x="1197571" y="64173"/>
                </a:lnTo>
                <a:lnTo>
                  <a:pt x="1173551" y="56781"/>
                </a:lnTo>
                <a:lnTo>
                  <a:pt x="1165136" y="56286"/>
                </a:lnTo>
                <a:close/>
              </a:path>
              <a:path w="1883409" h="295275">
                <a:moveTo>
                  <a:pt x="1225498" y="97739"/>
                </a:moveTo>
                <a:lnTo>
                  <a:pt x="1164475" y="97739"/>
                </a:lnTo>
                <a:lnTo>
                  <a:pt x="1173191" y="99208"/>
                </a:lnTo>
                <a:lnTo>
                  <a:pt x="1181830" y="103616"/>
                </a:lnTo>
                <a:lnTo>
                  <a:pt x="1190393" y="110962"/>
                </a:lnTo>
                <a:lnTo>
                  <a:pt x="1198880" y="121246"/>
                </a:lnTo>
                <a:lnTo>
                  <a:pt x="1225498" y="97739"/>
                </a:lnTo>
                <a:close/>
              </a:path>
              <a:path w="1883409" h="295275">
                <a:moveTo>
                  <a:pt x="1347622" y="104686"/>
                </a:moveTo>
                <a:lnTo>
                  <a:pt x="1303705" y="104686"/>
                </a:lnTo>
                <a:lnTo>
                  <a:pt x="1303705" y="289509"/>
                </a:lnTo>
                <a:lnTo>
                  <a:pt x="1347622" y="289509"/>
                </a:lnTo>
                <a:lnTo>
                  <a:pt x="1347622" y="104686"/>
                </a:lnTo>
                <a:close/>
              </a:path>
              <a:path w="1883409" h="295275">
                <a:moveTo>
                  <a:pt x="1389075" y="62014"/>
                </a:moveTo>
                <a:lnTo>
                  <a:pt x="1263332" y="62014"/>
                </a:lnTo>
                <a:lnTo>
                  <a:pt x="1263332" y="104686"/>
                </a:lnTo>
                <a:lnTo>
                  <a:pt x="1389075" y="104686"/>
                </a:lnTo>
                <a:lnTo>
                  <a:pt x="1389075" y="62014"/>
                </a:lnTo>
                <a:close/>
              </a:path>
              <a:path w="1883409" h="295275">
                <a:moveTo>
                  <a:pt x="1552613" y="62014"/>
                </a:moveTo>
                <a:lnTo>
                  <a:pt x="1428419" y="62014"/>
                </a:lnTo>
                <a:lnTo>
                  <a:pt x="1428419" y="289509"/>
                </a:lnTo>
                <a:lnTo>
                  <a:pt x="1552613" y="289509"/>
                </a:lnTo>
                <a:lnTo>
                  <a:pt x="1552613" y="246976"/>
                </a:lnTo>
                <a:lnTo>
                  <a:pt x="1471422" y="246976"/>
                </a:lnTo>
                <a:lnTo>
                  <a:pt x="1471422" y="187121"/>
                </a:lnTo>
                <a:lnTo>
                  <a:pt x="1552613" y="187121"/>
                </a:lnTo>
                <a:lnTo>
                  <a:pt x="1552613" y="145529"/>
                </a:lnTo>
                <a:lnTo>
                  <a:pt x="1471422" y="145529"/>
                </a:lnTo>
                <a:lnTo>
                  <a:pt x="1471422" y="104393"/>
                </a:lnTo>
                <a:lnTo>
                  <a:pt x="1552613" y="104393"/>
                </a:lnTo>
                <a:lnTo>
                  <a:pt x="1552613" y="62014"/>
                </a:lnTo>
                <a:close/>
              </a:path>
              <a:path w="1883409" h="295275">
                <a:moveTo>
                  <a:pt x="1642364" y="62014"/>
                </a:moveTo>
                <a:lnTo>
                  <a:pt x="1599374" y="62014"/>
                </a:lnTo>
                <a:lnTo>
                  <a:pt x="1599374" y="289509"/>
                </a:lnTo>
                <a:lnTo>
                  <a:pt x="1642364" y="289509"/>
                </a:lnTo>
                <a:lnTo>
                  <a:pt x="1642364" y="62014"/>
                </a:lnTo>
                <a:close/>
              </a:path>
              <a:path w="1883409" h="295275">
                <a:moveTo>
                  <a:pt x="1742287" y="62014"/>
                </a:moveTo>
                <a:lnTo>
                  <a:pt x="1700745" y="62014"/>
                </a:lnTo>
                <a:lnTo>
                  <a:pt x="1700745" y="289509"/>
                </a:lnTo>
                <a:lnTo>
                  <a:pt x="1744052" y="289509"/>
                </a:lnTo>
                <a:lnTo>
                  <a:pt x="1744052" y="140271"/>
                </a:lnTo>
                <a:lnTo>
                  <a:pt x="1793177" y="140271"/>
                </a:lnTo>
                <a:lnTo>
                  <a:pt x="1742287" y="62014"/>
                </a:lnTo>
                <a:close/>
              </a:path>
              <a:path w="1883409" h="295275">
                <a:moveTo>
                  <a:pt x="1793177" y="140271"/>
                </a:moveTo>
                <a:lnTo>
                  <a:pt x="1744052" y="140271"/>
                </a:lnTo>
                <a:lnTo>
                  <a:pt x="1841271" y="289509"/>
                </a:lnTo>
                <a:lnTo>
                  <a:pt x="1882927" y="289509"/>
                </a:lnTo>
                <a:lnTo>
                  <a:pt x="1882927" y="211708"/>
                </a:lnTo>
                <a:lnTo>
                  <a:pt x="1839633" y="211708"/>
                </a:lnTo>
                <a:lnTo>
                  <a:pt x="1793177" y="140271"/>
                </a:lnTo>
                <a:close/>
              </a:path>
              <a:path w="1883409" h="295275">
                <a:moveTo>
                  <a:pt x="1882927" y="62014"/>
                </a:moveTo>
                <a:lnTo>
                  <a:pt x="1839633" y="62014"/>
                </a:lnTo>
                <a:lnTo>
                  <a:pt x="1839633" y="211708"/>
                </a:lnTo>
                <a:lnTo>
                  <a:pt x="1882927" y="211708"/>
                </a:lnTo>
                <a:lnTo>
                  <a:pt x="1882927" y="62014"/>
                </a:lnTo>
                <a:close/>
              </a:path>
            </a:pathLst>
          </a:custGeom>
          <a:solidFill>
            <a:srgbClr val="FFFFFF"/>
          </a:solidFill>
        </p:spPr>
        <p:txBody>
          <a:bodyPr wrap="square" lIns="0" tIns="0" rIns="0" bIns="0" rtlCol="0"/>
          <a:lstStyle/>
          <a:p>
            <a:endParaRPr sz="1266"/>
          </a:p>
        </p:txBody>
      </p:sp>
      <p:sp>
        <p:nvSpPr>
          <p:cNvPr id="20" name="Rechteck 19"/>
          <p:cNvSpPr/>
          <p:nvPr userDrawn="1"/>
        </p:nvSpPr>
        <p:spPr>
          <a:xfrm>
            <a:off x="8691239" y="4776186"/>
            <a:ext cx="3213716" cy="187318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342733" y="5300272"/>
            <a:ext cx="2700000" cy="1108250"/>
          </a:xfrm>
          <a:prstGeom prst="rect">
            <a:avLst/>
          </a:prstGeom>
        </p:spPr>
      </p:pic>
    </p:spTree>
    <p:extLst>
      <p:ext uri="{BB962C8B-B14F-4D97-AF65-F5344CB8AC3E}">
        <p14:creationId xmlns:p14="http://schemas.microsoft.com/office/powerpoint/2010/main" val="1156176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6" name="Content Placeholder 2"/>
          <p:cNvSpPr>
            <a:spLocks noGrp="1"/>
          </p:cNvSpPr>
          <p:nvPr>
            <p:ph idx="1" hasCustomPrompt="1"/>
          </p:nvPr>
        </p:nvSpPr>
        <p:spPr>
          <a:xfrm>
            <a:off x="981075" y="1186970"/>
            <a:ext cx="10515600" cy="482766"/>
          </a:xfr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8" name="Content Placeholder 2"/>
          <p:cNvSpPr>
            <a:spLocks noGrp="1"/>
          </p:cNvSpPr>
          <p:nvPr>
            <p:ph idx="13"/>
          </p:nvPr>
        </p:nvSpPr>
        <p:spPr>
          <a:xfrm>
            <a:off x="981075" y="1741289"/>
            <a:ext cx="10515600" cy="4451512"/>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808061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eite 3 mit Slogan">
    <p:spTree>
      <p:nvGrpSpPr>
        <p:cNvPr id="1" name=""/>
        <p:cNvGrpSpPr/>
        <p:nvPr/>
      </p:nvGrpSpPr>
      <p:grpSpPr>
        <a:xfrm>
          <a:off x="0" y="0"/>
          <a:ext cx="0" cy="0"/>
          <a:chOff x="0" y="0"/>
          <a:chExt cx="0" cy="0"/>
        </a:xfrm>
      </p:grpSpPr>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smtClean="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grpSp>
        <p:nvGrpSpPr>
          <p:cNvPr id="2" name="Gruppieren 1"/>
          <p:cNvGrpSpPr/>
          <p:nvPr userDrawn="1"/>
        </p:nvGrpSpPr>
        <p:grpSpPr>
          <a:xfrm>
            <a:off x="-11719" y="0"/>
            <a:ext cx="12203719" cy="4232672"/>
            <a:chOff x="-11719" y="0"/>
            <a:chExt cx="12203719" cy="4232672"/>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19" y="0"/>
              <a:ext cx="12203719" cy="4232672"/>
            </a:xfrm>
            <a:prstGeom prst="rect">
              <a:avLst/>
            </a:prstGeom>
          </p:spPr>
        </p:pic>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a:ext>
              </a:extLst>
            </a:blip>
            <a:srcRect l="36311" t="40635" r="53966" b="56279"/>
            <a:stretch/>
          </p:blipFill>
          <p:spPr>
            <a:xfrm>
              <a:off x="4548496" y="1817913"/>
              <a:ext cx="1186543" cy="130629"/>
            </a:xfrm>
            <a:prstGeom prst="rect">
              <a:avLst/>
            </a:prstGeom>
          </p:spPr>
        </p:pic>
      </p:grpSp>
    </p:spTree>
    <p:extLst>
      <p:ext uri="{BB962C8B-B14F-4D97-AF65-F5344CB8AC3E}">
        <p14:creationId xmlns:p14="http://schemas.microsoft.com/office/powerpoint/2010/main" val="1679382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8" name="Content Placeholder 2"/>
          <p:cNvSpPr>
            <a:spLocks noGrp="1"/>
          </p:cNvSpPr>
          <p:nvPr>
            <p:ph idx="13"/>
          </p:nvPr>
        </p:nvSpPr>
        <p:spPr>
          <a:xfrm>
            <a:off x="981075" y="1596066"/>
            <a:ext cx="10515600" cy="4596735"/>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7" name="object 4"/>
          <p:cNvSpPr/>
          <p:nvPr userDrawn="1"/>
        </p:nvSpPr>
        <p:spPr>
          <a:xfrm>
            <a:off x="0" y="793731"/>
            <a:ext cx="6750000"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276225" y="788822"/>
            <a:ext cx="10515600" cy="482766"/>
          </a:xfr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Tree>
    <p:extLst>
      <p:ext uri="{BB962C8B-B14F-4D97-AF65-F5344CB8AC3E}">
        <p14:creationId xmlns:p14="http://schemas.microsoft.com/office/powerpoint/2010/main" val="353040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9" name="object 2"/>
          <p:cNvSpPr/>
          <p:nvPr userDrawn="1"/>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13" name="Content Placeholder 2"/>
          <p:cNvSpPr>
            <a:spLocks noGrp="1"/>
          </p:cNvSpPr>
          <p:nvPr>
            <p:ph idx="1" hasCustomPrompt="1"/>
          </p:nvPr>
        </p:nvSpPr>
        <p:spPr>
          <a:xfrm>
            <a:off x="981075" y="1186970"/>
            <a:ext cx="10515600" cy="482766"/>
          </a:xfr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4" name="Content Placeholder 2"/>
          <p:cNvSpPr>
            <a:spLocks noGrp="1"/>
          </p:cNvSpPr>
          <p:nvPr>
            <p:ph idx="13"/>
          </p:nvPr>
        </p:nvSpPr>
        <p:spPr>
          <a:xfrm>
            <a:off x="981075" y="1741289"/>
            <a:ext cx="10515600" cy="4451512"/>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704739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9" name="object 2"/>
          <p:cNvSpPr/>
          <p:nvPr userDrawn="1"/>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8" name="Content Placeholder 2"/>
          <p:cNvSpPr>
            <a:spLocks noGrp="1"/>
          </p:cNvSpPr>
          <p:nvPr>
            <p:ph idx="13"/>
          </p:nvPr>
        </p:nvSpPr>
        <p:spPr>
          <a:xfrm>
            <a:off x="981075" y="1596066"/>
            <a:ext cx="10515600" cy="4596735"/>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1" name="object 4"/>
          <p:cNvSpPr/>
          <p:nvPr userDrawn="1"/>
        </p:nvSpPr>
        <p:spPr>
          <a:xfrm>
            <a:off x="0" y="793731"/>
            <a:ext cx="6750000"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276225" y="788822"/>
            <a:ext cx="10515600" cy="482766"/>
          </a:xfr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12" name="Grafik 11">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65888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13" name="object 2"/>
          <p:cNvSpPr/>
          <p:nvPr userDrawn="1"/>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8" name="Content Placeholder 2"/>
          <p:cNvSpPr>
            <a:spLocks noGrp="1"/>
          </p:cNvSpPr>
          <p:nvPr>
            <p:ph idx="13"/>
          </p:nvPr>
        </p:nvSpPr>
        <p:spPr>
          <a:xfrm>
            <a:off x="981075" y="1596066"/>
            <a:ext cx="10515600" cy="4596735"/>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3953228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13" name="object 2"/>
          <p:cNvSpPr/>
          <p:nvPr userDrawn="1"/>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8" name="Content Placeholder 2"/>
          <p:cNvSpPr>
            <a:spLocks noGrp="1"/>
          </p:cNvSpPr>
          <p:nvPr>
            <p:ph idx="13"/>
          </p:nvPr>
        </p:nvSpPr>
        <p:spPr>
          <a:xfrm>
            <a:off x="981075" y="1596066"/>
            <a:ext cx="10515600" cy="4596735"/>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Content Placeholder 2"/>
          <p:cNvSpPr>
            <a:spLocks noGrp="1"/>
          </p:cNvSpPr>
          <p:nvPr>
            <p:ph idx="1" hasCustomPrompt="1"/>
          </p:nvPr>
        </p:nvSpPr>
        <p:spPr>
          <a:xfrm>
            <a:off x="981075" y="1107319"/>
            <a:ext cx="10515600" cy="482766"/>
          </a:xfrm>
        </p:spPr>
        <p:txBody>
          <a:bodyPr anchor="ctr">
            <a:noAutofit/>
          </a:bodyPr>
          <a:lstStyle>
            <a:lvl1pPr marL="0" indent="0">
              <a:buNone/>
              <a:defRPr sz="3200" baseline="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1503611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pic>
        <p:nvPicPr>
          <p:cNvPr id="14" name="Grafik 13"/>
          <p:cNvPicPr>
            <a:picLocks noChangeAspect="1"/>
          </p:cNvPicPr>
          <p:nvPr userDrawn="1"/>
        </p:nvPicPr>
        <p:blipFill rotWithShape="1">
          <a:blip r:embed="rId2" cstate="screen">
            <a:extLst>
              <a:ext uri="{28A0092B-C50C-407E-A947-70E740481C1C}">
                <a14:useLocalDpi xmlns:a14="http://schemas.microsoft.com/office/drawing/2010/main"/>
              </a:ext>
            </a:extLst>
          </a:blip>
          <a:srcRect t="61165" r="594" b="22312"/>
          <a:stretch/>
        </p:blipFill>
        <p:spPr>
          <a:xfrm>
            <a:off x="0" y="0"/>
            <a:ext cx="12182475" cy="1012500"/>
          </a:xfrm>
          <a:prstGeom prst="rect">
            <a:avLst/>
          </a:prstGeom>
        </p:spPr>
      </p:pic>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13" name="Content Placeholder 2"/>
          <p:cNvSpPr>
            <a:spLocks noGrp="1"/>
          </p:cNvSpPr>
          <p:nvPr>
            <p:ph idx="1" hasCustomPrompt="1"/>
          </p:nvPr>
        </p:nvSpPr>
        <p:spPr>
          <a:xfrm>
            <a:off x="981075" y="1186970"/>
            <a:ext cx="10515600" cy="482766"/>
          </a:xfr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5" name="Content Placeholder 2"/>
          <p:cNvSpPr>
            <a:spLocks noGrp="1"/>
          </p:cNvSpPr>
          <p:nvPr>
            <p:ph idx="13"/>
          </p:nvPr>
        </p:nvSpPr>
        <p:spPr>
          <a:xfrm>
            <a:off x="981075" y="1741289"/>
            <a:ext cx="10515600" cy="4451512"/>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8" name="Grafik 7">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266285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pic>
        <p:nvPicPr>
          <p:cNvPr id="14" name="Grafik 13"/>
          <p:cNvPicPr>
            <a:picLocks noChangeAspect="1"/>
          </p:cNvPicPr>
          <p:nvPr userDrawn="1"/>
        </p:nvPicPr>
        <p:blipFill rotWithShape="1">
          <a:blip r:embed="rId2" cstate="screen">
            <a:extLst>
              <a:ext uri="{28A0092B-C50C-407E-A947-70E740481C1C}">
                <a14:useLocalDpi xmlns:a14="http://schemas.microsoft.com/office/drawing/2010/main"/>
              </a:ext>
            </a:extLst>
          </a:blip>
          <a:srcRect t="61165" r="594" b="22312"/>
          <a:stretch/>
        </p:blipFill>
        <p:spPr>
          <a:xfrm>
            <a:off x="0" y="0"/>
            <a:ext cx="12182475" cy="1012500"/>
          </a:xfrm>
          <a:prstGeom prst="rect">
            <a:avLst/>
          </a:prstGeom>
        </p:spPr>
      </p:pic>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8" name="Content Placeholder 2"/>
          <p:cNvSpPr>
            <a:spLocks noGrp="1"/>
          </p:cNvSpPr>
          <p:nvPr>
            <p:ph idx="13"/>
          </p:nvPr>
        </p:nvSpPr>
        <p:spPr>
          <a:xfrm>
            <a:off x="981075" y="1596066"/>
            <a:ext cx="10515600" cy="4596735"/>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1" name="object 4"/>
          <p:cNvSpPr/>
          <p:nvPr userDrawn="1"/>
        </p:nvSpPr>
        <p:spPr>
          <a:xfrm>
            <a:off x="0" y="793731"/>
            <a:ext cx="6750000"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276225" y="788822"/>
            <a:ext cx="10515600" cy="482766"/>
          </a:xfr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10" name="Grafik 9">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245910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3" name="Grafik 12"/>
          <p:cNvPicPr>
            <a:picLocks/>
          </p:cNvPicPr>
          <p:nvPr userDrawn="1"/>
        </p:nvPicPr>
        <p:blipFill rotWithShape="1">
          <a:blip r:embed="rId2" cstate="screen">
            <a:extLst>
              <a:ext uri="{28A0092B-C50C-407E-A947-70E740481C1C}">
                <a14:useLocalDpi xmlns:a14="http://schemas.microsoft.com/office/drawing/2010/main"/>
              </a:ext>
            </a:extLst>
          </a:blip>
          <a:srcRect t="24372" b="59108"/>
          <a:stretch/>
        </p:blipFill>
        <p:spPr>
          <a:xfrm>
            <a:off x="0" y="0"/>
            <a:ext cx="12192000" cy="1012500"/>
          </a:xfrm>
          <a:prstGeom prst="rect">
            <a:avLst/>
          </a:prstGeom>
        </p:spPr>
      </p:pic>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14" name="Content Placeholder 2"/>
          <p:cNvSpPr>
            <a:spLocks noGrp="1"/>
          </p:cNvSpPr>
          <p:nvPr>
            <p:ph idx="1" hasCustomPrompt="1"/>
          </p:nvPr>
        </p:nvSpPr>
        <p:spPr>
          <a:xfrm>
            <a:off x="981075" y="1186970"/>
            <a:ext cx="10515600" cy="482766"/>
          </a:xfr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5" name="Content Placeholder 2"/>
          <p:cNvSpPr>
            <a:spLocks noGrp="1"/>
          </p:cNvSpPr>
          <p:nvPr>
            <p:ph idx="13"/>
          </p:nvPr>
        </p:nvSpPr>
        <p:spPr>
          <a:xfrm>
            <a:off x="981075" y="1741289"/>
            <a:ext cx="10515600" cy="4451512"/>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8" name="Grafik 7">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424048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pic>
        <p:nvPicPr>
          <p:cNvPr id="13" name="Grafik 12"/>
          <p:cNvPicPr>
            <a:picLocks/>
          </p:cNvPicPr>
          <p:nvPr userDrawn="1"/>
        </p:nvPicPr>
        <p:blipFill rotWithShape="1">
          <a:blip r:embed="rId2" cstate="screen">
            <a:extLst>
              <a:ext uri="{28A0092B-C50C-407E-A947-70E740481C1C}">
                <a14:useLocalDpi xmlns:a14="http://schemas.microsoft.com/office/drawing/2010/main"/>
              </a:ext>
            </a:extLst>
          </a:blip>
          <a:srcRect t="24372" b="59108"/>
          <a:stretch/>
        </p:blipFill>
        <p:spPr>
          <a:xfrm>
            <a:off x="0" y="0"/>
            <a:ext cx="12192000" cy="1012500"/>
          </a:xfrm>
          <a:prstGeom prst="rect">
            <a:avLst/>
          </a:prstGeom>
        </p:spPr>
      </p:pic>
      <p:sp>
        <p:nvSpPr>
          <p:cNvPr id="4" name="Fußzeilenplatzhalt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smtClean="0"/>
              <a:t>LÖWENSTEIN </a:t>
            </a:r>
            <a:r>
              <a:rPr lang="de-DE" dirty="0" err="1" smtClean="0"/>
              <a:t>medical</a:t>
            </a:r>
            <a:endParaRPr lang="de-DE" dirty="0"/>
          </a:p>
        </p:txBody>
      </p:sp>
      <p:sp>
        <p:nvSpPr>
          <p:cNvPr id="8" name="Content Placeholder 2"/>
          <p:cNvSpPr>
            <a:spLocks noGrp="1"/>
          </p:cNvSpPr>
          <p:nvPr>
            <p:ph idx="13"/>
          </p:nvPr>
        </p:nvSpPr>
        <p:spPr>
          <a:xfrm>
            <a:off x="981075" y="1596066"/>
            <a:ext cx="10515600" cy="4596735"/>
          </a:xfr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1" name="object 4"/>
          <p:cNvSpPr/>
          <p:nvPr userDrawn="1"/>
        </p:nvSpPr>
        <p:spPr>
          <a:xfrm>
            <a:off x="0" y="793731"/>
            <a:ext cx="6750000"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276225" y="788822"/>
            <a:ext cx="10515600" cy="482766"/>
          </a:xfr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80328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Layout 2">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17045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eite 3 leer">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l="20214" r="10023"/>
          <a:stretch/>
        </p:blipFill>
        <p:spPr>
          <a:xfrm>
            <a:off x="-11720" y="0"/>
            <a:ext cx="12203719" cy="4232672"/>
          </a:xfrm>
          <a:prstGeom prst="rect">
            <a:avLst/>
          </a:prstGeom>
        </p:spPr>
      </p:pic>
      <p:sp>
        <p:nvSpPr>
          <p:cNvPr id="2" name="Titel 1"/>
          <p:cNvSpPr>
            <a:spLocks noGrp="1"/>
          </p:cNvSpPr>
          <p:nvPr>
            <p:ph type="title"/>
          </p:nvPr>
        </p:nvSpPr>
        <p:spPr>
          <a:xfrm>
            <a:off x="647855" y="4715123"/>
            <a:ext cx="8551156" cy="1600199"/>
          </a:xfrm>
          <a:prstGeom prst="rect">
            <a:avLst/>
          </a:prstGeom>
        </p:spPr>
        <p:txBody>
          <a:bodyPr anchor="ctr"/>
          <a:lstStyle/>
          <a:p>
            <a:r>
              <a:rPr lang="de-DE" smtClean="0"/>
              <a:t>Titelmasterformat durch Klicken bearbeiten</a:t>
            </a:r>
            <a:endParaRPr lang="de-DE" dirty="0"/>
          </a:p>
        </p:txBody>
      </p:sp>
    </p:spTree>
    <p:extLst>
      <p:ext uri="{BB962C8B-B14F-4D97-AF65-F5344CB8AC3E}">
        <p14:creationId xmlns:p14="http://schemas.microsoft.com/office/powerpoint/2010/main" val="211284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r>
              <a:rPr lang="de-DE"/>
              <a:t>www.hul.de</a:t>
            </a:r>
          </a:p>
        </p:txBody>
      </p:sp>
      <p:sp>
        <p:nvSpPr>
          <p:cNvPr id="5" name="Foliennummernplatzhalter 5"/>
          <p:cNvSpPr>
            <a:spLocks noGrp="1"/>
          </p:cNvSpPr>
          <p:nvPr>
            <p:ph type="sldNum" sz="quarter" idx="11"/>
          </p:nvPr>
        </p:nvSpPr>
        <p:spPr/>
        <p:txBody>
          <a:bodyPr/>
          <a:lstStyle>
            <a:lvl1pPr>
              <a:defRPr/>
            </a:lvl1pPr>
          </a:lstStyle>
          <a:p>
            <a:pPr>
              <a:defRPr/>
            </a:pPr>
            <a:fld id="{CB9B4796-19ED-46F6-AC7D-3B1BB2D58C87}" type="slidenum">
              <a:rPr lang="de-DE"/>
              <a:pPr>
                <a:defRPr/>
              </a:pPr>
              <a:t>‹Nr.›</a:t>
            </a:fld>
            <a:endParaRPr lang="de-DE"/>
          </a:p>
        </p:txBody>
      </p:sp>
    </p:spTree>
    <p:extLst>
      <p:ext uri="{BB962C8B-B14F-4D97-AF65-F5344CB8AC3E}">
        <p14:creationId xmlns:p14="http://schemas.microsoft.com/office/powerpoint/2010/main" val="687641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Layout 2a">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791437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Layout leer_1">
    <p:spTree>
      <p:nvGrpSpPr>
        <p:cNvPr id="1" name=""/>
        <p:cNvGrpSpPr/>
        <p:nvPr/>
      </p:nvGrpSpPr>
      <p:grpSpPr>
        <a:xfrm>
          <a:off x="0" y="0"/>
          <a:ext cx="0" cy="0"/>
          <a:chOff x="0" y="0"/>
          <a:chExt cx="0" cy="0"/>
        </a:xfrm>
      </p:grpSpPr>
      <p:pic>
        <p:nvPicPr>
          <p:cNvPr id="10" name="Grafik 9"/>
          <p:cNvPicPr>
            <a:picLocks noChangeAspect="1"/>
          </p:cNvPicPr>
          <p:nvPr userDrawn="1"/>
        </p:nvPicPr>
        <p:blipFill>
          <a:blip r:embed="rId2"/>
          <a:stretch>
            <a:fillRect/>
          </a:stretch>
        </p:blipFill>
        <p:spPr>
          <a:xfrm>
            <a:off x="0" y="-17668"/>
            <a:ext cx="12192000" cy="1248954"/>
          </a:xfrm>
          <a:prstGeom prst="rect">
            <a:avLst/>
          </a:prstGeom>
        </p:spPr>
      </p:pic>
      <p:sp>
        <p:nvSpPr>
          <p:cNvPr id="6"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8" name="Text Placeholder 2"/>
          <p:cNvSpPr>
            <a:spLocks noGrp="1"/>
          </p:cNvSpPr>
          <p:nvPr>
            <p:ph idx="13"/>
          </p:nvPr>
        </p:nvSpPr>
        <p:spPr>
          <a:xfrm>
            <a:off x="731837" y="1370095"/>
            <a:ext cx="10728325" cy="4870124"/>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Content Placeholder 2"/>
          <p:cNvSpPr>
            <a:spLocks noGrp="1"/>
          </p:cNvSpPr>
          <p:nvPr>
            <p:ph idx="1" hasCustomPrompt="1"/>
          </p:nvPr>
        </p:nvSpPr>
        <p:spPr>
          <a:xfrm>
            <a:off x="823928" y="788822"/>
            <a:ext cx="4491534"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smtClean="0"/>
              <a:t>TITEL HINZUFÜGEN</a:t>
            </a:r>
            <a:endParaRPr lang="en-US" dirty="0"/>
          </a:p>
        </p:txBody>
      </p:sp>
      <p:pic>
        <p:nvPicPr>
          <p:cNvPr id="9" name="Grafik 8">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711189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eite_1 mit Slogan">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t="13846" b="21812"/>
          <a:stretch/>
        </p:blipFill>
        <p:spPr>
          <a:xfrm>
            <a:off x="-7015" y="0"/>
            <a:ext cx="12225564" cy="4232672"/>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smtClean="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8546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eite_1 leer">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t="13846" b="21812"/>
          <a:stretch/>
        </p:blipFill>
        <p:spPr>
          <a:xfrm>
            <a:off x="-7015" y="0"/>
            <a:ext cx="12225564" cy="4232672"/>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
        <p:nvSpPr>
          <p:cNvPr id="6" name="Title Placeholder 1"/>
          <p:cNvSpPr>
            <a:spLocks noGrp="1"/>
          </p:cNvSpPr>
          <p:nvPr>
            <p:ph type="title"/>
          </p:nvPr>
        </p:nvSpPr>
        <p:spPr>
          <a:xfrm>
            <a:off x="965907" y="4822031"/>
            <a:ext cx="8404596" cy="1393031"/>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Tree>
    <p:extLst>
      <p:ext uri="{BB962C8B-B14F-4D97-AF65-F5344CB8AC3E}">
        <p14:creationId xmlns:p14="http://schemas.microsoft.com/office/powerpoint/2010/main" val="19245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eite 2 mit Slogan">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r="-96"/>
          <a:stretch/>
        </p:blipFill>
        <p:spPr>
          <a:xfrm>
            <a:off x="0" y="-11510"/>
            <a:ext cx="12214380" cy="4232673"/>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smtClean="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7717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eite 2 leer">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r="-96"/>
          <a:stretch/>
        </p:blipFill>
        <p:spPr>
          <a:xfrm>
            <a:off x="0" y="-11510"/>
            <a:ext cx="12214380" cy="4232673"/>
          </a:xfrm>
          <a:prstGeom prst="rect">
            <a:avLst/>
          </a:prstGeom>
        </p:spPr>
      </p:pic>
      <p:sp>
        <p:nvSpPr>
          <p:cNvPr id="3" name="Titel 1"/>
          <p:cNvSpPr>
            <a:spLocks noGrp="1"/>
          </p:cNvSpPr>
          <p:nvPr>
            <p:ph type="title"/>
          </p:nvPr>
        </p:nvSpPr>
        <p:spPr>
          <a:xfrm>
            <a:off x="647855" y="4715123"/>
            <a:ext cx="8551156" cy="1600199"/>
          </a:xfrm>
          <a:prstGeom prst="rect">
            <a:avLst/>
          </a:prstGeom>
        </p:spPr>
        <p:txBody>
          <a:bodyPr anchor="ctr"/>
          <a:lstStyle/>
          <a:p>
            <a:r>
              <a:rPr lang="de-DE" smtClean="0"/>
              <a:t>Titelmasterformat durch Klicken bearbeiten</a:t>
            </a:r>
            <a:endParaRPr lang="de-DE" dirty="0"/>
          </a:p>
        </p:txBody>
      </p:sp>
    </p:spTree>
    <p:extLst>
      <p:ext uri="{BB962C8B-B14F-4D97-AF65-F5344CB8AC3E}">
        <p14:creationId xmlns:p14="http://schemas.microsoft.com/office/powerpoint/2010/main" val="260766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elseite 5 leer">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l="96" t="13636" r="-96" b="35065"/>
          <a:stretch/>
        </p:blipFill>
        <p:spPr>
          <a:xfrm>
            <a:off x="0" y="-1"/>
            <a:ext cx="12224030" cy="4221163"/>
          </a:xfrm>
          <a:prstGeom prst="rect">
            <a:avLst/>
          </a:prstGeom>
        </p:spPr>
      </p:pic>
      <p:sp>
        <p:nvSpPr>
          <p:cNvPr id="3" name="Titel 1"/>
          <p:cNvSpPr>
            <a:spLocks noGrp="1"/>
          </p:cNvSpPr>
          <p:nvPr>
            <p:ph type="title"/>
          </p:nvPr>
        </p:nvSpPr>
        <p:spPr>
          <a:xfrm>
            <a:off x="647855" y="4715123"/>
            <a:ext cx="8551156" cy="1600199"/>
          </a:xfrm>
          <a:prstGeom prst="rect">
            <a:avLst/>
          </a:prstGeom>
        </p:spPr>
        <p:txBody>
          <a:bodyPr anchor="ctr"/>
          <a:lstStyle/>
          <a:p>
            <a:r>
              <a:rPr lang="de-DE" smtClean="0"/>
              <a:t>Titelmasterformat durch Klicken bearbeiten</a:t>
            </a:r>
            <a:endParaRPr lang="de-DE" dirty="0"/>
          </a:p>
        </p:txBody>
      </p:sp>
      <p:sp>
        <p:nvSpPr>
          <p:cNvPr id="2" name="Rechteck 1"/>
          <p:cNvSpPr/>
          <p:nvPr userDrawn="1"/>
        </p:nvSpPr>
        <p:spPr>
          <a:xfrm>
            <a:off x="9312676" y="4589755"/>
            <a:ext cx="2388093" cy="2050742"/>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9587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5.emf"/><Relationship Id="rId5" Type="http://schemas.openxmlformats.org/officeDocument/2006/relationships/image" Target="../media/image14.emf"/><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5.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2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ject 3"/>
          <p:cNvSpPr/>
          <p:nvPr/>
        </p:nvSpPr>
        <p:spPr>
          <a:xfrm>
            <a:off x="0" y="4191659"/>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endParaRPr sz="1266"/>
          </a:p>
        </p:txBody>
      </p:sp>
      <p:sp>
        <p:nvSpPr>
          <p:cNvPr id="13" name="object 6"/>
          <p:cNvSpPr/>
          <p:nvPr/>
        </p:nvSpPr>
        <p:spPr>
          <a:xfrm>
            <a:off x="0" y="4230842"/>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endParaRPr sz="1266"/>
          </a:p>
        </p:txBody>
      </p:sp>
      <p:pic>
        <p:nvPicPr>
          <p:cNvPr id="19" name="Grafik 1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Tree>
    <p:extLst>
      <p:ext uri="{BB962C8B-B14F-4D97-AF65-F5344CB8AC3E}">
        <p14:creationId xmlns:p14="http://schemas.microsoft.com/office/powerpoint/2010/main" val="3221040875"/>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42915" rtl="0" eaLnBrk="1" latinLnBrk="0" hangingPunct="1">
        <a:lnSpc>
          <a:spcPct val="90000"/>
        </a:lnSpc>
        <a:spcBef>
          <a:spcPct val="0"/>
        </a:spcBef>
        <a:buNone/>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de-DE"/>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6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00C5ECB-D173-284E-A850-C5A28FA7038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 y="2653"/>
            <a:ext cx="12191999" cy="6852694"/>
          </a:xfrm>
          <a:prstGeom prst="rect">
            <a:avLst/>
          </a:prstGeom>
        </p:spPr>
      </p:pic>
      <p:pic>
        <p:nvPicPr>
          <p:cNvPr id="12" name="Grafik 11">
            <a:extLst>
              <a:ext uri="{FF2B5EF4-FFF2-40B4-BE49-F238E27FC236}">
                <a16:creationId xmlns:a16="http://schemas.microsoft.com/office/drawing/2014/main" id="{31D73080-5FFE-B24D-BF51-0802129B10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0080" y="2842128"/>
            <a:ext cx="4515852" cy="1140366"/>
          </a:xfrm>
          <a:prstGeom prst="rect">
            <a:avLst/>
          </a:prstGeom>
        </p:spPr>
      </p:pic>
      <p:sp>
        <p:nvSpPr>
          <p:cNvPr id="13" name="Textfeld 12">
            <a:extLst>
              <a:ext uri="{FF2B5EF4-FFF2-40B4-BE49-F238E27FC236}">
                <a16:creationId xmlns:a16="http://schemas.microsoft.com/office/drawing/2014/main" id="{75D67405-3254-9A42-A1CF-E12FDCCB8C87}"/>
              </a:ext>
            </a:extLst>
          </p:cNvPr>
          <p:cNvSpPr txBox="1"/>
          <p:nvPr userDrawn="1"/>
        </p:nvSpPr>
        <p:spPr>
          <a:xfrm>
            <a:off x="541878" y="6077535"/>
            <a:ext cx="1723569" cy="461665"/>
          </a:xfrm>
          <a:prstGeom prst="rect">
            <a:avLst/>
          </a:prstGeom>
          <a:noFill/>
        </p:spPr>
        <p:txBody>
          <a:bodyPr wrap="square" lIns="0" tIns="0" rIns="0" bIns="0" rtlCol="0">
            <a:spAutoFit/>
          </a:bodyPr>
          <a:lstStyle/>
          <a:p>
            <a:pPr>
              <a:lnSpc>
                <a:spcPts val="1199"/>
              </a:lnSpc>
            </a:pPr>
            <a:r>
              <a:rPr lang="de-DE" sz="914" b="0" i="0" dirty="0">
                <a:solidFill>
                  <a:srgbClr val="494948"/>
                </a:solidFill>
                <a:latin typeface="Noto Sans" panose="020B0502040504020204" pitchFamily="34" charset="0"/>
                <a:ea typeface="Noto Sans" panose="020B0502040504020204" pitchFamily="34" charset="0"/>
                <a:cs typeface="Noto Sans" panose="020B0502040504020204" pitchFamily="34" charset="0"/>
              </a:rPr>
              <a:t>Löwenstein Medical</a:t>
            </a:r>
          </a:p>
          <a:p>
            <a:pPr>
              <a:lnSpc>
                <a:spcPts val="1199"/>
              </a:lnSpc>
            </a:pPr>
            <a:r>
              <a:rPr lang="de-DE" sz="914" b="0" i="0" dirty="0" err="1">
                <a:solidFill>
                  <a:srgbClr val="494948"/>
                </a:solidFill>
                <a:latin typeface="Noto Sans" panose="020B0502040504020204" pitchFamily="34" charset="0"/>
                <a:ea typeface="Noto Sans" panose="020B0502040504020204" pitchFamily="34" charset="0"/>
                <a:cs typeface="Noto Sans" panose="020B0502040504020204" pitchFamily="34" charset="0"/>
              </a:rPr>
              <a:t>Arzbacher</a:t>
            </a:r>
            <a:r>
              <a:rPr lang="de-DE" sz="914" b="0" i="0" dirty="0">
                <a:solidFill>
                  <a:srgbClr val="494948"/>
                </a:solidFill>
                <a:latin typeface="Noto Sans" panose="020B0502040504020204" pitchFamily="34" charset="0"/>
                <a:ea typeface="Noto Sans" panose="020B0502040504020204" pitchFamily="34" charset="0"/>
                <a:cs typeface="Noto Sans" panose="020B0502040504020204" pitchFamily="34" charset="0"/>
              </a:rPr>
              <a:t> Straße 80 </a:t>
            </a:r>
          </a:p>
          <a:p>
            <a:pPr>
              <a:lnSpc>
                <a:spcPts val="1199"/>
              </a:lnSpc>
            </a:pPr>
            <a:r>
              <a:rPr lang="de-DE" sz="914" b="0" i="0" dirty="0">
                <a:solidFill>
                  <a:srgbClr val="494948"/>
                </a:solidFill>
                <a:latin typeface="Noto Sans" panose="020B0502040504020204" pitchFamily="34" charset="0"/>
                <a:ea typeface="Noto Sans" panose="020B0502040504020204" pitchFamily="34" charset="0"/>
                <a:cs typeface="Noto Sans" panose="020B0502040504020204" pitchFamily="34" charset="0"/>
              </a:rPr>
              <a:t>56130 Bad Ems, Deutschland</a:t>
            </a:r>
          </a:p>
        </p:txBody>
      </p:sp>
      <p:sp>
        <p:nvSpPr>
          <p:cNvPr id="14" name="Textfeld 13">
            <a:extLst>
              <a:ext uri="{FF2B5EF4-FFF2-40B4-BE49-F238E27FC236}">
                <a16:creationId xmlns:a16="http://schemas.microsoft.com/office/drawing/2014/main" id="{E6C5B825-794B-6049-8F78-F5593775DEEE}"/>
              </a:ext>
            </a:extLst>
          </p:cNvPr>
          <p:cNvSpPr txBox="1"/>
          <p:nvPr userDrawn="1"/>
        </p:nvSpPr>
        <p:spPr>
          <a:xfrm>
            <a:off x="4985084" y="6376592"/>
            <a:ext cx="2221834" cy="153888"/>
          </a:xfrm>
          <a:prstGeom prst="rect">
            <a:avLst/>
          </a:prstGeom>
          <a:noFill/>
        </p:spPr>
        <p:txBody>
          <a:bodyPr wrap="square" lIns="0" tIns="0" rIns="0" bIns="0" rtlCol="0">
            <a:spAutoFit/>
          </a:bodyPr>
          <a:lstStyle/>
          <a:p>
            <a:pPr algn="ctr">
              <a:lnSpc>
                <a:spcPts val="1199"/>
              </a:lnSpc>
            </a:pPr>
            <a:r>
              <a:rPr lang="de-DE" sz="1099" b="0" i="0" dirty="0" err="1">
                <a:solidFill>
                  <a:srgbClr val="003568"/>
                </a:solidFill>
                <a:latin typeface="Noto Sans" panose="020B0502040504020204" pitchFamily="34" charset="0"/>
                <a:ea typeface="Noto Sans" panose="020B0502040504020204" pitchFamily="34" charset="0"/>
                <a:cs typeface="Noto Sans" panose="020B0502040504020204" pitchFamily="34" charset="0"/>
              </a:rPr>
              <a:t>loewensteinmedical.com</a:t>
            </a:r>
            <a:endParaRPr lang="de-DE" sz="1099" b="0" i="0" dirty="0">
              <a:solidFill>
                <a:srgbClr val="003568"/>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 name="Grafik 2">
            <a:extLst>
              <a:ext uri="{FF2B5EF4-FFF2-40B4-BE49-F238E27FC236}">
                <a16:creationId xmlns:a16="http://schemas.microsoft.com/office/drawing/2014/main" id="{310B1DDD-4775-A649-AE27-97FF4BF109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50954" y="5980878"/>
            <a:ext cx="1087638" cy="284400"/>
          </a:xfrm>
          <a:prstGeom prst="rect">
            <a:avLst/>
          </a:prstGeom>
        </p:spPr>
      </p:pic>
      <p:pic>
        <p:nvPicPr>
          <p:cNvPr id="11" name="Grafik 10">
            <a:extLst>
              <a:ext uri="{FF2B5EF4-FFF2-40B4-BE49-F238E27FC236}">
                <a16:creationId xmlns:a16="http://schemas.microsoft.com/office/drawing/2014/main" id="{71E074BA-7A54-AC4D-8C72-2EA0BE52F58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19234" y="206673"/>
            <a:ext cx="2700000" cy="1108250"/>
          </a:xfrm>
          <a:prstGeom prst="rect">
            <a:avLst/>
          </a:prstGeom>
        </p:spPr>
      </p:pic>
      <p:sp>
        <p:nvSpPr>
          <p:cNvPr id="2" name="Textfeld 1"/>
          <p:cNvSpPr txBox="1"/>
          <p:nvPr userDrawn="1"/>
        </p:nvSpPr>
        <p:spPr>
          <a:xfrm>
            <a:off x="2957391" y="4526836"/>
            <a:ext cx="6274763" cy="513987"/>
          </a:xfrm>
          <a:prstGeom prst="rect">
            <a:avLst/>
          </a:prstGeom>
          <a:noFill/>
        </p:spPr>
        <p:txBody>
          <a:bodyPr wrap="square" rtlCol="0">
            <a:spAutoFit/>
          </a:bodyPr>
          <a:lstStyle/>
          <a:p>
            <a:r>
              <a:rPr lang="de-DE" sz="2740" b="0" dirty="0" smtClean="0">
                <a:solidFill>
                  <a:srgbClr val="003568"/>
                </a:solidFill>
                <a:latin typeface="Noto Sans Med" panose="020B0604020202020204"/>
                <a:ea typeface="Noto Sans Med" panose="020B0604020202020204"/>
                <a:cs typeface="Noto Sans Med" panose="020B0604020202020204"/>
              </a:rPr>
              <a:t>Vielen Dank für Ihre Aufmerksamkeit</a:t>
            </a:r>
            <a:endParaRPr lang="de-DE" sz="2740" b="0" dirty="0">
              <a:solidFill>
                <a:srgbClr val="003568"/>
              </a:solidFill>
              <a:latin typeface="Noto Sans Med" panose="020B0604020202020204"/>
              <a:ea typeface="Noto Sans Med" panose="020B0604020202020204"/>
              <a:cs typeface="Noto Sans Med" panose="020B0604020202020204"/>
            </a:endParaRPr>
          </a:p>
        </p:txBody>
      </p:sp>
    </p:spTree>
    <p:extLst>
      <p:ext uri="{BB962C8B-B14F-4D97-AF65-F5344CB8AC3E}">
        <p14:creationId xmlns:p14="http://schemas.microsoft.com/office/powerpoint/2010/main" val="177233448"/>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095"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4" indent="-228524" algn="l" defTabSz="914095"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1" indent="-228524" algn="l" defTabSz="914095"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18" indent="-228524" algn="l" defTabSz="914095"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65"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13"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60"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08"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55"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02"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095" rtl="0" eaLnBrk="1" latinLnBrk="0" hangingPunct="1">
        <a:defRPr sz="1800" kern="1200">
          <a:solidFill>
            <a:schemeClr val="tx1"/>
          </a:solidFill>
          <a:latin typeface="+mn-lt"/>
          <a:ea typeface="+mn-ea"/>
          <a:cs typeface="+mn-cs"/>
        </a:defRPr>
      </a:lvl1pPr>
      <a:lvl2pPr marL="457047" algn="l" defTabSz="914095" rtl="0" eaLnBrk="1" latinLnBrk="0" hangingPunct="1">
        <a:defRPr sz="1800" kern="1200">
          <a:solidFill>
            <a:schemeClr val="tx1"/>
          </a:solidFill>
          <a:latin typeface="+mn-lt"/>
          <a:ea typeface="+mn-ea"/>
          <a:cs typeface="+mn-cs"/>
        </a:defRPr>
      </a:lvl2pPr>
      <a:lvl3pPr marL="914095" algn="l" defTabSz="914095" rtl="0" eaLnBrk="1" latinLnBrk="0" hangingPunct="1">
        <a:defRPr sz="1800" kern="1200">
          <a:solidFill>
            <a:schemeClr val="tx1"/>
          </a:solidFill>
          <a:latin typeface="+mn-lt"/>
          <a:ea typeface="+mn-ea"/>
          <a:cs typeface="+mn-cs"/>
        </a:defRPr>
      </a:lvl3pPr>
      <a:lvl4pPr marL="1371142" algn="l" defTabSz="914095" rtl="0" eaLnBrk="1" latinLnBrk="0" hangingPunct="1">
        <a:defRPr sz="1800" kern="1200">
          <a:solidFill>
            <a:schemeClr val="tx1"/>
          </a:solidFill>
          <a:latin typeface="+mn-lt"/>
          <a:ea typeface="+mn-ea"/>
          <a:cs typeface="+mn-cs"/>
        </a:defRPr>
      </a:lvl4pPr>
      <a:lvl5pPr marL="1828189" algn="l" defTabSz="914095" rtl="0" eaLnBrk="1" latinLnBrk="0" hangingPunct="1">
        <a:defRPr sz="1800" kern="1200">
          <a:solidFill>
            <a:schemeClr val="tx1"/>
          </a:solidFill>
          <a:latin typeface="+mn-lt"/>
          <a:ea typeface="+mn-ea"/>
          <a:cs typeface="+mn-cs"/>
        </a:defRPr>
      </a:lvl5pPr>
      <a:lvl6pPr marL="2285236" algn="l" defTabSz="914095" rtl="0" eaLnBrk="1" latinLnBrk="0" hangingPunct="1">
        <a:defRPr sz="1800" kern="1200">
          <a:solidFill>
            <a:schemeClr val="tx1"/>
          </a:solidFill>
          <a:latin typeface="+mn-lt"/>
          <a:ea typeface="+mn-ea"/>
          <a:cs typeface="+mn-cs"/>
        </a:defRPr>
      </a:lvl6pPr>
      <a:lvl7pPr marL="2742283" algn="l" defTabSz="914095" rtl="0" eaLnBrk="1" latinLnBrk="0" hangingPunct="1">
        <a:defRPr sz="1800" kern="1200">
          <a:solidFill>
            <a:schemeClr val="tx1"/>
          </a:solidFill>
          <a:latin typeface="+mn-lt"/>
          <a:ea typeface="+mn-ea"/>
          <a:cs typeface="+mn-cs"/>
        </a:defRPr>
      </a:lvl7pPr>
      <a:lvl8pPr marL="3199331" algn="l" defTabSz="914095" rtl="0" eaLnBrk="1" latinLnBrk="0" hangingPunct="1">
        <a:defRPr sz="1800" kern="1200">
          <a:solidFill>
            <a:schemeClr val="tx1"/>
          </a:solidFill>
          <a:latin typeface="+mn-lt"/>
          <a:ea typeface="+mn-ea"/>
          <a:cs typeface="+mn-cs"/>
        </a:defRPr>
      </a:lvl8pPr>
      <a:lvl9pPr marL="3656378" algn="l" defTabSz="91409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object 3"/>
          <p:cNvSpPr/>
          <p:nvPr/>
        </p:nvSpPr>
        <p:spPr>
          <a:xfrm flipV="1">
            <a:off x="0" y="1019916"/>
            <a:ext cx="12192000" cy="32146"/>
          </a:xfrm>
          <a:custGeom>
            <a:avLst/>
            <a:gdLst/>
            <a:ahLst/>
            <a:cxnLst/>
            <a:rect l="l" t="t" r="r" b="b"/>
            <a:pathLst>
              <a:path w="7467600">
                <a:moveTo>
                  <a:pt x="0" y="0"/>
                </a:moveTo>
                <a:lnTo>
                  <a:pt x="7467600" y="0"/>
                </a:lnTo>
              </a:path>
            </a:pathLst>
          </a:custGeom>
          <a:ln w="48577">
            <a:solidFill>
              <a:srgbClr val="009FE3"/>
            </a:solidFill>
          </a:ln>
        </p:spPr>
        <p:txBody>
          <a:bodyPr wrap="square" lIns="0" tIns="0" rIns="0" bIns="0" rtlCol="0"/>
          <a:lstStyle/>
          <a:p>
            <a:endParaRPr sz="1266"/>
          </a:p>
        </p:txBody>
      </p:sp>
    </p:spTree>
    <p:extLst>
      <p:ext uri="{BB962C8B-B14F-4D97-AF65-F5344CB8AC3E}">
        <p14:creationId xmlns:p14="http://schemas.microsoft.com/office/powerpoint/2010/main" val="310302796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914353" rtl="0" eaLnBrk="1" latinLnBrk="0" hangingPunct="1">
        <a:lnSpc>
          <a:spcPct val="90000"/>
        </a:lnSpc>
        <a:spcBef>
          <a:spcPct val="0"/>
        </a:spcBef>
        <a:buNone/>
        <a:defRPr sz="2531" kern="1200">
          <a:solidFill>
            <a:schemeClr val="tx1">
              <a:lumMod val="75000"/>
              <a:lumOff val="25000"/>
            </a:schemeClr>
          </a:solidFill>
          <a:latin typeface="+mj-lt"/>
          <a:ea typeface="+mj-ea"/>
          <a:cs typeface="+mj-cs"/>
        </a:defRPr>
      </a:lvl1pPr>
    </p:titleStyle>
    <p:body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197">
          <p15:clr>
            <a:srgbClr val="F26B43"/>
          </p15:clr>
        </p15:guide>
        <p15:guide id="3" pos="461">
          <p15:clr>
            <a:srgbClr val="F26B43"/>
          </p15:clr>
        </p15:guide>
        <p15:guide id="4"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object 2"/>
          <p:cNvSpPr/>
          <p:nvPr userDrawn="1"/>
        </p:nvSpPr>
        <p:spPr>
          <a:xfrm>
            <a:off x="0" y="0"/>
            <a:ext cx="12192000" cy="1014413"/>
          </a:xfrm>
          <a:prstGeom prst="rect">
            <a:avLst/>
          </a:prstGeom>
          <a:blipFill>
            <a:blip r:embed="rId19" cstate="print"/>
            <a:srcRect/>
            <a:stretch>
              <a:fillRect b="-147676"/>
            </a:stretch>
          </a:blipFill>
        </p:spPr>
        <p:txBody>
          <a:bodyPr wrap="square" lIns="0" tIns="0" rIns="0" bIns="0" rtlCol="0"/>
          <a:lstStyle/>
          <a:p>
            <a:endParaRPr sz="1266"/>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5" name="Footer Placeholder 4"/>
          <p:cNvSpPr>
            <a:spLocks noGrp="1"/>
          </p:cNvSpPr>
          <p:nvPr>
            <p:ph type="ftr" sz="quarter" idx="3"/>
          </p:nvPr>
        </p:nvSpPr>
        <p:spPr>
          <a:xfrm>
            <a:off x="4347824" y="641274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smtClean="0"/>
              <a:t>LÖWENSTEIN </a:t>
            </a:r>
            <a:r>
              <a:rPr lang="de-DE" dirty="0" err="1" smtClean="0"/>
              <a:t>medical</a:t>
            </a:r>
            <a:endParaRPr lang="de-DE" dirty="0"/>
          </a:p>
        </p:txBody>
      </p:sp>
      <p:sp>
        <p:nvSpPr>
          <p:cNvPr id="8" name="object 3"/>
          <p:cNvSpPr/>
          <p:nvPr userDrawn="1"/>
        </p:nvSpPr>
        <p:spPr>
          <a:xfrm flipV="1">
            <a:off x="0" y="1019915"/>
            <a:ext cx="12192000" cy="32146"/>
          </a:xfrm>
          <a:custGeom>
            <a:avLst/>
            <a:gdLst/>
            <a:ahLst/>
            <a:cxnLst/>
            <a:rect l="l" t="t" r="r" b="b"/>
            <a:pathLst>
              <a:path w="7467600">
                <a:moveTo>
                  <a:pt x="0" y="0"/>
                </a:moveTo>
                <a:lnTo>
                  <a:pt x="7467600" y="0"/>
                </a:lnTo>
              </a:path>
            </a:pathLst>
          </a:custGeom>
          <a:ln w="48577">
            <a:solidFill>
              <a:srgbClr val="009FE3"/>
            </a:solidFill>
          </a:ln>
        </p:spPr>
        <p:txBody>
          <a:bodyPr wrap="square" lIns="0" tIns="0" rIns="0" bIns="0" rtlCol="0"/>
          <a:lstStyle/>
          <a:p>
            <a:endParaRPr sz="1266"/>
          </a:p>
        </p:txBody>
      </p:sp>
      <p:pic>
        <p:nvPicPr>
          <p:cNvPr id="10" name="Grafik 9">
            <a:extLst>
              <a:ext uri="{FF2B5EF4-FFF2-40B4-BE49-F238E27FC236}">
                <a16:creationId xmlns:a16="http://schemas.microsoft.com/office/drawing/2014/main" id="{25920A00-2BD0-5249-B1EB-507A304F38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492001" y="13643"/>
            <a:ext cx="2700000" cy="1108250"/>
          </a:xfrm>
          <a:prstGeom prst="rect">
            <a:avLst/>
          </a:prstGeom>
        </p:spPr>
      </p:pic>
    </p:spTree>
    <p:extLst>
      <p:ext uri="{BB962C8B-B14F-4D97-AF65-F5344CB8AC3E}">
        <p14:creationId xmlns:p14="http://schemas.microsoft.com/office/powerpoint/2010/main" val="17427175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6.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36.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36.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Inhalation und Sekretmanagement</a:t>
            </a:r>
          </a:p>
        </p:txBody>
      </p:sp>
      <p:sp>
        <p:nvSpPr>
          <p:cNvPr id="3" name="Textplatzhalter 2"/>
          <p:cNvSpPr>
            <a:spLocks noGrp="1"/>
          </p:cNvSpPr>
          <p:nvPr>
            <p:ph type="body" sz="quarter" idx="11"/>
          </p:nvPr>
        </p:nvSpPr>
        <p:spPr>
          <a:xfrm>
            <a:off x="11040422" y="5730771"/>
            <a:ext cx="684804" cy="335798"/>
          </a:xfrm>
        </p:spPr>
        <p:txBody>
          <a:bodyPr/>
          <a:lstStyle/>
          <a:p>
            <a:r>
              <a:rPr lang="de-DE" dirty="0" smtClean="0"/>
              <a:t>2022</a:t>
            </a:r>
            <a:endParaRPr lang="de-DE" dirty="0"/>
          </a:p>
        </p:txBody>
      </p:sp>
    </p:spTree>
    <p:extLst>
      <p:ext uri="{BB962C8B-B14F-4D97-AF65-F5344CB8AC3E}">
        <p14:creationId xmlns:p14="http://schemas.microsoft.com/office/powerpoint/2010/main" val="4568961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marL="0" indent="0" algn="just">
              <a:buNone/>
            </a:pPr>
            <a:endParaRPr lang="de-DE" sz="2000" dirty="0"/>
          </a:p>
        </p:txBody>
      </p:sp>
      <p:sp>
        <p:nvSpPr>
          <p:cNvPr id="4" name="Inhaltsplatzhalter 3"/>
          <p:cNvSpPr>
            <a:spLocks noGrp="1"/>
          </p:cNvSpPr>
          <p:nvPr>
            <p:ph idx="1"/>
          </p:nvPr>
        </p:nvSpPr>
        <p:spPr/>
        <p:txBody>
          <a:bodyPr/>
          <a:lstStyle/>
          <a:p>
            <a:r>
              <a:rPr lang="de-DE" dirty="0" smtClean="0"/>
              <a:t>Anatomie / Physiologie  Mucoziliäre Clearance</a:t>
            </a:r>
            <a:endParaRPr lang="de-DE" dirty="0"/>
          </a:p>
        </p:txBody>
      </p:sp>
      <p:pic>
        <p:nvPicPr>
          <p:cNvPr id="7" name="Grafik 6"/>
          <p:cNvPicPr/>
          <p:nvPr/>
        </p:nvPicPr>
        <p:blipFill>
          <a:blip r:embed="rId2" cstate="print"/>
          <a:srcRect l="10042" r="1915" b="4035"/>
          <a:stretch>
            <a:fillRect/>
          </a:stretch>
        </p:blipFill>
        <p:spPr bwMode="auto">
          <a:xfrm>
            <a:off x="1740310" y="1271588"/>
            <a:ext cx="9498809" cy="5086113"/>
          </a:xfrm>
          <a:prstGeom prst="rect">
            <a:avLst/>
          </a:prstGeom>
          <a:noFill/>
          <a:ln w="9525">
            <a:noFill/>
            <a:miter lim="800000"/>
            <a:headEnd/>
            <a:tailEnd/>
          </a:ln>
        </p:spPr>
      </p:pic>
    </p:spTree>
    <p:extLst>
      <p:ext uri="{BB962C8B-B14F-4D97-AF65-F5344CB8AC3E}">
        <p14:creationId xmlns:p14="http://schemas.microsoft.com/office/powerpoint/2010/main" val="104537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r>
              <a:rPr lang="de-DE" sz="2400" dirty="0" err="1"/>
              <a:t>Mucus</a:t>
            </a:r>
            <a:r>
              <a:rPr lang="de-DE" sz="2400" dirty="0"/>
              <a:t>   		= </a:t>
            </a:r>
            <a:r>
              <a:rPr lang="de-DE" sz="2400" dirty="0" smtClean="0"/>
              <a:t>	Schleim </a:t>
            </a:r>
            <a:r>
              <a:rPr lang="de-DE" sz="2400" dirty="0"/>
              <a:t>(lat.)</a:t>
            </a:r>
          </a:p>
          <a:p>
            <a:pPr algn="just"/>
            <a:r>
              <a:rPr lang="de-DE" sz="2400" dirty="0"/>
              <a:t>Zilie   		= </a:t>
            </a:r>
            <a:r>
              <a:rPr lang="de-DE" sz="2400" dirty="0" smtClean="0"/>
              <a:t>	Flimmerzellenfortsatz </a:t>
            </a:r>
            <a:r>
              <a:rPr lang="de-DE" sz="2400" dirty="0"/>
              <a:t>( </a:t>
            </a:r>
            <a:r>
              <a:rPr lang="de-DE" sz="2400" dirty="0" smtClean="0"/>
              <a:t>Geißelhärchen</a:t>
            </a:r>
            <a:r>
              <a:rPr lang="de-DE" sz="2400" dirty="0"/>
              <a:t>)  </a:t>
            </a:r>
            <a:r>
              <a:rPr lang="de-DE" sz="2400" dirty="0" smtClean="0"/>
              <a:t>					des Oberflächenepithels </a:t>
            </a:r>
            <a:r>
              <a:rPr lang="de-DE" sz="2400" dirty="0"/>
              <a:t>im Atmungstrakt</a:t>
            </a:r>
          </a:p>
          <a:p>
            <a:pPr algn="just"/>
            <a:r>
              <a:rPr lang="de-DE" sz="2400" dirty="0"/>
              <a:t>Clearance	</a:t>
            </a:r>
            <a:r>
              <a:rPr lang="de-DE" sz="2400" dirty="0" smtClean="0"/>
              <a:t>	= 	Reinigung </a:t>
            </a:r>
            <a:r>
              <a:rPr lang="de-DE" sz="2400" dirty="0"/>
              <a:t>(engl.)</a:t>
            </a:r>
          </a:p>
          <a:p>
            <a:pPr algn="just"/>
            <a:endParaRPr lang="de-DE" sz="2000" dirty="0" smtClean="0"/>
          </a:p>
          <a:p>
            <a:pPr algn="just"/>
            <a:endParaRPr lang="de-DE" sz="2000" dirty="0"/>
          </a:p>
          <a:p>
            <a:pPr algn="just"/>
            <a:endParaRPr lang="de-DE" sz="2000" dirty="0"/>
          </a:p>
          <a:p>
            <a:pPr algn="just"/>
            <a:r>
              <a:rPr lang="de-DE" sz="3200" dirty="0"/>
              <a:t>Mucoziliäre Clearance bezeichnet den Selbstreinigungsmechanismus der Bronchien.</a:t>
            </a:r>
          </a:p>
          <a:p>
            <a:pPr marL="0" indent="0" algn="just">
              <a:buNone/>
            </a:pPr>
            <a:endParaRPr lang="de-DE" sz="2000" dirty="0"/>
          </a:p>
        </p:txBody>
      </p:sp>
      <p:sp>
        <p:nvSpPr>
          <p:cNvPr id="4" name="Inhaltsplatzhalter 3"/>
          <p:cNvSpPr>
            <a:spLocks noGrp="1"/>
          </p:cNvSpPr>
          <p:nvPr>
            <p:ph idx="1"/>
          </p:nvPr>
        </p:nvSpPr>
        <p:spPr/>
        <p:txBody>
          <a:bodyPr/>
          <a:lstStyle/>
          <a:p>
            <a:r>
              <a:rPr lang="de-DE" dirty="0" smtClean="0"/>
              <a:t>Anatomie / Physiologie  Mucoziliäre Clearance</a:t>
            </a:r>
            <a:endParaRPr lang="de-DE" dirty="0"/>
          </a:p>
        </p:txBody>
      </p:sp>
    </p:spTree>
    <p:extLst>
      <p:ext uri="{BB962C8B-B14F-4D97-AF65-F5344CB8AC3E}">
        <p14:creationId xmlns:p14="http://schemas.microsoft.com/office/powerpoint/2010/main" val="148490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r>
              <a:rPr lang="de-DE" sz="2000" dirty="0"/>
              <a:t>Die Ziele  für eine </a:t>
            </a:r>
            <a:r>
              <a:rPr lang="de-DE" sz="2000" dirty="0" smtClean="0"/>
              <a:t>Inhalationstherapie:</a:t>
            </a:r>
            <a:endParaRPr lang="de-DE" sz="2000" dirty="0"/>
          </a:p>
          <a:p>
            <a:pPr algn="just"/>
            <a:endParaRPr lang="de-DE" sz="2000" dirty="0"/>
          </a:p>
          <a:p>
            <a:pPr algn="just"/>
            <a:r>
              <a:rPr lang="de-DE" sz="2000" dirty="0"/>
              <a:t>Sekretolyse…Fließeigenschaften des </a:t>
            </a:r>
            <a:r>
              <a:rPr lang="de-DE" sz="2000" dirty="0" smtClean="0"/>
              <a:t>Bronchialsekretes </a:t>
            </a:r>
            <a:r>
              <a:rPr lang="de-DE" sz="2000" dirty="0"/>
              <a:t>durch </a:t>
            </a:r>
            <a:r>
              <a:rPr lang="de-DE" sz="2000" dirty="0" err="1"/>
              <a:t>Sekretverdünnung</a:t>
            </a:r>
            <a:r>
              <a:rPr lang="de-DE" sz="2000" dirty="0"/>
              <a:t> und Verflüssigung zu verbessern. </a:t>
            </a:r>
          </a:p>
          <a:p>
            <a:pPr algn="just"/>
            <a:endParaRPr lang="de-DE" sz="2000" dirty="0"/>
          </a:p>
          <a:p>
            <a:pPr algn="just"/>
            <a:r>
              <a:rPr lang="de-DE" sz="2000" dirty="0"/>
              <a:t>Sekretmobilisation….Unterstützende </a:t>
            </a:r>
            <a:r>
              <a:rPr lang="de-DE" sz="2000" dirty="0" smtClean="0"/>
              <a:t>Maßnahmen </a:t>
            </a:r>
            <a:r>
              <a:rPr lang="de-DE" sz="2000" dirty="0"/>
              <a:t>die den </a:t>
            </a:r>
            <a:r>
              <a:rPr lang="de-DE" sz="2000" dirty="0" err="1"/>
              <a:t>Sekrettransport</a:t>
            </a:r>
            <a:r>
              <a:rPr lang="de-DE" sz="2000" dirty="0"/>
              <a:t> erleichtern und das Abhusten erleichtern.</a:t>
            </a:r>
          </a:p>
          <a:p>
            <a:pPr algn="just"/>
            <a:endParaRPr lang="de-DE" sz="2000" dirty="0"/>
          </a:p>
          <a:p>
            <a:pPr algn="just"/>
            <a:r>
              <a:rPr lang="de-DE" sz="2000" dirty="0" err="1"/>
              <a:t>Bewusstseinsveränderung</a:t>
            </a:r>
            <a:r>
              <a:rPr lang="de-DE" sz="2000" dirty="0"/>
              <a:t>: Häufigste Methode zum Drogenkonsum.</a:t>
            </a:r>
          </a:p>
          <a:p>
            <a:pPr marL="0" indent="0" algn="just">
              <a:buNone/>
            </a:pPr>
            <a:endParaRPr lang="de-DE" sz="2000" dirty="0"/>
          </a:p>
        </p:txBody>
      </p:sp>
      <p:sp>
        <p:nvSpPr>
          <p:cNvPr id="4" name="Inhaltsplatzhalter 3"/>
          <p:cNvSpPr>
            <a:spLocks noGrp="1"/>
          </p:cNvSpPr>
          <p:nvPr>
            <p:ph idx="1"/>
          </p:nvPr>
        </p:nvSpPr>
        <p:spPr/>
        <p:txBody>
          <a:bodyPr>
            <a:normAutofit fontScale="85000" lnSpcReduction="10000"/>
          </a:bodyPr>
          <a:lstStyle/>
          <a:p>
            <a:r>
              <a:rPr lang="de-DE" dirty="0" smtClean="0"/>
              <a:t>Wirkungsweise der Inhalation, Ziele</a:t>
            </a:r>
            <a:endParaRPr lang="de-DE" dirty="0"/>
          </a:p>
        </p:txBody>
      </p:sp>
    </p:spTree>
    <p:extLst>
      <p:ext uri="{BB962C8B-B14F-4D97-AF65-F5344CB8AC3E}">
        <p14:creationId xmlns:p14="http://schemas.microsoft.com/office/powerpoint/2010/main" val="797120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marL="0" indent="0" algn="just">
              <a:buNone/>
            </a:pPr>
            <a:endParaRPr lang="de-DE" sz="2000" dirty="0"/>
          </a:p>
        </p:txBody>
      </p:sp>
      <p:sp>
        <p:nvSpPr>
          <p:cNvPr id="4" name="Inhaltsplatzhalter 3"/>
          <p:cNvSpPr>
            <a:spLocks noGrp="1"/>
          </p:cNvSpPr>
          <p:nvPr>
            <p:ph idx="1"/>
          </p:nvPr>
        </p:nvSpPr>
        <p:spPr/>
        <p:txBody>
          <a:bodyPr>
            <a:normAutofit fontScale="77500" lnSpcReduction="20000"/>
          </a:bodyPr>
          <a:lstStyle/>
          <a:p>
            <a:r>
              <a:rPr lang="de-DE" dirty="0" smtClean="0"/>
              <a:t>Wirkungsweise der Inhalation, Effekte</a:t>
            </a:r>
            <a:endParaRPr lang="de-DE" dirty="0"/>
          </a:p>
        </p:txBody>
      </p:sp>
      <p:pic>
        <p:nvPicPr>
          <p:cNvPr id="2" name="Grafik 1"/>
          <p:cNvPicPr>
            <a:picLocks noChangeAspect="1"/>
          </p:cNvPicPr>
          <p:nvPr/>
        </p:nvPicPr>
        <p:blipFill>
          <a:blip r:embed="rId2"/>
          <a:stretch>
            <a:fillRect/>
          </a:stretch>
        </p:blipFill>
        <p:spPr>
          <a:xfrm>
            <a:off x="0" y="1097280"/>
            <a:ext cx="12192000" cy="5760720"/>
          </a:xfrm>
          <a:prstGeom prst="rect">
            <a:avLst/>
          </a:prstGeom>
        </p:spPr>
      </p:pic>
      <p:sp>
        <p:nvSpPr>
          <p:cNvPr id="6" name="Inhaltsplatzhalter 5"/>
          <p:cNvSpPr txBox="1">
            <a:spLocks/>
          </p:cNvSpPr>
          <p:nvPr/>
        </p:nvSpPr>
        <p:spPr>
          <a:xfrm>
            <a:off x="121920" y="1730073"/>
            <a:ext cx="11917680" cy="4061127"/>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2400" dirty="0" smtClean="0">
                <a:solidFill>
                  <a:srgbClr val="EA0080"/>
                </a:solidFill>
                <a:effectLst>
                  <a:outerShdw blurRad="38100" dist="38100" dir="2700000" algn="tl">
                    <a:srgbClr val="000000">
                      <a:alpha val="43137"/>
                    </a:srgbClr>
                  </a:outerShdw>
                </a:effectLst>
              </a:rPr>
              <a:t>Systemischer Effekt :</a:t>
            </a:r>
          </a:p>
          <a:p>
            <a:pPr marL="0" indent="0" algn="just">
              <a:buFont typeface="Wingdings" panose="05000000000000000000" pitchFamily="2" charset="2"/>
              <a:buNone/>
            </a:pPr>
            <a:r>
              <a:rPr lang="de-DE" sz="2400" dirty="0" smtClean="0">
                <a:solidFill>
                  <a:srgbClr val="EA0080"/>
                </a:solidFill>
                <a:effectLst>
                  <a:outerShdw blurRad="38100" dist="38100" dir="2700000" algn="tl">
                    <a:srgbClr val="000000">
                      <a:alpha val="43137"/>
                    </a:srgbClr>
                  </a:outerShdw>
                </a:effectLst>
              </a:rPr>
              <a:t>	Wirkung  des  Aerosol  indirekt über die Resorption in den Blutstrom</a:t>
            </a:r>
          </a:p>
          <a:p>
            <a:pPr marL="0" indent="0" algn="just">
              <a:buFont typeface="Wingdings" panose="05000000000000000000" pitchFamily="2" charset="2"/>
              <a:buNone/>
            </a:pPr>
            <a:endParaRPr lang="de-DE" sz="2400" dirty="0" smtClean="0">
              <a:solidFill>
                <a:srgbClr val="EA0080"/>
              </a:solidFill>
              <a:effectLst>
                <a:outerShdw blurRad="38100" dist="38100" dir="2700000" algn="tl">
                  <a:srgbClr val="000000">
                    <a:alpha val="43137"/>
                  </a:srgbClr>
                </a:outerShdw>
              </a:effectLst>
            </a:endParaRPr>
          </a:p>
          <a:p>
            <a:pPr algn="just"/>
            <a:r>
              <a:rPr lang="de-DE" sz="2400" dirty="0" err="1" smtClean="0">
                <a:solidFill>
                  <a:srgbClr val="EA0080"/>
                </a:solidFill>
                <a:effectLst>
                  <a:outerShdw blurRad="38100" dist="38100" dir="2700000" algn="tl">
                    <a:srgbClr val="000000">
                      <a:alpha val="43137"/>
                    </a:srgbClr>
                  </a:outerShdw>
                </a:effectLst>
              </a:rPr>
              <a:t>Topischer</a:t>
            </a:r>
            <a:r>
              <a:rPr lang="de-DE" sz="2400" dirty="0" smtClean="0">
                <a:solidFill>
                  <a:srgbClr val="EA0080"/>
                </a:solidFill>
                <a:effectLst>
                  <a:outerShdw blurRad="38100" dist="38100" dir="2700000" algn="tl">
                    <a:srgbClr val="000000">
                      <a:alpha val="43137"/>
                    </a:srgbClr>
                  </a:outerShdw>
                </a:effectLst>
              </a:rPr>
              <a:t> Effekt :</a:t>
            </a:r>
          </a:p>
          <a:p>
            <a:pPr marL="0" indent="0" algn="just">
              <a:buFont typeface="Wingdings" panose="05000000000000000000" pitchFamily="2" charset="2"/>
              <a:buNone/>
            </a:pPr>
            <a:r>
              <a:rPr lang="de-DE" sz="2400" dirty="0" smtClean="0">
                <a:solidFill>
                  <a:srgbClr val="EA0080"/>
                </a:solidFill>
                <a:effectLst>
                  <a:outerShdw blurRad="38100" dist="38100" dir="2700000" algn="tl">
                    <a:srgbClr val="000000">
                      <a:alpha val="43137"/>
                    </a:srgbClr>
                  </a:outerShdw>
                </a:effectLst>
              </a:rPr>
              <a:t>	Wirkung des Aerosol direkt auf das Sekret, bzw auf die Zellen des 	Bronchialsystems.</a:t>
            </a:r>
          </a:p>
          <a:p>
            <a:pPr algn="just"/>
            <a:endParaRPr lang="de-DE" sz="2400" dirty="0">
              <a:solidFill>
                <a:srgbClr val="EA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658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spcBef>
                <a:spcPct val="0"/>
              </a:spcBef>
            </a:pPr>
            <a:r>
              <a:rPr lang="de-DE" sz="2400" dirty="0"/>
              <a:t>Entscheidend für die Wirkung der Inhalation ist die Beschaffenheit des Aerosols* und die Art der Inhalation.</a:t>
            </a:r>
          </a:p>
          <a:p>
            <a:pPr algn="just">
              <a:spcBef>
                <a:spcPct val="0"/>
              </a:spcBef>
            </a:pPr>
            <a:r>
              <a:rPr lang="de-DE" sz="2400" dirty="0"/>
              <a:t>Hierbei sind Parameter, wie Tröpfchengröße, Nebeldichte, Temperatur und PH-Wert, charakteristisch, für den Ort und die Menge der Deposition</a:t>
            </a:r>
            <a:r>
              <a:rPr lang="de-DE" sz="2400" dirty="0" smtClean="0"/>
              <a:t>.</a:t>
            </a:r>
          </a:p>
          <a:p>
            <a:pPr algn="just">
              <a:spcBef>
                <a:spcPct val="0"/>
              </a:spcBef>
            </a:pPr>
            <a:endParaRPr lang="de-DE" sz="2400" dirty="0" smtClean="0"/>
          </a:p>
          <a:p>
            <a:pPr algn="just">
              <a:spcBef>
                <a:spcPct val="0"/>
              </a:spcBef>
            </a:pPr>
            <a:endParaRPr lang="de-DE" sz="2400" dirty="0"/>
          </a:p>
          <a:p>
            <a:pPr algn="just">
              <a:spcBef>
                <a:spcPct val="0"/>
              </a:spcBef>
            </a:pPr>
            <a:endParaRPr lang="de-DE" sz="2400" dirty="0"/>
          </a:p>
          <a:p>
            <a:pPr algn="just">
              <a:spcBef>
                <a:spcPct val="0"/>
              </a:spcBef>
            </a:pPr>
            <a:endParaRPr lang="de-DE" sz="2400" dirty="0"/>
          </a:p>
          <a:p>
            <a:pPr algn="just">
              <a:spcBef>
                <a:spcPct val="0"/>
              </a:spcBef>
            </a:pPr>
            <a:endParaRPr lang="de-DE" sz="2400" dirty="0"/>
          </a:p>
          <a:p>
            <a:pPr algn="just">
              <a:spcBef>
                <a:spcPct val="0"/>
              </a:spcBef>
            </a:pPr>
            <a:r>
              <a:rPr lang="de-DE" sz="2400" dirty="0"/>
              <a:t>* ein Aerosol besteht aus in Gasen schwebenden Teilchen von 0,001 - 100 µm, von fester, flüssiger, oder gemischter Substanz.</a:t>
            </a:r>
          </a:p>
        </p:txBody>
      </p:sp>
      <p:sp>
        <p:nvSpPr>
          <p:cNvPr id="2" name="Inhaltsplatzhalter 1"/>
          <p:cNvSpPr>
            <a:spLocks noGrp="1"/>
          </p:cNvSpPr>
          <p:nvPr>
            <p:ph idx="1"/>
          </p:nvPr>
        </p:nvSpPr>
        <p:spPr>
          <a:xfrm>
            <a:off x="1" y="788822"/>
            <a:ext cx="5315462" cy="442464"/>
          </a:xfrm>
        </p:spPr>
        <p:txBody>
          <a:bodyPr>
            <a:normAutofit fontScale="92500"/>
          </a:bodyPr>
          <a:lstStyle/>
          <a:p>
            <a:r>
              <a:rPr lang="de-DE" dirty="0"/>
              <a:t>Wirkungsweise der Inhalation, </a:t>
            </a:r>
            <a:r>
              <a:rPr lang="de-DE" dirty="0" smtClean="0"/>
              <a:t>Aerosol</a:t>
            </a:r>
            <a:endParaRPr lang="de-DE" dirty="0"/>
          </a:p>
        </p:txBody>
      </p:sp>
      <p:sp>
        <p:nvSpPr>
          <p:cNvPr id="6" name="Ellipse 5"/>
          <p:cNvSpPr/>
          <p:nvPr/>
        </p:nvSpPr>
        <p:spPr>
          <a:xfrm flipV="1">
            <a:off x="67506" y="4382381"/>
            <a:ext cx="12065361" cy="45719"/>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p:nvPicPr>
        <p:blipFill>
          <a:blip r:embed="rId2"/>
          <a:stretch>
            <a:fillRect/>
          </a:stretch>
        </p:blipFill>
        <p:spPr>
          <a:xfrm>
            <a:off x="7138094" y="1136285"/>
            <a:ext cx="743776" cy="554784"/>
          </a:xfrm>
          <a:prstGeom prst="rect">
            <a:avLst/>
          </a:prstGeom>
        </p:spPr>
      </p:pic>
      <p:pic>
        <p:nvPicPr>
          <p:cNvPr id="8" name="Grafik 7"/>
          <p:cNvPicPr>
            <a:picLocks noChangeAspect="1"/>
          </p:cNvPicPr>
          <p:nvPr/>
        </p:nvPicPr>
        <p:blipFill>
          <a:blip r:embed="rId3"/>
          <a:stretch>
            <a:fillRect/>
          </a:stretch>
        </p:blipFill>
        <p:spPr>
          <a:xfrm>
            <a:off x="7738601" y="1960719"/>
            <a:ext cx="286537" cy="408467"/>
          </a:xfrm>
          <a:prstGeom prst="rect">
            <a:avLst/>
          </a:prstGeom>
        </p:spPr>
      </p:pic>
      <p:pic>
        <p:nvPicPr>
          <p:cNvPr id="9" name="Grafik 8"/>
          <p:cNvPicPr>
            <a:picLocks noChangeAspect="1"/>
          </p:cNvPicPr>
          <p:nvPr/>
        </p:nvPicPr>
        <p:blipFill>
          <a:blip r:embed="rId4"/>
          <a:stretch>
            <a:fillRect/>
          </a:stretch>
        </p:blipFill>
        <p:spPr>
          <a:xfrm>
            <a:off x="7738601" y="3075307"/>
            <a:ext cx="432854" cy="440259"/>
          </a:xfrm>
          <a:prstGeom prst="rect">
            <a:avLst/>
          </a:prstGeom>
        </p:spPr>
      </p:pic>
      <p:pic>
        <p:nvPicPr>
          <p:cNvPr id="10" name="Grafik 9"/>
          <p:cNvPicPr>
            <a:picLocks noChangeAspect="1"/>
          </p:cNvPicPr>
          <p:nvPr/>
        </p:nvPicPr>
        <p:blipFill rotWithShape="1">
          <a:blip r:embed="rId5"/>
          <a:srcRect b="16296"/>
          <a:stretch/>
        </p:blipFill>
        <p:spPr>
          <a:xfrm>
            <a:off x="8171455" y="3505916"/>
            <a:ext cx="792549" cy="785866"/>
          </a:xfrm>
          <a:prstGeom prst="rect">
            <a:avLst/>
          </a:prstGeom>
        </p:spPr>
      </p:pic>
      <p:pic>
        <p:nvPicPr>
          <p:cNvPr id="11" name="Grafik 10"/>
          <p:cNvPicPr>
            <a:picLocks noChangeAspect="1"/>
          </p:cNvPicPr>
          <p:nvPr/>
        </p:nvPicPr>
        <p:blipFill>
          <a:blip r:embed="rId6"/>
          <a:stretch>
            <a:fillRect/>
          </a:stretch>
        </p:blipFill>
        <p:spPr>
          <a:xfrm>
            <a:off x="8964004" y="5833107"/>
            <a:ext cx="719390" cy="719390"/>
          </a:xfrm>
          <a:prstGeom prst="rect">
            <a:avLst/>
          </a:prstGeom>
        </p:spPr>
      </p:pic>
    </p:spTree>
    <p:extLst>
      <p:ext uri="{BB962C8B-B14F-4D97-AF65-F5344CB8AC3E}">
        <p14:creationId xmlns:p14="http://schemas.microsoft.com/office/powerpoint/2010/main" val="125187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spcBef>
                <a:spcPct val="0"/>
              </a:spcBef>
            </a:pPr>
            <a:endParaRPr lang="de-DE" sz="2400" dirty="0"/>
          </a:p>
          <a:p>
            <a:pPr algn="just">
              <a:spcBef>
                <a:spcPct val="0"/>
              </a:spcBef>
            </a:pPr>
            <a:r>
              <a:rPr lang="de-DE" sz="2400" dirty="0"/>
              <a:t>Das therapeutisch nutzbare Teilchenspektrum liegt zwischen 0,5 - 10 µm</a:t>
            </a:r>
            <a:r>
              <a:rPr lang="de-DE" sz="2400" dirty="0" smtClean="0"/>
              <a:t>.</a:t>
            </a:r>
          </a:p>
          <a:p>
            <a:pPr algn="just">
              <a:spcBef>
                <a:spcPct val="0"/>
              </a:spcBef>
            </a:pPr>
            <a:endParaRPr lang="de-DE" sz="2400" dirty="0"/>
          </a:p>
          <a:p>
            <a:pPr algn="just">
              <a:spcBef>
                <a:spcPct val="0"/>
              </a:spcBef>
            </a:pPr>
            <a:r>
              <a:rPr lang="de-DE" sz="2400" dirty="0"/>
              <a:t>Teilchen kleiner </a:t>
            </a:r>
            <a:r>
              <a:rPr lang="de-DE" sz="2400" dirty="0" err="1"/>
              <a:t>0,5µm</a:t>
            </a:r>
            <a:r>
              <a:rPr lang="de-DE" sz="2400" dirty="0"/>
              <a:t> haben eine zu geringe Masse, d.h. Es wird zu wenig deponiert und zu viel wieder ausgeatmet</a:t>
            </a:r>
            <a:r>
              <a:rPr lang="de-DE" sz="2400" dirty="0" smtClean="0"/>
              <a:t>.</a:t>
            </a:r>
          </a:p>
          <a:p>
            <a:pPr algn="just">
              <a:spcBef>
                <a:spcPct val="0"/>
              </a:spcBef>
            </a:pPr>
            <a:endParaRPr lang="de-DE" sz="2400" dirty="0"/>
          </a:p>
          <a:p>
            <a:pPr algn="just">
              <a:spcBef>
                <a:spcPct val="0"/>
              </a:spcBef>
            </a:pPr>
            <a:r>
              <a:rPr lang="de-DE" sz="2400" dirty="0"/>
              <a:t>Teilchen größer </a:t>
            </a:r>
            <a:r>
              <a:rPr lang="de-DE" sz="2400" dirty="0" err="1"/>
              <a:t>10µm</a:t>
            </a:r>
            <a:r>
              <a:rPr lang="de-DE" sz="2400" dirty="0"/>
              <a:t> sind nicht lungengängig und somit nicht relevant</a:t>
            </a:r>
            <a:r>
              <a:rPr lang="de-DE" sz="2400" dirty="0" smtClean="0"/>
              <a:t>.</a:t>
            </a:r>
          </a:p>
          <a:p>
            <a:pPr algn="just">
              <a:spcBef>
                <a:spcPct val="0"/>
              </a:spcBef>
            </a:pPr>
            <a:endParaRPr lang="de-DE" sz="2400" dirty="0"/>
          </a:p>
          <a:p>
            <a:pPr algn="just">
              <a:spcBef>
                <a:spcPct val="0"/>
              </a:spcBef>
            </a:pPr>
            <a:r>
              <a:rPr lang="de-DE" sz="2400" dirty="0"/>
              <a:t>Der Ort der Deposition wird überwiegend durch die Tröpfchengröße bestimmt.</a:t>
            </a:r>
          </a:p>
        </p:txBody>
      </p:sp>
      <p:sp>
        <p:nvSpPr>
          <p:cNvPr id="4" name="Inhaltsplatzhalter 3"/>
          <p:cNvSpPr>
            <a:spLocks noGrp="1"/>
          </p:cNvSpPr>
          <p:nvPr>
            <p:ph idx="1"/>
          </p:nvPr>
        </p:nvSpPr>
        <p:spPr>
          <a:xfrm>
            <a:off x="1" y="788822"/>
            <a:ext cx="5315462" cy="442464"/>
          </a:xfrm>
        </p:spPr>
        <p:txBody>
          <a:bodyPr>
            <a:normAutofit fontScale="92500"/>
          </a:bodyPr>
          <a:lstStyle/>
          <a:p>
            <a:r>
              <a:rPr lang="de-DE" dirty="0" smtClean="0"/>
              <a:t>Wirkungsweise der Inhalation, Aerosol</a:t>
            </a:r>
            <a:endParaRPr lang="de-DE" dirty="0"/>
          </a:p>
        </p:txBody>
      </p:sp>
      <p:pic>
        <p:nvPicPr>
          <p:cNvPr id="6" name="Grafik 5"/>
          <p:cNvPicPr>
            <a:picLocks noChangeAspect="1"/>
          </p:cNvPicPr>
          <p:nvPr/>
        </p:nvPicPr>
        <p:blipFill>
          <a:blip r:embed="rId2"/>
          <a:stretch>
            <a:fillRect/>
          </a:stretch>
        </p:blipFill>
        <p:spPr>
          <a:xfrm>
            <a:off x="7300326" y="1318675"/>
            <a:ext cx="743776" cy="554784"/>
          </a:xfrm>
          <a:prstGeom prst="rect">
            <a:avLst/>
          </a:prstGeom>
        </p:spPr>
      </p:pic>
    </p:spTree>
    <p:extLst>
      <p:ext uri="{BB962C8B-B14F-4D97-AF65-F5344CB8AC3E}">
        <p14:creationId xmlns:p14="http://schemas.microsoft.com/office/powerpoint/2010/main" val="3233953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spcBef>
                <a:spcPct val="0"/>
              </a:spcBef>
            </a:pPr>
            <a:r>
              <a:rPr lang="de-DE" sz="2000" dirty="0"/>
              <a:t>Teilchen von 5 – 10 Mikron</a:t>
            </a:r>
          </a:p>
          <a:p>
            <a:pPr algn="just">
              <a:spcBef>
                <a:spcPct val="0"/>
              </a:spcBef>
            </a:pPr>
            <a:r>
              <a:rPr lang="de-DE" sz="2000" dirty="0"/>
              <a:t>dienen zur </a:t>
            </a:r>
            <a:r>
              <a:rPr lang="de-DE" sz="2000" dirty="0" err="1" smtClean="0"/>
              <a:t>Tracheabronchial</a:t>
            </a:r>
            <a:r>
              <a:rPr lang="de-DE" sz="2000" dirty="0" smtClean="0"/>
              <a:t>-Deposition</a:t>
            </a:r>
            <a:r>
              <a:rPr lang="de-DE" sz="2000" dirty="0"/>
              <a:t>. </a:t>
            </a:r>
          </a:p>
          <a:p>
            <a:pPr algn="just">
              <a:spcBef>
                <a:spcPct val="0"/>
              </a:spcBef>
            </a:pPr>
            <a:endParaRPr lang="de-DE" sz="2000" dirty="0"/>
          </a:p>
          <a:p>
            <a:pPr algn="just">
              <a:spcBef>
                <a:spcPct val="0"/>
              </a:spcBef>
            </a:pPr>
            <a:endParaRPr lang="de-DE" sz="2000" dirty="0"/>
          </a:p>
          <a:p>
            <a:pPr algn="just">
              <a:spcBef>
                <a:spcPct val="0"/>
              </a:spcBef>
            </a:pPr>
            <a:endParaRPr lang="de-DE" sz="2000" dirty="0"/>
          </a:p>
          <a:p>
            <a:pPr algn="just">
              <a:spcBef>
                <a:spcPct val="0"/>
              </a:spcBef>
            </a:pPr>
            <a:endParaRPr lang="de-DE" sz="2000" dirty="0"/>
          </a:p>
          <a:p>
            <a:pPr algn="just">
              <a:spcBef>
                <a:spcPct val="0"/>
              </a:spcBef>
            </a:pPr>
            <a:r>
              <a:rPr lang="de-DE" sz="2000" dirty="0"/>
              <a:t>Teilchen von </a:t>
            </a:r>
          </a:p>
          <a:p>
            <a:pPr algn="just">
              <a:spcBef>
                <a:spcPct val="0"/>
              </a:spcBef>
            </a:pPr>
            <a:r>
              <a:rPr lang="de-DE" sz="2000" dirty="0"/>
              <a:t>0,5 - 5 Mikron zur </a:t>
            </a:r>
          </a:p>
          <a:p>
            <a:pPr algn="just">
              <a:spcBef>
                <a:spcPct val="0"/>
              </a:spcBef>
            </a:pPr>
            <a:r>
              <a:rPr lang="de-DE" sz="2000" dirty="0" smtClean="0"/>
              <a:t>Alveolar-Deposition</a:t>
            </a:r>
          </a:p>
          <a:p>
            <a:pPr algn="just">
              <a:spcBef>
                <a:spcPct val="0"/>
              </a:spcBef>
            </a:pPr>
            <a:endParaRPr lang="de-DE" sz="2000" dirty="0"/>
          </a:p>
          <a:p>
            <a:pPr algn="just">
              <a:spcBef>
                <a:spcPct val="0"/>
              </a:spcBef>
            </a:pPr>
            <a:endParaRPr lang="de-DE" sz="2000" dirty="0" smtClean="0"/>
          </a:p>
          <a:p>
            <a:pPr algn="just">
              <a:spcBef>
                <a:spcPct val="0"/>
              </a:spcBef>
            </a:pPr>
            <a:endParaRPr lang="de-DE" sz="2000" dirty="0" smtClean="0"/>
          </a:p>
          <a:p>
            <a:pPr algn="just">
              <a:spcBef>
                <a:spcPct val="0"/>
              </a:spcBef>
            </a:pPr>
            <a:r>
              <a:rPr lang="de-DE" sz="2000" dirty="0"/>
              <a:t>Teilchen &lt;0,5 </a:t>
            </a:r>
            <a:r>
              <a:rPr lang="de-DE" sz="2000" dirty="0">
                <a:solidFill>
                  <a:srgbClr val="000000"/>
                </a:solidFill>
              </a:rPr>
              <a:t>µm</a:t>
            </a:r>
            <a:r>
              <a:rPr lang="de-DE" sz="2000" dirty="0"/>
              <a:t> werden wieder ausgeatmet</a:t>
            </a:r>
          </a:p>
          <a:p>
            <a:pPr algn="just">
              <a:spcBef>
                <a:spcPct val="0"/>
              </a:spcBef>
            </a:pPr>
            <a:endParaRPr lang="de-DE" sz="2000" dirty="0"/>
          </a:p>
          <a:p>
            <a:pPr marL="0" indent="0" algn="just">
              <a:buNone/>
            </a:pPr>
            <a:endParaRPr lang="de-DE" sz="2000" dirty="0"/>
          </a:p>
        </p:txBody>
      </p:sp>
      <p:sp>
        <p:nvSpPr>
          <p:cNvPr id="4" name="Inhaltsplatzhalter 3"/>
          <p:cNvSpPr>
            <a:spLocks noGrp="1"/>
          </p:cNvSpPr>
          <p:nvPr>
            <p:ph idx="1"/>
          </p:nvPr>
        </p:nvSpPr>
        <p:spPr>
          <a:xfrm>
            <a:off x="132735" y="788822"/>
            <a:ext cx="5182727" cy="442464"/>
          </a:xfrm>
        </p:spPr>
        <p:txBody>
          <a:bodyPr>
            <a:normAutofit fontScale="92500"/>
          </a:bodyPr>
          <a:lstStyle/>
          <a:p>
            <a:r>
              <a:rPr lang="de-DE" dirty="0" smtClean="0"/>
              <a:t>Wirkungsweise der Inhalation, Aerosol</a:t>
            </a:r>
            <a:endParaRPr lang="de-DE" dirty="0"/>
          </a:p>
        </p:txBody>
      </p:sp>
      <p:pic>
        <p:nvPicPr>
          <p:cNvPr id="6" name="Grafik 5"/>
          <p:cNvPicPr>
            <a:picLocks noChangeAspect="1"/>
          </p:cNvPicPr>
          <p:nvPr/>
        </p:nvPicPr>
        <p:blipFill rotWithShape="1">
          <a:blip r:embed="rId2"/>
          <a:srcRect l="8159" t="3932" r="10047"/>
          <a:stretch/>
        </p:blipFill>
        <p:spPr>
          <a:xfrm>
            <a:off x="6938682" y="1072342"/>
            <a:ext cx="5117941" cy="5120460"/>
          </a:xfrm>
          <a:prstGeom prst="rect">
            <a:avLst/>
          </a:prstGeom>
        </p:spPr>
      </p:pic>
    </p:spTree>
    <p:extLst>
      <p:ext uri="{BB962C8B-B14F-4D97-AF65-F5344CB8AC3E}">
        <p14:creationId xmlns:p14="http://schemas.microsoft.com/office/powerpoint/2010/main" val="167619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4294967295"/>
          </p:nvPr>
        </p:nvSpPr>
        <p:spPr>
          <a:xfrm>
            <a:off x="0" y="788988"/>
            <a:ext cx="4556125" cy="442912"/>
          </a:xfrm>
          <a:prstGeom prst="rect">
            <a:avLst/>
          </a:prstGeom>
        </p:spPr>
        <p:txBody>
          <a:bodyPr>
            <a:normAutofit fontScale="62500" lnSpcReduction="20000"/>
          </a:bodyPr>
          <a:lstStyle/>
          <a:p>
            <a:r>
              <a:rPr lang="de-DE" dirty="0" smtClean="0"/>
              <a:t>Wirkungsweise der Inhalation, Aerosol</a:t>
            </a:r>
            <a:endParaRPr lang="de-DE" dirty="0"/>
          </a:p>
        </p:txBody>
      </p:sp>
      <p:pic>
        <p:nvPicPr>
          <p:cNvPr id="6" name="Grafik 5"/>
          <p:cNvPicPr>
            <a:picLocks noChangeAspect="1"/>
          </p:cNvPicPr>
          <p:nvPr/>
        </p:nvPicPr>
        <p:blipFill>
          <a:blip r:embed="rId2"/>
          <a:stretch>
            <a:fillRect/>
          </a:stretch>
        </p:blipFill>
        <p:spPr>
          <a:xfrm>
            <a:off x="8366760" y="0"/>
            <a:ext cx="3825240" cy="1194078"/>
          </a:xfrm>
          <a:prstGeom prst="rect">
            <a:avLst/>
          </a:prstGeom>
        </p:spPr>
      </p:pic>
      <p:pic>
        <p:nvPicPr>
          <p:cNvPr id="7" name="Grafik 6"/>
          <p:cNvPicPr>
            <a:picLocks noChangeAspect="1"/>
          </p:cNvPicPr>
          <p:nvPr/>
        </p:nvPicPr>
        <p:blipFill>
          <a:blip r:embed="rId3"/>
          <a:stretch>
            <a:fillRect/>
          </a:stretch>
        </p:blipFill>
        <p:spPr>
          <a:xfrm>
            <a:off x="6312230" y="0"/>
            <a:ext cx="2054529" cy="1194078"/>
          </a:xfrm>
          <a:prstGeom prst="rect">
            <a:avLst/>
          </a:prstGeom>
        </p:spPr>
      </p:pic>
      <p:pic>
        <p:nvPicPr>
          <p:cNvPr id="8" name="Grafik 7"/>
          <p:cNvPicPr>
            <a:picLocks noChangeAspect="1"/>
          </p:cNvPicPr>
          <p:nvPr/>
        </p:nvPicPr>
        <p:blipFill>
          <a:blip r:embed="rId3"/>
          <a:stretch>
            <a:fillRect/>
          </a:stretch>
        </p:blipFill>
        <p:spPr>
          <a:xfrm>
            <a:off x="4099559" y="0"/>
            <a:ext cx="2212672" cy="1194078"/>
          </a:xfrm>
          <a:prstGeom prst="rect">
            <a:avLst/>
          </a:prstGeom>
        </p:spPr>
      </p:pic>
      <p:pic>
        <p:nvPicPr>
          <p:cNvPr id="9" name="Grafik 8"/>
          <p:cNvPicPr>
            <a:picLocks noChangeAspect="1"/>
          </p:cNvPicPr>
          <p:nvPr/>
        </p:nvPicPr>
        <p:blipFill>
          <a:blip r:embed="rId3"/>
          <a:stretch>
            <a:fillRect/>
          </a:stretch>
        </p:blipFill>
        <p:spPr>
          <a:xfrm>
            <a:off x="1981198" y="0"/>
            <a:ext cx="2118361" cy="1194078"/>
          </a:xfrm>
          <a:prstGeom prst="rect">
            <a:avLst/>
          </a:prstGeom>
        </p:spPr>
      </p:pic>
      <p:pic>
        <p:nvPicPr>
          <p:cNvPr id="10" name="Grafik 9"/>
          <p:cNvPicPr>
            <a:picLocks noChangeAspect="1"/>
          </p:cNvPicPr>
          <p:nvPr/>
        </p:nvPicPr>
        <p:blipFill>
          <a:blip r:embed="rId3"/>
          <a:stretch>
            <a:fillRect/>
          </a:stretch>
        </p:blipFill>
        <p:spPr>
          <a:xfrm>
            <a:off x="0" y="0"/>
            <a:ext cx="1981199" cy="1194078"/>
          </a:xfrm>
          <a:prstGeom prst="rect">
            <a:avLst/>
          </a:prstGeom>
        </p:spPr>
      </p:pic>
      <p:sp>
        <p:nvSpPr>
          <p:cNvPr id="11" name="Inhaltsplatzhalter 4"/>
          <p:cNvSpPr txBox="1">
            <a:spLocks/>
          </p:cNvSpPr>
          <p:nvPr/>
        </p:nvSpPr>
        <p:spPr>
          <a:xfrm>
            <a:off x="703910" y="1672895"/>
            <a:ext cx="11216640" cy="686600"/>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mtClean="0"/>
              <a:t>Die Arten der Inhalation</a:t>
            </a:r>
            <a:endParaRPr lang="de-DE" dirty="0"/>
          </a:p>
        </p:txBody>
      </p:sp>
      <p:sp>
        <p:nvSpPr>
          <p:cNvPr id="12" name="Inhaltsplatzhalter 5"/>
          <p:cNvSpPr txBox="1">
            <a:spLocks/>
          </p:cNvSpPr>
          <p:nvPr/>
        </p:nvSpPr>
        <p:spPr>
          <a:xfrm>
            <a:off x="703910" y="2461261"/>
            <a:ext cx="11216640" cy="3116580"/>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dirty="0" smtClean="0"/>
              <a:t>Feuchtinhalation</a:t>
            </a:r>
          </a:p>
          <a:p>
            <a:pPr algn="just"/>
            <a:r>
              <a:rPr lang="de-DE" dirty="0" smtClean="0"/>
              <a:t>Man spricht von einer Feuchtinhalation, wenn das Aerosol mittels Vernebler und einer Lösung erzeugt wurde.</a:t>
            </a:r>
          </a:p>
          <a:p>
            <a:pPr algn="just"/>
            <a:endParaRPr lang="de-DE" dirty="0" smtClean="0"/>
          </a:p>
          <a:p>
            <a:pPr algn="just"/>
            <a:r>
              <a:rPr lang="de-DE" dirty="0" smtClean="0"/>
              <a:t>Trockeninhalation</a:t>
            </a:r>
          </a:p>
          <a:p>
            <a:pPr algn="just"/>
            <a:r>
              <a:rPr lang="de-DE" dirty="0" smtClean="0"/>
              <a:t>Man spricht von trockener Inhalation, wenn das Aerosol als Trockenpulver inhaliert werden.</a:t>
            </a:r>
            <a:endParaRPr lang="de-DE" dirty="0"/>
          </a:p>
        </p:txBody>
      </p:sp>
    </p:spTree>
    <p:extLst>
      <p:ext uri="{BB962C8B-B14F-4D97-AF65-F5344CB8AC3E}">
        <p14:creationId xmlns:p14="http://schemas.microsoft.com/office/powerpoint/2010/main" val="1162568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4294967295"/>
          </p:nvPr>
        </p:nvSpPr>
        <p:spPr>
          <a:xfrm>
            <a:off x="0" y="788988"/>
            <a:ext cx="4556125" cy="442912"/>
          </a:xfrm>
          <a:prstGeom prst="rect">
            <a:avLst/>
          </a:prstGeom>
        </p:spPr>
        <p:txBody>
          <a:bodyPr>
            <a:normAutofit fontScale="62500" lnSpcReduction="20000"/>
          </a:bodyPr>
          <a:lstStyle/>
          <a:p>
            <a:r>
              <a:rPr lang="de-DE" dirty="0" smtClean="0"/>
              <a:t>Wirkungsweise der Inhalation, Aerosol</a:t>
            </a:r>
            <a:endParaRPr lang="de-DE" dirty="0"/>
          </a:p>
        </p:txBody>
      </p:sp>
      <p:pic>
        <p:nvPicPr>
          <p:cNvPr id="6" name="Grafik 5"/>
          <p:cNvPicPr>
            <a:picLocks noChangeAspect="1"/>
          </p:cNvPicPr>
          <p:nvPr/>
        </p:nvPicPr>
        <p:blipFill>
          <a:blip r:embed="rId2"/>
          <a:stretch>
            <a:fillRect/>
          </a:stretch>
        </p:blipFill>
        <p:spPr>
          <a:xfrm>
            <a:off x="8366760" y="0"/>
            <a:ext cx="3825240" cy="1194078"/>
          </a:xfrm>
          <a:prstGeom prst="rect">
            <a:avLst/>
          </a:prstGeom>
        </p:spPr>
      </p:pic>
      <p:pic>
        <p:nvPicPr>
          <p:cNvPr id="7" name="Grafik 6"/>
          <p:cNvPicPr>
            <a:picLocks noChangeAspect="1"/>
          </p:cNvPicPr>
          <p:nvPr/>
        </p:nvPicPr>
        <p:blipFill>
          <a:blip r:embed="rId3"/>
          <a:stretch>
            <a:fillRect/>
          </a:stretch>
        </p:blipFill>
        <p:spPr>
          <a:xfrm>
            <a:off x="6312230" y="0"/>
            <a:ext cx="2054529" cy="1194078"/>
          </a:xfrm>
          <a:prstGeom prst="rect">
            <a:avLst/>
          </a:prstGeom>
        </p:spPr>
      </p:pic>
      <p:pic>
        <p:nvPicPr>
          <p:cNvPr id="8" name="Grafik 7"/>
          <p:cNvPicPr>
            <a:picLocks noChangeAspect="1"/>
          </p:cNvPicPr>
          <p:nvPr/>
        </p:nvPicPr>
        <p:blipFill>
          <a:blip r:embed="rId3"/>
          <a:stretch>
            <a:fillRect/>
          </a:stretch>
        </p:blipFill>
        <p:spPr>
          <a:xfrm>
            <a:off x="4099559" y="0"/>
            <a:ext cx="2212672" cy="1194078"/>
          </a:xfrm>
          <a:prstGeom prst="rect">
            <a:avLst/>
          </a:prstGeom>
        </p:spPr>
      </p:pic>
      <p:pic>
        <p:nvPicPr>
          <p:cNvPr id="9" name="Grafik 8"/>
          <p:cNvPicPr>
            <a:picLocks noChangeAspect="1"/>
          </p:cNvPicPr>
          <p:nvPr/>
        </p:nvPicPr>
        <p:blipFill>
          <a:blip r:embed="rId3"/>
          <a:stretch>
            <a:fillRect/>
          </a:stretch>
        </p:blipFill>
        <p:spPr>
          <a:xfrm>
            <a:off x="1981198" y="0"/>
            <a:ext cx="2118361" cy="1194078"/>
          </a:xfrm>
          <a:prstGeom prst="rect">
            <a:avLst/>
          </a:prstGeom>
        </p:spPr>
      </p:pic>
      <p:pic>
        <p:nvPicPr>
          <p:cNvPr id="10" name="Grafik 9"/>
          <p:cNvPicPr>
            <a:picLocks noChangeAspect="1"/>
          </p:cNvPicPr>
          <p:nvPr/>
        </p:nvPicPr>
        <p:blipFill>
          <a:blip r:embed="rId3"/>
          <a:stretch>
            <a:fillRect/>
          </a:stretch>
        </p:blipFill>
        <p:spPr>
          <a:xfrm>
            <a:off x="0" y="0"/>
            <a:ext cx="1981199" cy="1194078"/>
          </a:xfrm>
          <a:prstGeom prst="rect">
            <a:avLst/>
          </a:prstGeom>
        </p:spPr>
      </p:pic>
      <p:sp>
        <p:nvSpPr>
          <p:cNvPr id="11" name="Inhaltsplatzhalter 4"/>
          <p:cNvSpPr txBox="1">
            <a:spLocks/>
          </p:cNvSpPr>
          <p:nvPr/>
        </p:nvSpPr>
        <p:spPr>
          <a:xfrm>
            <a:off x="703910" y="1672895"/>
            <a:ext cx="11216640" cy="686600"/>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mtClean="0"/>
              <a:t>Die Arten der Inhalation</a:t>
            </a:r>
            <a:endParaRPr lang="de-DE" dirty="0"/>
          </a:p>
        </p:txBody>
      </p:sp>
      <p:sp>
        <p:nvSpPr>
          <p:cNvPr id="12" name="Inhaltsplatzhalter 5"/>
          <p:cNvSpPr txBox="1">
            <a:spLocks/>
          </p:cNvSpPr>
          <p:nvPr/>
        </p:nvSpPr>
        <p:spPr>
          <a:xfrm>
            <a:off x="703910" y="2461261"/>
            <a:ext cx="11216640" cy="3116580"/>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Feuchtinhalation durch Düsenvernebler mit Druckluft :</a:t>
            </a:r>
          </a:p>
          <a:p>
            <a:pPr lvl="1"/>
            <a:r>
              <a:rPr lang="de-DE" dirty="0"/>
              <a:t>Warm</a:t>
            </a:r>
          </a:p>
          <a:p>
            <a:pPr lvl="1"/>
            <a:r>
              <a:rPr lang="de-DE" dirty="0"/>
              <a:t>Kalt</a:t>
            </a:r>
          </a:p>
          <a:p>
            <a:endParaRPr lang="de-DE" dirty="0"/>
          </a:p>
          <a:p>
            <a:r>
              <a:rPr lang="de-DE" dirty="0"/>
              <a:t>Überdruckinhalation durch IPPB-Gerät :</a:t>
            </a:r>
          </a:p>
          <a:p>
            <a:pPr lvl="1"/>
            <a:r>
              <a:rPr lang="de-DE" dirty="0"/>
              <a:t>Warm</a:t>
            </a:r>
          </a:p>
          <a:p>
            <a:pPr lvl="1"/>
            <a:r>
              <a:rPr lang="de-DE" dirty="0"/>
              <a:t>Kalt</a:t>
            </a:r>
          </a:p>
          <a:p>
            <a:pPr algn="just"/>
            <a:endParaRPr lang="de-DE" dirty="0"/>
          </a:p>
        </p:txBody>
      </p:sp>
    </p:spTree>
    <p:extLst>
      <p:ext uri="{BB962C8B-B14F-4D97-AF65-F5344CB8AC3E}">
        <p14:creationId xmlns:p14="http://schemas.microsoft.com/office/powerpoint/2010/main" val="2307647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4294967295"/>
          </p:nvPr>
        </p:nvSpPr>
        <p:spPr>
          <a:xfrm>
            <a:off x="0" y="788988"/>
            <a:ext cx="4556125" cy="442912"/>
          </a:xfrm>
          <a:prstGeom prst="rect">
            <a:avLst/>
          </a:prstGeom>
        </p:spPr>
        <p:txBody>
          <a:bodyPr>
            <a:normAutofit fontScale="62500" lnSpcReduction="20000"/>
          </a:bodyPr>
          <a:lstStyle/>
          <a:p>
            <a:r>
              <a:rPr lang="de-DE" dirty="0" smtClean="0"/>
              <a:t>Wirkungsweise der Inhalation, Aerosol</a:t>
            </a:r>
            <a:endParaRPr lang="de-DE" dirty="0"/>
          </a:p>
        </p:txBody>
      </p:sp>
      <p:pic>
        <p:nvPicPr>
          <p:cNvPr id="6" name="Grafik 5"/>
          <p:cNvPicPr>
            <a:picLocks noChangeAspect="1"/>
          </p:cNvPicPr>
          <p:nvPr/>
        </p:nvPicPr>
        <p:blipFill>
          <a:blip r:embed="rId2"/>
          <a:stretch>
            <a:fillRect/>
          </a:stretch>
        </p:blipFill>
        <p:spPr>
          <a:xfrm>
            <a:off x="8366760" y="0"/>
            <a:ext cx="3825240" cy="1194078"/>
          </a:xfrm>
          <a:prstGeom prst="rect">
            <a:avLst/>
          </a:prstGeom>
        </p:spPr>
      </p:pic>
      <p:pic>
        <p:nvPicPr>
          <p:cNvPr id="7" name="Grafik 6"/>
          <p:cNvPicPr>
            <a:picLocks noChangeAspect="1"/>
          </p:cNvPicPr>
          <p:nvPr/>
        </p:nvPicPr>
        <p:blipFill>
          <a:blip r:embed="rId3"/>
          <a:stretch>
            <a:fillRect/>
          </a:stretch>
        </p:blipFill>
        <p:spPr>
          <a:xfrm>
            <a:off x="6312230" y="0"/>
            <a:ext cx="2054529" cy="1194078"/>
          </a:xfrm>
          <a:prstGeom prst="rect">
            <a:avLst/>
          </a:prstGeom>
        </p:spPr>
      </p:pic>
      <p:pic>
        <p:nvPicPr>
          <p:cNvPr id="8" name="Grafik 7"/>
          <p:cNvPicPr>
            <a:picLocks noChangeAspect="1"/>
          </p:cNvPicPr>
          <p:nvPr/>
        </p:nvPicPr>
        <p:blipFill>
          <a:blip r:embed="rId3"/>
          <a:stretch>
            <a:fillRect/>
          </a:stretch>
        </p:blipFill>
        <p:spPr>
          <a:xfrm>
            <a:off x="4099559" y="0"/>
            <a:ext cx="2212672" cy="1194078"/>
          </a:xfrm>
          <a:prstGeom prst="rect">
            <a:avLst/>
          </a:prstGeom>
        </p:spPr>
      </p:pic>
      <p:pic>
        <p:nvPicPr>
          <p:cNvPr id="9" name="Grafik 8"/>
          <p:cNvPicPr>
            <a:picLocks noChangeAspect="1"/>
          </p:cNvPicPr>
          <p:nvPr/>
        </p:nvPicPr>
        <p:blipFill>
          <a:blip r:embed="rId3"/>
          <a:stretch>
            <a:fillRect/>
          </a:stretch>
        </p:blipFill>
        <p:spPr>
          <a:xfrm>
            <a:off x="1981198" y="0"/>
            <a:ext cx="2118361" cy="1194078"/>
          </a:xfrm>
          <a:prstGeom prst="rect">
            <a:avLst/>
          </a:prstGeom>
        </p:spPr>
      </p:pic>
      <p:pic>
        <p:nvPicPr>
          <p:cNvPr id="10" name="Grafik 9"/>
          <p:cNvPicPr>
            <a:picLocks noChangeAspect="1"/>
          </p:cNvPicPr>
          <p:nvPr/>
        </p:nvPicPr>
        <p:blipFill>
          <a:blip r:embed="rId3"/>
          <a:stretch>
            <a:fillRect/>
          </a:stretch>
        </p:blipFill>
        <p:spPr>
          <a:xfrm>
            <a:off x="0" y="0"/>
            <a:ext cx="1981199" cy="1194078"/>
          </a:xfrm>
          <a:prstGeom prst="rect">
            <a:avLst/>
          </a:prstGeom>
        </p:spPr>
      </p:pic>
      <p:sp>
        <p:nvSpPr>
          <p:cNvPr id="11" name="Inhaltsplatzhalter 4"/>
          <p:cNvSpPr txBox="1">
            <a:spLocks/>
          </p:cNvSpPr>
          <p:nvPr/>
        </p:nvSpPr>
        <p:spPr>
          <a:xfrm>
            <a:off x="703910" y="1672895"/>
            <a:ext cx="11216640" cy="686600"/>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mtClean="0"/>
              <a:t>Die Arten der Inhalation</a:t>
            </a:r>
            <a:endParaRPr lang="de-DE" dirty="0"/>
          </a:p>
        </p:txBody>
      </p:sp>
      <p:sp>
        <p:nvSpPr>
          <p:cNvPr id="12" name="Inhaltsplatzhalter 5"/>
          <p:cNvSpPr txBox="1">
            <a:spLocks/>
          </p:cNvSpPr>
          <p:nvPr/>
        </p:nvSpPr>
        <p:spPr>
          <a:xfrm>
            <a:off x="703910" y="2461261"/>
            <a:ext cx="11216640" cy="3116580"/>
          </a:xfrm>
          <a:prstGeom prst="rect">
            <a:avLst/>
          </a:prstGeom>
        </p:spPr>
        <p:txBody>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 Inhalation durch Ultraschallvernebler</a:t>
            </a:r>
          </a:p>
          <a:p>
            <a:pPr lvl="1"/>
            <a:r>
              <a:rPr lang="de-DE" sz="2400" dirty="0"/>
              <a:t>Warm</a:t>
            </a:r>
          </a:p>
          <a:p>
            <a:pPr lvl="1"/>
            <a:r>
              <a:rPr lang="de-DE" sz="2400" dirty="0"/>
              <a:t>Kalt</a:t>
            </a:r>
          </a:p>
          <a:p>
            <a:endParaRPr lang="de-DE" sz="2400" dirty="0"/>
          </a:p>
          <a:p>
            <a:r>
              <a:rPr lang="de-DE" sz="2400" dirty="0"/>
              <a:t> Inhalation durch </a:t>
            </a:r>
            <a:r>
              <a:rPr lang="de-DE" sz="2400" dirty="0" err="1"/>
              <a:t>Meshvernebler</a:t>
            </a:r>
            <a:endParaRPr lang="de-DE" sz="2400" dirty="0"/>
          </a:p>
          <a:p>
            <a:pPr lvl="1"/>
            <a:r>
              <a:rPr lang="de-DE" sz="2400" dirty="0"/>
              <a:t> Mundstück</a:t>
            </a:r>
          </a:p>
          <a:p>
            <a:pPr lvl="1"/>
            <a:r>
              <a:rPr lang="de-DE" sz="2400" dirty="0"/>
              <a:t> Beatmungsschlauchsystem invasiv</a:t>
            </a:r>
          </a:p>
          <a:p>
            <a:endParaRPr lang="de-DE" sz="2400" dirty="0"/>
          </a:p>
          <a:p>
            <a:r>
              <a:rPr lang="de-DE" sz="2400" dirty="0"/>
              <a:t> Inhalation mittels Dosieraerosol</a:t>
            </a:r>
          </a:p>
          <a:p>
            <a:pPr algn="just"/>
            <a:endParaRPr lang="de-DE" sz="2400" dirty="0"/>
          </a:p>
        </p:txBody>
      </p:sp>
    </p:spTree>
    <p:extLst>
      <p:ext uri="{BB962C8B-B14F-4D97-AF65-F5344CB8AC3E}">
        <p14:creationId xmlns:p14="http://schemas.microsoft.com/office/powerpoint/2010/main" val="1436775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r>
              <a:rPr lang="de-DE" dirty="0" smtClean="0"/>
              <a:t>Gliederung</a:t>
            </a:r>
            <a:endParaRPr lang="de-DE" dirty="0"/>
          </a:p>
        </p:txBody>
      </p:sp>
      <p:sp>
        <p:nvSpPr>
          <p:cNvPr id="6" name="Inhaltsplatzhalter 7"/>
          <p:cNvSpPr txBox="1">
            <a:spLocks/>
          </p:cNvSpPr>
          <p:nvPr/>
        </p:nvSpPr>
        <p:spPr>
          <a:xfrm>
            <a:off x="975360" y="2249757"/>
            <a:ext cx="10521315" cy="4596735"/>
          </a:xfrm>
          <a:prstGeom prst="rect">
            <a:avLst/>
          </a:prstGeom>
          <a:effectLst/>
        </p:spPr>
        <p:txBody>
          <a:bodyPr vert="horz" lIns="91440" tIns="45720" rIns="91440" bIns="45720" rtlCol="0">
            <a:normAutofit fontScale="92500" lnSpcReduction="20000"/>
          </a:bodyPr>
          <a:lst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smtClean="0">
                <a:solidFill>
                  <a:schemeClr val="tx1">
                    <a:lumMod val="85000"/>
                    <a:lumOff val="15000"/>
                  </a:schemeClr>
                </a:solidFill>
              </a:rPr>
              <a:t>Ziel</a:t>
            </a:r>
          </a:p>
          <a:p>
            <a:r>
              <a:rPr lang="de-DE" dirty="0" smtClean="0">
                <a:solidFill>
                  <a:schemeClr val="tx1">
                    <a:lumMod val="85000"/>
                    <a:lumOff val="15000"/>
                  </a:schemeClr>
                </a:solidFill>
              </a:rPr>
              <a:t>Indikationen</a:t>
            </a:r>
          </a:p>
          <a:p>
            <a:r>
              <a:rPr lang="de-DE" dirty="0" smtClean="0">
                <a:solidFill>
                  <a:schemeClr val="tx1">
                    <a:lumMod val="85000"/>
                    <a:lumOff val="15000"/>
                  </a:schemeClr>
                </a:solidFill>
              </a:rPr>
              <a:t>Anatomie/Physiologie</a:t>
            </a:r>
          </a:p>
          <a:p>
            <a:r>
              <a:rPr lang="de-DE" dirty="0" smtClean="0">
                <a:solidFill>
                  <a:schemeClr val="tx1">
                    <a:lumMod val="85000"/>
                    <a:lumOff val="15000"/>
                  </a:schemeClr>
                </a:solidFill>
              </a:rPr>
              <a:t>Wirkungsweise</a:t>
            </a:r>
          </a:p>
          <a:p>
            <a:r>
              <a:rPr lang="de-DE" dirty="0" smtClean="0">
                <a:solidFill>
                  <a:schemeClr val="tx1">
                    <a:lumMod val="85000"/>
                    <a:lumOff val="15000"/>
                  </a:schemeClr>
                </a:solidFill>
              </a:rPr>
              <a:t>Das Aerosol</a:t>
            </a:r>
          </a:p>
          <a:p>
            <a:r>
              <a:rPr lang="de-DE" dirty="0" smtClean="0">
                <a:solidFill>
                  <a:schemeClr val="tx1">
                    <a:lumMod val="85000"/>
                    <a:lumOff val="15000"/>
                  </a:schemeClr>
                </a:solidFill>
              </a:rPr>
              <a:t>Arten der Inhalation</a:t>
            </a:r>
          </a:p>
          <a:p>
            <a:r>
              <a:rPr lang="de-DE" dirty="0" smtClean="0">
                <a:solidFill>
                  <a:schemeClr val="tx1">
                    <a:lumMod val="85000"/>
                    <a:lumOff val="15000"/>
                  </a:schemeClr>
                </a:solidFill>
              </a:rPr>
              <a:t>Was ist ein Vernebler?</a:t>
            </a:r>
          </a:p>
          <a:p>
            <a:r>
              <a:rPr lang="de-DE" dirty="0" err="1" smtClean="0">
                <a:solidFill>
                  <a:schemeClr val="tx1">
                    <a:lumMod val="85000"/>
                    <a:lumOff val="15000"/>
                  </a:schemeClr>
                </a:solidFill>
              </a:rPr>
              <a:t>Verneblersysteme</a:t>
            </a:r>
            <a:endParaRPr lang="de-DE" dirty="0" smtClean="0">
              <a:solidFill>
                <a:schemeClr val="tx1">
                  <a:lumMod val="85000"/>
                  <a:lumOff val="15000"/>
                </a:schemeClr>
              </a:solidFill>
            </a:endParaRPr>
          </a:p>
          <a:p>
            <a:r>
              <a:rPr lang="de-DE" dirty="0" smtClean="0">
                <a:solidFill>
                  <a:schemeClr val="tx1">
                    <a:lumMod val="85000"/>
                    <a:lumOff val="15000"/>
                  </a:schemeClr>
                </a:solidFill>
              </a:rPr>
              <a:t>Geräte zur Inhalation</a:t>
            </a:r>
          </a:p>
          <a:p>
            <a:r>
              <a:rPr lang="de-DE" dirty="0" smtClean="0">
                <a:solidFill>
                  <a:schemeClr val="tx1">
                    <a:lumMod val="85000"/>
                    <a:lumOff val="15000"/>
                  </a:schemeClr>
                </a:solidFill>
              </a:rPr>
              <a:t>Substanzen zur Inhalation</a:t>
            </a:r>
          </a:p>
          <a:p>
            <a:r>
              <a:rPr lang="de-DE" dirty="0" smtClean="0">
                <a:solidFill>
                  <a:schemeClr val="tx1">
                    <a:lumMod val="85000"/>
                    <a:lumOff val="15000"/>
                  </a:schemeClr>
                </a:solidFill>
              </a:rPr>
              <a:t>Sekretmanagement</a:t>
            </a:r>
          </a:p>
          <a:p>
            <a:endParaRPr lang="de-DE" dirty="0">
              <a:solidFill>
                <a:schemeClr val="tx1">
                  <a:lumMod val="85000"/>
                  <a:lumOff val="15000"/>
                </a:schemeClr>
              </a:solidFill>
            </a:endParaRPr>
          </a:p>
        </p:txBody>
      </p:sp>
    </p:spTree>
    <p:extLst>
      <p:ext uri="{BB962C8B-B14F-4D97-AF65-F5344CB8AC3E}">
        <p14:creationId xmlns:p14="http://schemas.microsoft.com/office/powerpoint/2010/main" val="253001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Was ist ein Vernebler</a:t>
            </a:r>
            <a:endParaRPr lang="de-DE" dirty="0"/>
          </a:p>
        </p:txBody>
      </p:sp>
      <p:sp>
        <p:nvSpPr>
          <p:cNvPr id="3" name="Inhaltsplatzhalter 2"/>
          <p:cNvSpPr>
            <a:spLocks noGrp="1"/>
          </p:cNvSpPr>
          <p:nvPr>
            <p:ph idx="13"/>
          </p:nvPr>
        </p:nvSpPr>
        <p:spPr/>
        <p:txBody>
          <a:bodyPr>
            <a:normAutofit fontScale="92500" lnSpcReduction="20000"/>
          </a:bodyPr>
          <a:lstStyle/>
          <a:p>
            <a:pPr algn="just"/>
            <a:r>
              <a:rPr lang="de-DE" dirty="0"/>
              <a:t>Ein Vernebler ist ein Gerät zur Umwandlung einer Flüssigkeit in einen Nebel aus feinen Teilchen (Aerosol), die direkt in die Lungen inhaliert werden können</a:t>
            </a:r>
          </a:p>
          <a:p>
            <a:pPr algn="just"/>
            <a:endParaRPr lang="de-DE" dirty="0"/>
          </a:p>
          <a:p>
            <a:pPr algn="just"/>
            <a:r>
              <a:rPr lang="de-DE" dirty="0"/>
              <a:t>Vernebler sind konstruiert zur Erzeugung eines optimalen Teilchenspektrums von 0,5 bis 5 Mikron. Teilchen von 2 – 5 Mikron dienen zur intrapulmonalen Deposition, Teilchen von 0,5 - 2 Mikron zur Alveolar-Deposition</a:t>
            </a:r>
          </a:p>
          <a:p>
            <a:pPr algn="just"/>
            <a:endParaRPr lang="de-DE" dirty="0"/>
          </a:p>
          <a:p>
            <a:pPr algn="just"/>
            <a:r>
              <a:rPr lang="de-DE" dirty="0"/>
              <a:t>Die Vernebler-Therapie erlaubt dem Anwender , eine therapeutische oder diagnostische Medikamenten-Dosis  in Form von </a:t>
            </a:r>
            <a:r>
              <a:rPr lang="de-DE" dirty="0" err="1"/>
              <a:t>inhalierbaren</a:t>
            </a:r>
            <a:r>
              <a:rPr lang="de-DE" dirty="0"/>
              <a:t> Teilchen in kurzer Zeit (5 - 15 Minuten) in die Lungen zu bringen</a:t>
            </a:r>
          </a:p>
        </p:txBody>
      </p:sp>
    </p:spTree>
    <p:extLst>
      <p:ext uri="{BB962C8B-B14F-4D97-AF65-F5344CB8AC3E}">
        <p14:creationId xmlns:p14="http://schemas.microsoft.com/office/powerpoint/2010/main" val="179865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Was ist ein Vernebler,    Vorteile</a:t>
            </a:r>
            <a:endParaRPr lang="de-DE" dirty="0"/>
          </a:p>
        </p:txBody>
      </p:sp>
      <p:sp>
        <p:nvSpPr>
          <p:cNvPr id="3" name="Inhaltsplatzhalter 2"/>
          <p:cNvSpPr>
            <a:spLocks noGrp="1"/>
          </p:cNvSpPr>
          <p:nvPr>
            <p:ph idx="13"/>
          </p:nvPr>
        </p:nvSpPr>
        <p:spPr>
          <a:xfrm>
            <a:off x="981074" y="1996225"/>
            <a:ext cx="11210925" cy="4196576"/>
          </a:xfrm>
        </p:spPr>
        <p:txBody>
          <a:bodyPr>
            <a:normAutofit/>
          </a:bodyPr>
          <a:lstStyle/>
          <a:p>
            <a:pPr algn="just"/>
            <a:r>
              <a:rPr lang="de-DE" dirty="0"/>
              <a:t>Ausgewählter Behandlungsbereich</a:t>
            </a:r>
          </a:p>
          <a:p>
            <a:pPr algn="just"/>
            <a:r>
              <a:rPr lang="de-DE" dirty="0"/>
              <a:t>Schnelle Verfügbarkeit der Therapie</a:t>
            </a:r>
          </a:p>
          <a:p>
            <a:pPr algn="just"/>
            <a:r>
              <a:rPr lang="de-DE" dirty="0"/>
              <a:t>Geringerer Medikamenteneinsatz wird benötigt</a:t>
            </a:r>
          </a:p>
          <a:p>
            <a:pPr algn="just"/>
            <a:r>
              <a:rPr lang="de-DE" dirty="0"/>
              <a:t>Gute Compliance von Patienten und Behandlungspersonal</a:t>
            </a:r>
          </a:p>
          <a:p>
            <a:pPr algn="just"/>
            <a:r>
              <a:rPr lang="de-DE" dirty="0"/>
              <a:t>Heimbehandlung ist möglich</a:t>
            </a:r>
          </a:p>
          <a:p>
            <a:pPr algn="just"/>
            <a:endParaRPr lang="de-DE" dirty="0"/>
          </a:p>
        </p:txBody>
      </p:sp>
    </p:spTree>
    <p:extLst>
      <p:ext uri="{BB962C8B-B14F-4D97-AF65-F5344CB8AC3E}">
        <p14:creationId xmlns:p14="http://schemas.microsoft.com/office/powerpoint/2010/main" val="3373515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3"/>
          </p:nvPr>
        </p:nvSpPr>
        <p:spPr>
          <a:xfrm>
            <a:off x="759353" y="1596067"/>
            <a:ext cx="10908906" cy="5128878"/>
          </a:xfrm>
          <a:solidFill>
            <a:schemeClr val="bg1"/>
          </a:solidFill>
        </p:spPr>
        <p:txBody>
          <a:bodyPr/>
          <a:lstStyle/>
          <a:p>
            <a:r>
              <a:rPr lang="de-DE" dirty="0" smtClean="0"/>
              <a:t>.</a:t>
            </a:r>
            <a:endParaRPr lang="de-DE" dirty="0"/>
          </a:p>
        </p:txBody>
      </p:sp>
      <p:sp>
        <p:nvSpPr>
          <p:cNvPr id="2" name="Inhaltsplatzhalter 1"/>
          <p:cNvSpPr>
            <a:spLocks noGrp="1"/>
          </p:cNvSpPr>
          <p:nvPr>
            <p:ph idx="1"/>
          </p:nvPr>
        </p:nvSpPr>
        <p:spPr/>
        <p:txBody>
          <a:bodyPr/>
          <a:lstStyle/>
          <a:p>
            <a:r>
              <a:rPr lang="de-DE" dirty="0" err="1" smtClean="0"/>
              <a:t>Verneblersysteme</a:t>
            </a:r>
            <a:endParaRPr lang="de-DE" dirty="0"/>
          </a:p>
        </p:txBody>
      </p:sp>
      <p:pic>
        <p:nvPicPr>
          <p:cNvPr id="5" name="Picture 7" descr="Inhalation unterschiedlicher Geraete"/>
          <p:cNvPicPr>
            <a:picLocks noChangeAspect="1" noChangeArrowheads="1"/>
          </p:cNvPicPr>
          <p:nvPr/>
        </p:nvPicPr>
        <p:blipFill>
          <a:blip r:embed="rId2" cstate="print"/>
          <a:srcRect/>
          <a:stretch>
            <a:fillRect/>
          </a:stretch>
        </p:blipFill>
        <p:spPr bwMode="auto">
          <a:xfrm>
            <a:off x="476518" y="1373575"/>
            <a:ext cx="1827293" cy="5205920"/>
          </a:xfrm>
          <a:prstGeom prst="rect">
            <a:avLst/>
          </a:prstGeom>
          <a:noFill/>
          <a:ln w="28575">
            <a:solidFill>
              <a:schemeClr val="tx1">
                <a:lumMod val="75000"/>
                <a:lumOff val="25000"/>
              </a:schemeClr>
            </a:solidFill>
            <a:miter lim="800000"/>
            <a:headEnd/>
            <a:tailEnd/>
          </a:ln>
        </p:spPr>
      </p:pic>
      <p:sp>
        <p:nvSpPr>
          <p:cNvPr id="6" name="Textfeld 5"/>
          <p:cNvSpPr txBox="1"/>
          <p:nvPr/>
        </p:nvSpPr>
        <p:spPr>
          <a:xfrm>
            <a:off x="2746463" y="1570082"/>
            <a:ext cx="8534738" cy="1015663"/>
          </a:xfrm>
          <a:prstGeom prst="rect">
            <a:avLst/>
          </a:prstGeom>
          <a:noFill/>
        </p:spPr>
        <p:txBody>
          <a:bodyPr wrap="square" rtlCol="0">
            <a:spAutoFit/>
          </a:bodyPr>
          <a:lstStyle/>
          <a:p>
            <a:r>
              <a:rPr lang="de-DE" sz="2000" dirty="0" smtClean="0">
                <a:latin typeface="Verdana" panose="020B0604030504040204" pitchFamily="34" charset="0"/>
                <a:ea typeface="Verdana" panose="020B0604030504040204" pitchFamily="34" charset="0"/>
                <a:cs typeface="Verdana" panose="020B0604030504040204" pitchFamily="34" charset="0"/>
              </a:rPr>
              <a:t>Ultraschallvernebler, </a:t>
            </a:r>
            <a:r>
              <a:rPr lang="de-DE" sz="2000" dirty="0" err="1" smtClean="0">
                <a:latin typeface="Verdana" panose="020B0604030504040204" pitchFamily="34" charset="0"/>
                <a:ea typeface="Verdana" panose="020B0604030504040204" pitchFamily="34" charset="0"/>
                <a:cs typeface="Verdana" panose="020B0604030504040204" pitchFamily="34" charset="0"/>
              </a:rPr>
              <a:t>Meshvernebler</a:t>
            </a:r>
            <a:r>
              <a:rPr lang="de-DE" sz="2000" dirty="0" smtClean="0">
                <a:latin typeface="Verdana" panose="020B0604030504040204" pitchFamily="34" charset="0"/>
                <a:ea typeface="Verdana" panose="020B0604030504040204" pitchFamily="34" charset="0"/>
                <a:cs typeface="Verdana" panose="020B0604030504040204" pitchFamily="34" charset="0"/>
              </a:rPr>
              <a:t>:</a:t>
            </a:r>
          </a:p>
          <a:p>
            <a:r>
              <a:rPr lang="de-DE" sz="2000" dirty="0" smtClean="0">
                <a:latin typeface="Verdana" panose="020B0604030504040204" pitchFamily="34" charset="0"/>
                <a:ea typeface="Verdana" panose="020B0604030504040204" pitchFamily="34" charset="0"/>
                <a:cs typeface="Verdana" panose="020B0604030504040204" pitchFamily="34" charset="0"/>
              </a:rPr>
              <a:t>+ Lautlose Funktion, kleine Partikelgröße.</a:t>
            </a:r>
          </a:p>
          <a:p>
            <a:r>
              <a:rPr lang="de-DE" sz="2000" dirty="0" smtClean="0">
                <a:latin typeface="Verdana" panose="020B0604030504040204" pitchFamily="34" charset="0"/>
                <a:ea typeface="Verdana" panose="020B0604030504040204" pitchFamily="34" charset="0"/>
                <a:cs typeface="Verdana" panose="020B0604030504040204" pitchFamily="34" charset="0"/>
              </a:rPr>
              <a:t>-  mögliche Erwärmung des Medikamentes, Mittlere Effizienz</a:t>
            </a:r>
          </a:p>
        </p:txBody>
      </p:sp>
      <p:sp>
        <p:nvSpPr>
          <p:cNvPr id="7" name="Textfeld 6"/>
          <p:cNvSpPr txBox="1"/>
          <p:nvPr/>
        </p:nvSpPr>
        <p:spPr>
          <a:xfrm>
            <a:off x="2746463" y="2796594"/>
            <a:ext cx="8251903" cy="1015663"/>
          </a:xfrm>
          <a:prstGeom prst="rect">
            <a:avLst/>
          </a:prstGeom>
          <a:noFill/>
        </p:spPr>
        <p:txBody>
          <a:bodyPr wrap="square" rtlCol="0">
            <a:spAutoFit/>
          </a:bodyPr>
          <a:lstStyle/>
          <a:p>
            <a:r>
              <a:rPr lang="de-DE" sz="2000" dirty="0" smtClean="0">
                <a:latin typeface="Verdana" panose="020B0604030504040204" pitchFamily="34" charset="0"/>
                <a:ea typeface="Verdana" panose="020B0604030504040204" pitchFamily="34" charset="0"/>
                <a:cs typeface="Verdana" panose="020B0604030504040204" pitchFamily="34" charset="0"/>
              </a:rPr>
              <a:t>Düsenvernebler:</a:t>
            </a:r>
          </a:p>
          <a:p>
            <a:r>
              <a:rPr lang="de-DE" sz="2000" dirty="0" smtClean="0">
                <a:latin typeface="Verdana" panose="020B0604030504040204" pitchFamily="34" charset="0"/>
                <a:ea typeface="Verdana" panose="020B0604030504040204" pitchFamily="34" charset="0"/>
                <a:cs typeface="Verdana" panose="020B0604030504040204" pitchFamily="34" charset="0"/>
              </a:rPr>
              <a:t>+ Günstiger Preis</a:t>
            </a:r>
          </a:p>
          <a:p>
            <a:r>
              <a:rPr lang="de-DE" sz="2000" dirty="0" smtClean="0">
                <a:latin typeface="Verdana" panose="020B0604030504040204" pitchFamily="34" charset="0"/>
                <a:ea typeface="Verdana" panose="020B0604030504040204" pitchFamily="34" charset="0"/>
                <a:cs typeface="Verdana" panose="020B0604030504040204" pitchFamily="34" charset="0"/>
              </a:rPr>
              <a:t>-  Abkühlung des Aerosols, Lauter Betrieb, Schlechte Effizienz</a:t>
            </a:r>
          </a:p>
        </p:txBody>
      </p:sp>
      <p:sp>
        <p:nvSpPr>
          <p:cNvPr id="8" name="Textfeld 7"/>
          <p:cNvSpPr txBox="1"/>
          <p:nvPr/>
        </p:nvSpPr>
        <p:spPr>
          <a:xfrm>
            <a:off x="2746465" y="4047097"/>
            <a:ext cx="7159084" cy="1015663"/>
          </a:xfrm>
          <a:prstGeom prst="rect">
            <a:avLst/>
          </a:prstGeom>
          <a:noFill/>
        </p:spPr>
        <p:txBody>
          <a:bodyPr wrap="square" rtlCol="0">
            <a:spAutoFit/>
          </a:bodyPr>
          <a:lstStyle/>
          <a:p>
            <a:r>
              <a:rPr lang="de-DE" sz="2000" dirty="0" smtClean="0">
                <a:latin typeface="Verdana" panose="020B0604030504040204" pitchFamily="34" charset="0"/>
                <a:ea typeface="Verdana" panose="020B0604030504040204" pitchFamily="34" charset="0"/>
                <a:cs typeface="Verdana" panose="020B0604030504040204" pitchFamily="34" charset="0"/>
              </a:rPr>
              <a:t>Dosieraerosole pMDI:</a:t>
            </a:r>
          </a:p>
          <a:p>
            <a:r>
              <a:rPr lang="de-DE" sz="2000" dirty="0" smtClean="0">
                <a:latin typeface="Verdana" panose="020B0604030504040204" pitchFamily="34" charset="0"/>
                <a:ea typeface="Verdana" panose="020B0604030504040204" pitchFamily="34" charset="0"/>
                <a:cs typeface="Verdana" panose="020B0604030504040204" pitchFamily="34" charset="0"/>
              </a:rPr>
              <a:t>+ Lautlose Funktion, hervorragende Mobilität.</a:t>
            </a:r>
          </a:p>
          <a:p>
            <a:r>
              <a:rPr lang="de-DE" sz="2000" dirty="0" smtClean="0">
                <a:latin typeface="Verdana" panose="020B0604030504040204" pitchFamily="34" charset="0"/>
                <a:ea typeface="Verdana" panose="020B0604030504040204" pitchFamily="34" charset="0"/>
                <a:cs typeface="Verdana" panose="020B0604030504040204" pitchFamily="34" charset="0"/>
              </a:rPr>
              <a:t>-  Schwierige Koordination, Schlechte Effizienz</a:t>
            </a:r>
          </a:p>
        </p:txBody>
      </p:sp>
      <p:sp>
        <p:nvSpPr>
          <p:cNvPr id="9" name="Textfeld 8"/>
          <p:cNvSpPr txBox="1"/>
          <p:nvPr/>
        </p:nvSpPr>
        <p:spPr>
          <a:xfrm>
            <a:off x="2746465" y="5251821"/>
            <a:ext cx="7159084" cy="1015663"/>
          </a:xfrm>
          <a:prstGeom prst="rect">
            <a:avLst/>
          </a:prstGeom>
          <a:noFill/>
        </p:spPr>
        <p:txBody>
          <a:bodyPr wrap="square" rtlCol="0">
            <a:spAutoFit/>
          </a:bodyPr>
          <a:lstStyle/>
          <a:p>
            <a:r>
              <a:rPr lang="de-DE" sz="2000" dirty="0" err="1" smtClean="0">
                <a:latin typeface="Verdana" panose="020B0604030504040204" pitchFamily="34" charset="0"/>
                <a:ea typeface="Verdana" panose="020B0604030504040204" pitchFamily="34" charset="0"/>
                <a:cs typeface="Verdana" panose="020B0604030504040204" pitchFamily="34" charset="0"/>
              </a:rPr>
              <a:t>Pulverinhalatoren</a:t>
            </a:r>
            <a:r>
              <a:rPr lang="de-DE" sz="2000" dirty="0" smtClean="0">
                <a:latin typeface="Verdana" panose="020B0604030504040204" pitchFamily="34" charset="0"/>
                <a:ea typeface="Verdana" panose="020B0604030504040204" pitchFamily="34" charset="0"/>
                <a:cs typeface="Verdana" panose="020B0604030504040204" pitchFamily="34" charset="0"/>
              </a:rPr>
              <a:t> DPI:</a:t>
            </a:r>
          </a:p>
          <a:p>
            <a:r>
              <a:rPr lang="de-DE" sz="2000" dirty="0" smtClean="0">
                <a:latin typeface="Verdana" panose="020B0604030504040204" pitchFamily="34" charset="0"/>
                <a:ea typeface="Verdana" panose="020B0604030504040204" pitchFamily="34" charset="0"/>
                <a:cs typeface="Verdana" panose="020B0604030504040204" pitchFamily="34" charset="0"/>
              </a:rPr>
              <a:t>+ Lautlose Funktion, hervorragende Mobilität.</a:t>
            </a:r>
          </a:p>
          <a:p>
            <a:r>
              <a:rPr lang="de-DE" sz="2000" dirty="0" smtClean="0">
                <a:latin typeface="Verdana" panose="020B0604030504040204" pitchFamily="34" charset="0"/>
                <a:ea typeface="Verdana" panose="020B0604030504040204" pitchFamily="34" charset="0"/>
                <a:cs typeface="Verdana" panose="020B0604030504040204" pitchFamily="34" charset="0"/>
              </a:rPr>
              <a:t>-  Schwierige Koordination, Schlechte Effizienz</a:t>
            </a:r>
          </a:p>
        </p:txBody>
      </p:sp>
      <p:cxnSp>
        <p:nvCxnSpPr>
          <p:cNvPr id="10" name="Gerader Verbinder 9"/>
          <p:cNvCxnSpPr/>
          <p:nvPr/>
        </p:nvCxnSpPr>
        <p:spPr>
          <a:xfrm flipH="1">
            <a:off x="2746463" y="2717760"/>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H="1">
            <a:off x="2746463" y="3940132"/>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H="1">
            <a:off x="2746464" y="5137442"/>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H="1">
            <a:off x="2746464" y="6523233"/>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a:off x="2746462" y="1376736"/>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816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haltsplatzhalter 18"/>
          <p:cNvSpPr>
            <a:spLocks noGrp="1"/>
          </p:cNvSpPr>
          <p:nvPr>
            <p:ph idx="13"/>
          </p:nvPr>
        </p:nvSpPr>
        <p:spPr/>
        <p:txBody>
          <a:bodyPr>
            <a:normAutofit/>
          </a:bodyPr>
          <a:lstStyle/>
          <a:p>
            <a:r>
              <a:rPr lang="de-DE" sz="1600" dirty="0"/>
              <a:t>Düsenvernebler, feucht </a:t>
            </a:r>
            <a:r>
              <a:rPr lang="de-DE" sz="1600" dirty="0" smtClean="0"/>
              <a:t>warm</a:t>
            </a:r>
          </a:p>
          <a:p>
            <a:pPr marL="0" indent="0">
              <a:buNone/>
            </a:pPr>
            <a:r>
              <a:rPr lang="de-DE" sz="1600" dirty="0"/>
              <a:t>Typ : </a:t>
            </a:r>
            <a:r>
              <a:rPr lang="de-DE" sz="1600" dirty="0" err="1" smtClean="0"/>
              <a:t>FT51</a:t>
            </a:r>
            <a:endParaRPr lang="de-DE" sz="1600" dirty="0" smtClean="0"/>
          </a:p>
          <a:p>
            <a:pPr marL="0" indent="0" defTabSz="627063">
              <a:buNone/>
            </a:pPr>
            <a:r>
              <a:rPr lang="de-DE" sz="1600" dirty="0" smtClean="0"/>
              <a:t>	</a:t>
            </a:r>
            <a:r>
              <a:rPr lang="de-DE" sz="1600" dirty="0" err="1" smtClean="0"/>
              <a:t>FZR</a:t>
            </a:r>
            <a:endParaRPr lang="de-DE" sz="1600" dirty="0"/>
          </a:p>
          <a:p>
            <a:endParaRPr lang="de-DE" sz="1600" dirty="0"/>
          </a:p>
          <a:p>
            <a:endParaRPr lang="de-DE" sz="1600" dirty="0"/>
          </a:p>
        </p:txBody>
      </p:sp>
      <p:sp>
        <p:nvSpPr>
          <p:cNvPr id="18" name="Inhaltsplatzhalter 17"/>
          <p:cNvSpPr>
            <a:spLocks noGrp="1"/>
          </p:cNvSpPr>
          <p:nvPr>
            <p:ph idx="1"/>
          </p:nvPr>
        </p:nvSpPr>
        <p:spPr/>
        <p:txBody>
          <a:bodyPr/>
          <a:lstStyle/>
          <a:p>
            <a:r>
              <a:rPr lang="de-DE" dirty="0" smtClean="0"/>
              <a:t>Geräte zur Inhalation</a:t>
            </a:r>
            <a:endParaRPr lang="de-DE" dirty="0"/>
          </a:p>
        </p:txBody>
      </p:sp>
      <p:sp>
        <p:nvSpPr>
          <p:cNvPr id="23" name="Inhaltsplatzhalter 5"/>
          <p:cNvSpPr txBox="1">
            <a:spLocks/>
          </p:cNvSpPr>
          <p:nvPr/>
        </p:nvSpPr>
        <p:spPr>
          <a:xfrm>
            <a:off x="660997" y="-95523"/>
            <a:ext cx="11216640" cy="6331039"/>
          </a:xfrm>
          <a:prstGeom prst="rect">
            <a:avLst/>
          </a:prstGeom>
        </p:spPr>
        <p:txBody>
          <a:bodyPr vert="horz" lIns="91440" tIns="45720" rIns="91440" bIns="45720" rtlCol="0">
            <a:normAutofit/>
          </a:bodyPr>
          <a:lst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pic>
        <p:nvPicPr>
          <p:cNvPr id="24" name="Picture 4" descr="inhalation_g"/>
          <p:cNvPicPr>
            <a:picLocks noChangeAspect="1" noChangeArrowheads="1"/>
          </p:cNvPicPr>
          <p:nvPr/>
        </p:nvPicPr>
        <p:blipFill>
          <a:blip r:embed="rId2" cstate="print"/>
          <a:srcRect l="13699" t="5833" r="6066"/>
          <a:stretch>
            <a:fillRect/>
          </a:stretch>
        </p:blipFill>
        <p:spPr bwMode="auto">
          <a:xfrm>
            <a:off x="4069785" y="1370095"/>
            <a:ext cx="4357992" cy="3432147"/>
          </a:xfrm>
          <a:prstGeom prst="rect">
            <a:avLst/>
          </a:prstGeom>
          <a:noFill/>
          <a:ln w="9525">
            <a:noFill/>
            <a:miter lim="800000"/>
            <a:headEnd/>
            <a:tailEnd/>
          </a:ln>
        </p:spPr>
      </p:pic>
      <p:pic>
        <p:nvPicPr>
          <p:cNvPr id="25" name="Picture 8" descr="http://www.heyermedical.de/fileadmin/_processed_/csm_Historie14_8caec58ba7.jpg"/>
          <p:cNvPicPr>
            <a:picLocks noChangeAspect="1" noChangeArrowheads="1"/>
          </p:cNvPicPr>
          <p:nvPr/>
        </p:nvPicPr>
        <p:blipFill>
          <a:blip r:embed="rId3" cstate="print"/>
          <a:srcRect/>
          <a:stretch>
            <a:fillRect/>
          </a:stretch>
        </p:blipFill>
        <p:spPr bwMode="auto">
          <a:xfrm>
            <a:off x="637582" y="2696904"/>
            <a:ext cx="3136414" cy="3920518"/>
          </a:xfrm>
          <a:prstGeom prst="rect">
            <a:avLst/>
          </a:prstGeom>
          <a:noFill/>
        </p:spPr>
      </p:pic>
      <p:pic>
        <p:nvPicPr>
          <p:cNvPr id="26" name="Picture 6" descr="http://www.heyermedical.de/fileadmin/_processed_/csm_Historie2_79295919cd.jpg"/>
          <p:cNvPicPr>
            <a:picLocks noChangeAspect="1" noChangeArrowheads="1"/>
          </p:cNvPicPr>
          <p:nvPr/>
        </p:nvPicPr>
        <p:blipFill>
          <a:blip r:embed="rId4" cstate="print"/>
          <a:srcRect/>
          <a:stretch>
            <a:fillRect/>
          </a:stretch>
        </p:blipFill>
        <p:spPr bwMode="auto">
          <a:xfrm>
            <a:off x="8729568" y="1819228"/>
            <a:ext cx="3177486" cy="3971858"/>
          </a:xfrm>
          <a:prstGeom prst="rect">
            <a:avLst/>
          </a:prstGeom>
          <a:noFill/>
        </p:spPr>
      </p:pic>
      <p:cxnSp>
        <p:nvCxnSpPr>
          <p:cNvPr id="27" name="Gerader Verbinder 26"/>
          <p:cNvCxnSpPr/>
          <p:nvPr/>
        </p:nvCxnSpPr>
        <p:spPr>
          <a:xfrm flipH="1">
            <a:off x="3928213" y="2314998"/>
            <a:ext cx="18096" cy="4233333"/>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8551253" y="1667435"/>
            <a:ext cx="36827" cy="4383741"/>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flipH="1">
            <a:off x="477435" y="3069996"/>
            <a:ext cx="26562" cy="3768549"/>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flipH="1">
            <a:off x="12019125" y="1231286"/>
            <a:ext cx="11426" cy="4729103"/>
          </a:xfrm>
          <a:prstGeom prst="line">
            <a:avLst/>
          </a:prstGeom>
          <a:ln w="920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835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823928" y="1473126"/>
            <a:ext cx="10728325" cy="4870124"/>
          </a:xfrm>
        </p:spPr>
        <p:txBody>
          <a:bodyPr/>
          <a:lstStyle/>
          <a:p>
            <a:pPr lvl="0"/>
            <a:r>
              <a:rPr lang="de-DE" sz="1600" dirty="0">
                <a:solidFill>
                  <a:prstClr val="black">
                    <a:lumMod val="75000"/>
                    <a:lumOff val="25000"/>
                  </a:prstClr>
                </a:solidFill>
              </a:rPr>
              <a:t>Düsenvernebler, feucht warm</a:t>
            </a:r>
          </a:p>
          <a:p>
            <a:r>
              <a:rPr lang="de-DE" dirty="0"/>
              <a:t>Düsenvernebler, feucht warm Typ : </a:t>
            </a:r>
            <a:r>
              <a:rPr lang="de-DE" dirty="0" err="1"/>
              <a:t>Foggyjet</a:t>
            </a:r>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15" name="Grafik 14"/>
          <p:cNvPicPr>
            <a:picLocks noChangeAspect="1"/>
          </p:cNvPicPr>
          <p:nvPr/>
        </p:nvPicPr>
        <p:blipFill>
          <a:blip r:embed="rId2"/>
          <a:stretch>
            <a:fillRect/>
          </a:stretch>
        </p:blipFill>
        <p:spPr>
          <a:xfrm>
            <a:off x="852764" y="2451652"/>
            <a:ext cx="2920618" cy="4406348"/>
          </a:xfrm>
          <a:prstGeom prst="rect">
            <a:avLst/>
          </a:prstGeom>
        </p:spPr>
      </p:pic>
      <p:pic>
        <p:nvPicPr>
          <p:cNvPr id="16" name="Grafik 15"/>
          <p:cNvPicPr>
            <a:picLocks noChangeAspect="1"/>
          </p:cNvPicPr>
          <p:nvPr/>
        </p:nvPicPr>
        <p:blipFill>
          <a:blip r:embed="rId3"/>
          <a:stretch>
            <a:fillRect/>
          </a:stretch>
        </p:blipFill>
        <p:spPr>
          <a:xfrm>
            <a:off x="7105720" y="4380778"/>
            <a:ext cx="2475191" cy="1859441"/>
          </a:xfrm>
          <a:prstGeom prst="rect">
            <a:avLst/>
          </a:prstGeom>
        </p:spPr>
      </p:pic>
      <p:sp>
        <p:nvSpPr>
          <p:cNvPr id="20" name="Rechteck 19"/>
          <p:cNvSpPr/>
          <p:nvPr/>
        </p:nvSpPr>
        <p:spPr>
          <a:xfrm>
            <a:off x="7105720" y="3195374"/>
            <a:ext cx="3973097" cy="830997"/>
          </a:xfrm>
          <a:prstGeom prst="rect">
            <a:avLst/>
          </a:prstGeom>
        </p:spPr>
        <p:txBody>
          <a:bodyPr wrap="square">
            <a:spAutoFit/>
          </a:bodyPr>
          <a:lstStyle/>
          <a:p>
            <a:pPr algn="just">
              <a:spcBef>
                <a:spcPct val="0"/>
              </a:spcBef>
            </a:pPr>
            <a:r>
              <a:rPr lang="de-DE" sz="24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Zusatzoption</a:t>
            </a:r>
          </a:p>
          <a:p>
            <a:pPr algn="just">
              <a:spcBef>
                <a:spcPct val="0"/>
              </a:spcBef>
            </a:pPr>
            <a:r>
              <a:rPr lang="de-DE" sz="24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Nasenrachendusche</a:t>
            </a:r>
          </a:p>
        </p:txBody>
      </p:sp>
    </p:spTree>
    <p:extLst>
      <p:ext uri="{BB962C8B-B14F-4D97-AF65-F5344CB8AC3E}">
        <p14:creationId xmlns:p14="http://schemas.microsoft.com/office/powerpoint/2010/main" val="3462563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sp>
        <p:nvSpPr>
          <p:cNvPr id="23" name="Freihandform 22"/>
          <p:cNvSpPr/>
          <p:nvPr/>
        </p:nvSpPr>
        <p:spPr>
          <a:xfrm>
            <a:off x="55151" y="3400560"/>
            <a:ext cx="12146351" cy="1933440"/>
          </a:xfrm>
          <a:custGeom>
            <a:avLst/>
            <a:gdLst>
              <a:gd name="connsiteX0" fmla="*/ 0 w 12879977"/>
              <a:gd name="connsiteY0" fmla="*/ 0 h 3709851"/>
              <a:gd name="connsiteX1" fmla="*/ 313508 w 12879977"/>
              <a:gd name="connsiteY1" fmla="*/ 888274 h 3709851"/>
              <a:gd name="connsiteX2" fmla="*/ 418011 w 12879977"/>
              <a:gd name="connsiteY2" fmla="*/ 1463040 h 3709851"/>
              <a:gd name="connsiteX3" fmla="*/ 627017 w 12879977"/>
              <a:gd name="connsiteY3" fmla="*/ 1802674 h 3709851"/>
              <a:gd name="connsiteX4" fmla="*/ 940526 w 12879977"/>
              <a:gd name="connsiteY4" fmla="*/ 2351314 h 3709851"/>
              <a:gd name="connsiteX5" fmla="*/ 1436914 w 12879977"/>
              <a:gd name="connsiteY5" fmla="*/ 2821577 h 3709851"/>
              <a:gd name="connsiteX6" fmla="*/ 2090057 w 12879977"/>
              <a:gd name="connsiteY6" fmla="*/ 2926080 h 3709851"/>
              <a:gd name="connsiteX7" fmla="*/ 3840480 w 12879977"/>
              <a:gd name="connsiteY7" fmla="*/ 2325189 h 3709851"/>
              <a:gd name="connsiteX8" fmla="*/ 4415246 w 12879977"/>
              <a:gd name="connsiteY8" fmla="*/ 1802674 h 3709851"/>
              <a:gd name="connsiteX9" fmla="*/ 4911634 w 12879977"/>
              <a:gd name="connsiteY9" fmla="*/ 1750423 h 3709851"/>
              <a:gd name="connsiteX10" fmla="*/ 5930537 w 12879977"/>
              <a:gd name="connsiteY10" fmla="*/ 1724297 h 3709851"/>
              <a:gd name="connsiteX11" fmla="*/ 7262948 w 12879977"/>
              <a:gd name="connsiteY11" fmla="*/ 1645920 h 3709851"/>
              <a:gd name="connsiteX12" fmla="*/ 8778240 w 12879977"/>
              <a:gd name="connsiteY12" fmla="*/ 1776549 h 3709851"/>
              <a:gd name="connsiteX13" fmla="*/ 10424160 w 12879977"/>
              <a:gd name="connsiteY13" fmla="*/ 1776549 h 3709851"/>
              <a:gd name="connsiteX14" fmla="*/ 11469188 w 12879977"/>
              <a:gd name="connsiteY14" fmla="*/ 2063931 h 3709851"/>
              <a:gd name="connsiteX15" fmla="*/ 12331337 w 12879977"/>
              <a:gd name="connsiteY15" fmla="*/ 3213463 h 3709851"/>
              <a:gd name="connsiteX16" fmla="*/ 12879977 w 12879977"/>
              <a:gd name="connsiteY16" fmla="*/ 3709851 h 37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9977" h="3709851">
                <a:moveTo>
                  <a:pt x="0" y="0"/>
                </a:moveTo>
                <a:cubicBezTo>
                  <a:pt x="121919" y="322217"/>
                  <a:pt x="243839" y="644434"/>
                  <a:pt x="313508" y="888274"/>
                </a:cubicBezTo>
                <a:cubicBezTo>
                  <a:pt x="383177" y="1132114"/>
                  <a:pt x="365760" y="1310640"/>
                  <a:pt x="418011" y="1463040"/>
                </a:cubicBezTo>
                <a:cubicBezTo>
                  <a:pt x="470262" y="1615440"/>
                  <a:pt x="539931" y="1654628"/>
                  <a:pt x="627017" y="1802674"/>
                </a:cubicBezTo>
                <a:cubicBezTo>
                  <a:pt x="714103" y="1950720"/>
                  <a:pt x="805543" y="2181497"/>
                  <a:pt x="940526" y="2351314"/>
                </a:cubicBezTo>
                <a:cubicBezTo>
                  <a:pt x="1075509" y="2521131"/>
                  <a:pt x="1245326" y="2725783"/>
                  <a:pt x="1436914" y="2821577"/>
                </a:cubicBezTo>
                <a:cubicBezTo>
                  <a:pt x="1628502" y="2917371"/>
                  <a:pt x="1689463" y="3008811"/>
                  <a:pt x="2090057" y="2926080"/>
                </a:cubicBezTo>
                <a:cubicBezTo>
                  <a:pt x="2490651" y="2843349"/>
                  <a:pt x="3452949" y="2512423"/>
                  <a:pt x="3840480" y="2325189"/>
                </a:cubicBezTo>
                <a:cubicBezTo>
                  <a:pt x="4228012" y="2137955"/>
                  <a:pt x="4236720" y="1898468"/>
                  <a:pt x="4415246" y="1802674"/>
                </a:cubicBezTo>
                <a:cubicBezTo>
                  <a:pt x="4593772" y="1706880"/>
                  <a:pt x="4659086" y="1763486"/>
                  <a:pt x="4911634" y="1750423"/>
                </a:cubicBezTo>
                <a:cubicBezTo>
                  <a:pt x="5164183" y="1737360"/>
                  <a:pt x="5538651" y="1741714"/>
                  <a:pt x="5930537" y="1724297"/>
                </a:cubicBezTo>
                <a:cubicBezTo>
                  <a:pt x="6322423" y="1706880"/>
                  <a:pt x="6788331" y="1637211"/>
                  <a:pt x="7262948" y="1645920"/>
                </a:cubicBezTo>
                <a:cubicBezTo>
                  <a:pt x="7737565" y="1654629"/>
                  <a:pt x="8251372" y="1754778"/>
                  <a:pt x="8778240" y="1776549"/>
                </a:cubicBezTo>
                <a:cubicBezTo>
                  <a:pt x="9305108" y="1798320"/>
                  <a:pt x="9975669" y="1728652"/>
                  <a:pt x="10424160" y="1776549"/>
                </a:cubicBezTo>
                <a:cubicBezTo>
                  <a:pt x="10872651" y="1824446"/>
                  <a:pt x="11151325" y="1824445"/>
                  <a:pt x="11469188" y="2063931"/>
                </a:cubicBezTo>
                <a:cubicBezTo>
                  <a:pt x="11787051" y="2303417"/>
                  <a:pt x="12096206" y="2939143"/>
                  <a:pt x="12331337" y="3213463"/>
                </a:cubicBezTo>
                <a:cubicBezTo>
                  <a:pt x="12566468" y="3487783"/>
                  <a:pt x="12740640" y="3618411"/>
                  <a:pt x="12879977" y="3709851"/>
                </a:cubicBezTo>
              </a:path>
            </a:pathLst>
          </a:custGeom>
          <a:noFill/>
          <a:ln w="666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 Box 17"/>
          <p:cNvSpPr txBox="1">
            <a:spLocks noChangeArrowheads="1"/>
          </p:cNvSpPr>
          <p:nvPr/>
        </p:nvSpPr>
        <p:spPr bwMode="auto">
          <a:xfrm>
            <a:off x="202568" y="5180421"/>
            <a:ext cx="3360042" cy="584775"/>
          </a:xfrm>
          <a:prstGeom prst="rect">
            <a:avLst/>
          </a:prstGeom>
        </p:spPr>
        <p:txBody>
          <a:bodyPr wrap="square">
            <a:spAutoFit/>
          </a:bodyPr>
          <a:lstStyle>
            <a:defPPr>
              <a:defRPr lang="en-US"/>
            </a:defPPr>
            <a:lvl1pPr algn="just">
              <a:spcBef>
                <a:spcPct val="0"/>
              </a:spcBef>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sz="1600" dirty="0" err="1" smtClean="0"/>
              <a:t>mq5890-eu</a:t>
            </a:r>
            <a:r>
              <a:rPr lang="de-DE" sz="1600" dirty="0" smtClean="0"/>
              <a:t>       </a:t>
            </a:r>
            <a:r>
              <a:rPr lang="de-DE" sz="1600" dirty="0" err="1" smtClean="0"/>
              <a:t>AirForce</a:t>
            </a:r>
            <a:r>
              <a:rPr lang="de-DE" sz="1600" dirty="0" smtClean="0"/>
              <a:t> One</a:t>
            </a:r>
          </a:p>
          <a:p>
            <a:r>
              <a:rPr lang="de-DE" sz="1600" dirty="0" smtClean="0"/>
              <a:t>14.24.01.0145</a:t>
            </a:r>
            <a:endParaRPr lang="de-DE" sz="1600" dirty="0"/>
          </a:p>
        </p:txBody>
      </p:sp>
      <p:sp>
        <p:nvSpPr>
          <p:cNvPr id="33" name="Text Box 17"/>
          <p:cNvSpPr txBox="1">
            <a:spLocks noChangeArrowheads="1"/>
          </p:cNvSpPr>
          <p:nvPr/>
        </p:nvSpPr>
        <p:spPr bwMode="auto">
          <a:xfrm>
            <a:off x="8276287" y="4958955"/>
            <a:ext cx="2203287" cy="523220"/>
          </a:xfrm>
          <a:prstGeom prst="rect">
            <a:avLst/>
          </a:prstGeom>
          <a:noFill/>
          <a:ln w="9525" algn="ctr">
            <a:noFill/>
            <a:miter lim="800000"/>
            <a:headEnd/>
            <a:tailEnd/>
          </a:ln>
        </p:spPr>
        <p:txBody>
          <a:bodyPr wrap="square">
            <a:spAutoFit/>
          </a:bodyPr>
          <a:lstStyle/>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92883</a:t>
            </a:r>
          </a:p>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Ersatzset: Year Pack</a:t>
            </a:r>
            <a:endParaRPr lang="de-DE"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28" name="Picture 4" descr="Kompressorvernebler AirForce O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28" b="22732"/>
          <a:stretch/>
        </p:blipFill>
        <p:spPr bwMode="auto">
          <a:xfrm>
            <a:off x="8276287" y="3173238"/>
            <a:ext cx="270649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4322539" y="1997529"/>
            <a:ext cx="3852288" cy="1403031"/>
          </a:xfrm>
          <a:prstGeom prst="rect">
            <a:avLst/>
          </a:prstGeom>
        </p:spPr>
      </p:pic>
      <p:sp>
        <p:nvSpPr>
          <p:cNvPr id="5" name="Inhaltsplatzhalter 4"/>
          <p:cNvSpPr>
            <a:spLocks noGrp="1"/>
          </p:cNvSpPr>
          <p:nvPr>
            <p:ph idx="13"/>
          </p:nvPr>
        </p:nvSpPr>
        <p:spPr>
          <a:xfrm>
            <a:off x="254454" y="1361130"/>
            <a:ext cx="10728325" cy="4870124"/>
          </a:xfrm>
        </p:spPr>
        <p:txBody>
          <a:bodyPr/>
          <a:lstStyle/>
          <a:p>
            <a:r>
              <a:rPr lang="de-DE" dirty="0" smtClean="0"/>
              <a:t>Aktuell………… NEU…………</a:t>
            </a:r>
            <a:endParaRPr lang="de-DE" dirty="0"/>
          </a:p>
        </p:txBody>
      </p:sp>
      <p:pic>
        <p:nvPicPr>
          <p:cNvPr id="1030" name="Picture 6" descr="Kompressorvernebler AirForce One"/>
          <p:cNvPicPr>
            <a:picLocks noChangeAspect="1" noChangeArrowheads="1"/>
          </p:cNvPicPr>
          <p:nvPr/>
        </p:nvPicPr>
        <p:blipFill rotWithShape="1">
          <a:blip r:embed="rId4">
            <a:extLst>
              <a:ext uri="{28A0092B-C50C-407E-A947-70E740481C1C}">
                <a14:useLocalDpi xmlns:a14="http://schemas.microsoft.com/office/drawing/2010/main" val="0"/>
              </a:ext>
            </a:extLst>
          </a:blip>
          <a:srcRect l="1566" t="17098" b="16681"/>
          <a:stretch/>
        </p:blipFill>
        <p:spPr bwMode="auto">
          <a:xfrm>
            <a:off x="528917" y="1975607"/>
            <a:ext cx="3281771" cy="220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009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823928" y="1473126"/>
            <a:ext cx="10728325" cy="4870124"/>
          </a:xfrm>
        </p:spPr>
        <p:txBody>
          <a:bodyPr/>
          <a:lstStyle/>
          <a:p>
            <a:pPr lvl="0"/>
            <a:r>
              <a:rPr lang="de-DE" dirty="0" smtClean="0"/>
              <a:t>Bisherige Modelle</a:t>
            </a:r>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sp>
        <p:nvSpPr>
          <p:cNvPr id="23" name="Freihandform 22"/>
          <p:cNvSpPr/>
          <p:nvPr/>
        </p:nvSpPr>
        <p:spPr>
          <a:xfrm>
            <a:off x="55151" y="3400560"/>
            <a:ext cx="12146351" cy="1690414"/>
          </a:xfrm>
          <a:custGeom>
            <a:avLst/>
            <a:gdLst>
              <a:gd name="connsiteX0" fmla="*/ 0 w 12879977"/>
              <a:gd name="connsiteY0" fmla="*/ 0 h 3709851"/>
              <a:gd name="connsiteX1" fmla="*/ 313508 w 12879977"/>
              <a:gd name="connsiteY1" fmla="*/ 888274 h 3709851"/>
              <a:gd name="connsiteX2" fmla="*/ 418011 w 12879977"/>
              <a:gd name="connsiteY2" fmla="*/ 1463040 h 3709851"/>
              <a:gd name="connsiteX3" fmla="*/ 627017 w 12879977"/>
              <a:gd name="connsiteY3" fmla="*/ 1802674 h 3709851"/>
              <a:gd name="connsiteX4" fmla="*/ 940526 w 12879977"/>
              <a:gd name="connsiteY4" fmla="*/ 2351314 h 3709851"/>
              <a:gd name="connsiteX5" fmla="*/ 1436914 w 12879977"/>
              <a:gd name="connsiteY5" fmla="*/ 2821577 h 3709851"/>
              <a:gd name="connsiteX6" fmla="*/ 2090057 w 12879977"/>
              <a:gd name="connsiteY6" fmla="*/ 2926080 h 3709851"/>
              <a:gd name="connsiteX7" fmla="*/ 3840480 w 12879977"/>
              <a:gd name="connsiteY7" fmla="*/ 2325189 h 3709851"/>
              <a:gd name="connsiteX8" fmla="*/ 4415246 w 12879977"/>
              <a:gd name="connsiteY8" fmla="*/ 1802674 h 3709851"/>
              <a:gd name="connsiteX9" fmla="*/ 4911634 w 12879977"/>
              <a:gd name="connsiteY9" fmla="*/ 1750423 h 3709851"/>
              <a:gd name="connsiteX10" fmla="*/ 5930537 w 12879977"/>
              <a:gd name="connsiteY10" fmla="*/ 1724297 h 3709851"/>
              <a:gd name="connsiteX11" fmla="*/ 7262948 w 12879977"/>
              <a:gd name="connsiteY11" fmla="*/ 1645920 h 3709851"/>
              <a:gd name="connsiteX12" fmla="*/ 8778240 w 12879977"/>
              <a:gd name="connsiteY12" fmla="*/ 1776549 h 3709851"/>
              <a:gd name="connsiteX13" fmla="*/ 10424160 w 12879977"/>
              <a:gd name="connsiteY13" fmla="*/ 1776549 h 3709851"/>
              <a:gd name="connsiteX14" fmla="*/ 11469188 w 12879977"/>
              <a:gd name="connsiteY14" fmla="*/ 2063931 h 3709851"/>
              <a:gd name="connsiteX15" fmla="*/ 12331337 w 12879977"/>
              <a:gd name="connsiteY15" fmla="*/ 3213463 h 3709851"/>
              <a:gd name="connsiteX16" fmla="*/ 12879977 w 12879977"/>
              <a:gd name="connsiteY16" fmla="*/ 3709851 h 37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9977" h="3709851">
                <a:moveTo>
                  <a:pt x="0" y="0"/>
                </a:moveTo>
                <a:cubicBezTo>
                  <a:pt x="121919" y="322217"/>
                  <a:pt x="243839" y="644434"/>
                  <a:pt x="313508" y="888274"/>
                </a:cubicBezTo>
                <a:cubicBezTo>
                  <a:pt x="383177" y="1132114"/>
                  <a:pt x="365760" y="1310640"/>
                  <a:pt x="418011" y="1463040"/>
                </a:cubicBezTo>
                <a:cubicBezTo>
                  <a:pt x="470262" y="1615440"/>
                  <a:pt x="539931" y="1654628"/>
                  <a:pt x="627017" y="1802674"/>
                </a:cubicBezTo>
                <a:cubicBezTo>
                  <a:pt x="714103" y="1950720"/>
                  <a:pt x="805543" y="2181497"/>
                  <a:pt x="940526" y="2351314"/>
                </a:cubicBezTo>
                <a:cubicBezTo>
                  <a:pt x="1075509" y="2521131"/>
                  <a:pt x="1245326" y="2725783"/>
                  <a:pt x="1436914" y="2821577"/>
                </a:cubicBezTo>
                <a:cubicBezTo>
                  <a:pt x="1628502" y="2917371"/>
                  <a:pt x="1689463" y="3008811"/>
                  <a:pt x="2090057" y="2926080"/>
                </a:cubicBezTo>
                <a:cubicBezTo>
                  <a:pt x="2490651" y="2843349"/>
                  <a:pt x="3452949" y="2512423"/>
                  <a:pt x="3840480" y="2325189"/>
                </a:cubicBezTo>
                <a:cubicBezTo>
                  <a:pt x="4228012" y="2137955"/>
                  <a:pt x="4236720" y="1898468"/>
                  <a:pt x="4415246" y="1802674"/>
                </a:cubicBezTo>
                <a:cubicBezTo>
                  <a:pt x="4593772" y="1706880"/>
                  <a:pt x="4659086" y="1763486"/>
                  <a:pt x="4911634" y="1750423"/>
                </a:cubicBezTo>
                <a:cubicBezTo>
                  <a:pt x="5164183" y="1737360"/>
                  <a:pt x="5538651" y="1741714"/>
                  <a:pt x="5930537" y="1724297"/>
                </a:cubicBezTo>
                <a:cubicBezTo>
                  <a:pt x="6322423" y="1706880"/>
                  <a:pt x="6788331" y="1637211"/>
                  <a:pt x="7262948" y="1645920"/>
                </a:cubicBezTo>
                <a:cubicBezTo>
                  <a:pt x="7737565" y="1654629"/>
                  <a:pt x="8251372" y="1754778"/>
                  <a:pt x="8778240" y="1776549"/>
                </a:cubicBezTo>
                <a:cubicBezTo>
                  <a:pt x="9305108" y="1798320"/>
                  <a:pt x="9975669" y="1728652"/>
                  <a:pt x="10424160" y="1776549"/>
                </a:cubicBezTo>
                <a:cubicBezTo>
                  <a:pt x="10872651" y="1824446"/>
                  <a:pt x="11151325" y="1824445"/>
                  <a:pt x="11469188" y="2063931"/>
                </a:cubicBezTo>
                <a:cubicBezTo>
                  <a:pt x="11787051" y="2303417"/>
                  <a:pt x="12096206" y="2939143"/>
                  <a:pt x="12331337" y="3213463"/>
                </a:cubicBezTo>
                <a:cubicBezTo>
                  <a:pt x="12566468" y="3487783"/>
                  <a:pt x="12740640" y="3618411"/>
                  <a:pt x="12879977" y="3709851"/>
                </a:cubicBezTo>
              </a:path>
            </a:pathLst>
          </a:custGeom>
          <a:noFill/>
          <a:ln w="666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p:cNvPicPr>
            <a:picLocks noChangeAspect="1"/>
          </p:cNvPicPr>
          <p:nvPr/>
        </p:nvPicPr>
        <p:blipFill>
          <a:blip r:embed="rId2"/>
          <a:stretch>
            <a:fillRect/>
          </a:stretch>
        </p:blipFill>
        <p:spPr>
          <a:xfrm>
            <a:off x="585257" y="1970484"/>
            <a:ext cx="2247968" cy="1696037"/>
          </a:xfrm>
          <a:prstGeom prst="rect">
            <a:avLst/>
          </a:prstGeom>
        </p:spPr>
      </p:pic>
      <p:sp>
        <p:nvSpPr>
          <p:cNvPr id="29" name="Rechteck 28"/>
          <p:cNvSpPr/>
          <p:nvPr/>
        </p:nvSpPr>
        <p:spPr>
          <a:xfrm>
            <a:off x="353232" y="3375938"/>
            <a:ext cx="3115195" cy="584775"/>
          </a:xfrm>
          <a:prstGeom prst="rect">
            <a:avLst/>
          </a:prstGeom>
          <a:solidFill>
            <a:schemeClr val="bg1"/>
          </a:solidFill>
        </p:spPr>
        <p:txBody>
          <a:bodyPr wrap="square">
            <a:spAutoFit/>
          </a:bodyPr>
          <a:lstStyle/>
          <a:p>
            <a:pPr algn="just">
              <a:spcBef>
                <a:spcPct val="0"/>
              </a:spcBef>
            </a:pPr>
            <a:r>
              <a:rPr lang="de-DE"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PHILIPS-Respironics</a:t>
            </a:r>
          </a:p>
          <a:p>
            <a:pPr algn="just">
              <a:spcBef>
                <a:spcPct val="0"/>
              </a:spcBef>
              <a:buClr>
                <a:srgbClr val="9900CC"/>
              </a:buClr>
              <a:buFont typeface="Wingdings" pitchFamily="2" charset="2"/>
              <a:buNone/>
            </a:pPr>
            <a:r>
              <a:rPr lang="de-DE"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InnoSpire </a:t>
            </a:r>
            <a:r>
              <a:rPr lang="de-DE" sz="16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DeLuxe</a:t>
            </a:r>
            <a:endParaRPr lang="de-DE"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0" name="Grafik 29"/>
          <p:cNvPicPr>
            <a:picLocks noChangeAspect="1"/>
          </p:cNvPicPr>
          <p:nvPr/>
        </p:nvPicPr>
        <p:blipFill>
          <a:blip r:embed="rId3"/>
          <a:stretch>
            <a:fillRect/>
          </a:stretch>
        </p:blipFill>
        <p:spPr>
          <a:xfrm>
            <a:off x="5253689" y="1650593"/>
            <a:ext cx="2541181" cy="2598674"/>
          </a:xfrm>
          <a:prstGeom prst="rect">
            <a:avLst/>
          </a:prstGeom>
        </p:spPr>
      </p:pic>
      <p:sp>
        <p:nvSpPr>
          <p:cNvPr id="31" name="Text Box 17"/>
          <p:cNvSpPr txBox="1">
            <a:spLocks noChangeArrowheads="1"/>
          </p:cNvSpPr>
          <p:nvPr/>
        </p:nvSpPr>
        <p:spPr bwMode="auto">
          <a:xfrm>
            <a:off x="5241184" y="4245767"/>
            <a:ext cx="3360042" cy="584775"/>
          </a:xfrm>
          <a:prstGeom prst="rect">
            <a:avLst/>
          </a:prstGeom>
        </p:spPr>
        <p:txBody>
          <a:bodyPr wrap="square">
            <a:spAutoFit/>
          </a:bodyPr>
          <a:lstStyle>
            <a:defPPr>
              <a:defRPr lang="en-US"/>
            </a:defPPr>
            <a:lvl1pPr algn="just">
              <a:spcBef>
                <a:spcPct val="0"/>
              </a:spcBef>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sz="1600" dirty="0"/>
              <a:t>PHILIPS-Respironics</a:t>
            </a:r>
          </a:p>
          <a:p>
            <a:r>
              <a:rPr lang="de-DE" sz="1600" dirty="0"/>
              <a:t>InnoSpire Elegance</a:t>
            </a:r>
          </a:p>
        </p:txBody>
      </p:sp>
      <p:pic>
        <p:nvPicPr>
          <p:cNvPr id="32" name="Grafik 31"/>
          <p:cNvPicPr>
            <a:picLocks noChangeAspect="1"/>
          </p:cNvPicPr>
          <p:nvPr/>
        </p:nvPicPr>
        <p:blipFill>
          <a:blip r:embed="rId4"/>
          <a:stretch>
            <a:fillRect/>
          </a:stretch>
        </p:blipFill>
        <p:spPr>
          <a:xfrm>
            <a:off x="2833225" y="4476704"/>
            <a:ext cx="2040177" cy="1866546"/>
          </a:xfrm>
          <a:prstGeom prst="rect">
            <a:avLst/>
          </a:prstGeom>
        </p:spPr>
      </p:pic>
      <p:sp>
        <p:nvSpPr>
          <p:cNvPr id="33" name="Text Box 17"/>
          <p:cNvSpPr txBox="1">
            <a:spLocks noChangeArrowheads="1"/>
          </p:cNvSpPr>
          <p:nvPr/>
        </p:nvSpPr>
        <p:spPr bwMode="auto">
          <a:xfrm>
            <a:off x="1910829" y="5712045"/>
            <a:ext cx="1047498" cy="523220"/>
          </a:xfrm>
          <a:prstGeom prst="rect">
            <a:avLst/>
          </a:prstGeom>
          <a:noFill/>
          <a:ln w="9525" algn="ctr">
            <a:noFill/>
            <a:miter lim="800000"/>
            <a:headEnd/>
            <a:tailEnd/>
          </a:ln>
        </p:spPr>
        <p:txBody>
          <a:bodyPr wrap="square">
            <a:spAutoFit/>
          </a:bodyPr>
          <a:lstStyle/>
          <a:p>
            <a:pPr algn="just">
              <a:spcBef>
                <a:spcPct val="0"/>
              </a:spcBef>
            </a:pPr>
            <a:r>
              <a:rPr lang="de-DE" sz="1400"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4448ge</a:t>
            </a:r>
            <a:endPar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Ersatzset</a:t>
            </a:r>
            <a:endParaRPr lang="de-DE"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4" name="Inhaltsplatzhalter 12"/>
          <p:cNvPicPr>
            <a:picLocks noChangeAspect="1"/>
          </p:cNvPicPr>
          <p:nvPr/>
        </p:nvPicPr>
        <p:blipFill>
          <a:blip r:embed="rId5"/>
          <a:stretch>
            <a:fillRect/>
          </a:stretch>
        </p:blipFill>
        <p:spPr>
          <a:xfrm>
            <a:off x="10231783" y="2256269"/>
            <a:ext cx="2046743" cy="2046743"/>
          </a:xfrm>
          <a:prstGeom prst="rect">
            <a:avLst/>
          </a:prstGeom>
        </p:spPr>
      </p:pic>
      <p:sp>
        <p:nvSpPr>
          <p:cNvPr id="35" name="Text Box 20"/>
          <p:cNvSpPr txBox="1">
            <a:spLocks noChangeArrowheads="1"/>
          </p:cNvSpPr>
          <p:nvPr/>
        </p:nvSpPr>
        <p:spPr bwMode="auto">
          <a:xfrm>
            <a:off x="9580132" y="3976102"/>
            <a:ext cx="2506118" cy="584775"/>
          </a:xfrm>
          <a:prstGeom prst="rect">
            <a:avLst/>
          </a:prstGeom>
          <a:solidFill>
            <a:schemeClr val="bg1"/>
          </a:solidFill>
        </p:spPr>
        <p:txBody>
          <a:bodyPr wrap="square">
            <a:spAutoFit/>
          </a:bodyPr>
          <a:lstStyle>
            <a:defPPr>
              <a:defRPr lang="en-US"/>
            </a:defPPr>
            <a:lvl1pPr algn="just">
              <a:spcBef>
                <a:spcPct val="0"/>
              </a:spcBef>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sz="1600" dirty="0"/>
              <a:t>Zum Vergleich:</a:t>
            </a:r>
          </a:p>
          <a:p>
            <a:r>
              <a:rPr lang="de-DE" sz="1600" dirty="0"/>
              <a:t>Pari Boy</a:t>
            </a:r>
          </a:p>
        </p:txBody>
      </p:sp>
      <p:sp>
        <p:nvSpPr>
          <p:cNvPr id="4" name="Rechteck 3"/>
          <p:cNvSpPr/>
          <p:nvPr/>
        </p:nvSpPr>
        <p:spPr>
          <a:xfrm>
            <a:off x="1" y="1231286"/>
            <a:ext cx="12192000" cy="5626714"/>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9502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sp>
        <p:nvSpPr>
          <p:cNvPr id="23" name="Freihandform 22"/>
          <p:cNvSpPr/>
          <p:nvPr/>
        </p:nvSpPr>
        <p:spPr>
          <a:xfrm>
            <a:off x="55151" y="3400560"/>
            <a:ext cx="12146351" cy="1933440"/>
          </a:xfrm>
          <a:custGeom>
            <a:avLst/>
            <a:gdLst>
              <a:gd name="connsiteX0" fmla="*/ 0 w 12879977"/>
              <a:gd name="connsiteY0" fmla="*/ 0 h 3709851"/>
              <a:gd name="connsiteX1" fmla="*/ 313508 w 12879977"/>
              <a:gd name="connsiteY1" fmla="*/ 888274 h 3709851"/>
              <a:gd name="connsiteX2" fmla="*/ 418011 w 12879977"/>
              <a:gd name="connsiteY2" fmla="*/ 1463040 h 3709851"/>
              <a:gd name="connsiteX3" fmla="*/ 627017 w 12879977"/>
              <a:gd name="connsiteY3" fmla="*/ 1802674 h 3709851"/>
              <a:gd name="connsiteX4" fmla="*/ 940526 w 12879977"/>
              <a:gd name="connsiteY4" fmla="*/ 2351314 h 3709851"/>
              <a:gd name="connsiteX5" fmla="*/ 1436914 w 12879977"/>
              <a:gd name="connsiteY5" fmla="*/ 2821577 h 3709851"/>
              <a:gd name="connsiteX6" fmla="*/ 2090057 w 12879977"/>
              <a:gd name="connsiteY6" fmla="*/ 2926080 h 3709851"/>
              <a:gd name="connsiteX7" fmla="*/ 3840480 w 12879977"/>
              <a:gd name="connsiteY7" fmla="*/ 2325189 h 3709851"/>
              <a:gd name="connsiteX8" fmla="*/ 4415246 w 12879977"/>
              <a:gd name="connsiteY8" fmla="*/ 1802674 h 3709851"/>
              <a:gd name="connsiteX9" fmla="*/ 4911634 w 12879977"/>
              <a:gd name="connsiteY9" fmla="*/ 1750423 h 3709851"/>
              <a:gd name="connsiteX10" fmla="*/ 5930537 w 12879977"/>
              <a:gd name="connsiteY10" fmla="*/ 1724297 h 3709851"/>
              <a:gd name="connsiteX11" fmla="*/ 7262948 w 12879977"/>
              <a:gd name="connsiteY11" fmla="*/ 1645920 h 3709851"/>
              <a:gd name="connsiteX12" fmla="*/ 8778240 w 12879977"/>
              <a:gd name="connsiteY12" fmla="*/ 1776549 h 3709851"/>
              <a:gd name="connsiteX13" fmla="*/ 10424160 w 12879977"/>
              <a:gd name="connsiteY13" fmla="*/ 1776549 h 3709851"/>
              <a:gd name="connsiteX14" fmla="*/ 11469188 w 12879977"/>
              <a:gd name="connsiteY14" fmla="*/ 2063931 h 3709851"/>
              <a:gd name="connsiteX15" fmla="*/ 12331337 w 12879977"/>
              <a:gd name="connsiteY15" fmla="*/ 3213463 h 3709851"/>
              <a:gd name="connsiteX16" fmla="*/ 12879977 w 12879977"/>
              <a:gd name="connsiteY16" fmla="*/ 3709851 h 37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9977" h="3709851">
                <a:moveTo>
                  <a:pt x="0" y="0"/>
                </a:moveTo>
                <a:cubicBezTo>
                  <a:pt x="121919" y="322217"/>
                  <a:pt x="243839" y="644434"/>
                  <a:pt x="313508" y="888274"/>
                </a:cubicBezTo>
                <a:cubicBezTo>
                  <a:pt x="383177" y="1132114"/>
                  <a:pt x="365760" y="1310640"/>
                  <a:pt x="418011" y="1463040"/>
                </a:cubicBezTo>
                <a:cubicBezTo>
                  <a:pt x="470262" y="1615440"/>
                  <a:pt x="539931" y="1654628"/>
                  <a:pt x="627017" y="1802674"/>
                </a:cubicBezTo>
                <a:cubicBezTo>
                  <a:pt x="714103" y="1950720"/>
                  <a:pt x="805543" y="2181497"/>
                  <a:pt x="940526" y="2351314"/>
                </a:cubicBezTo>
                <a:cubicBezTo>
                  <a:pt x="1075509" y="2521131"/>
                  <a:pt x="1245326" y="2725783"/>
                  <a:pt x="1436914" y="2821577"/>
                </a:cubicBezTo>
                <a:cubicBezTo>
                  <a:pt x="1628502" y="2917371"/>
                  <a:pt x="1689463" y="3008811"/>
                  <a:pt x="2090057" y="2926080"/>
                </a:cubicBezTo>
                <a:cubicBezTo>
                  <a:pt x="2490651" y="2843349"/>
                  <a:pt x="3452949" y="2512423"/>
                  <a:pt x="3840480" y="2325189"/>
                </a:cubicBezTo>
                <a:cubicBezTo>
                  <a:pt x="4228012" y="2137955"/>
                  <a:pt x="4236720" y="1898468"/>
                  <a:pt x="4415246" y="1802674"/>
                </a:cubicBezTo>
                <a:cubicBezTo>
                  <a:pt x="4593772" y="1706880"/>
                  <a:pt x="4659086" y="1763486"/>
                  <a:pt x="4911634" y="1750423"/>
                </a:cubicBezTo>
                <a:cubicBezTo>
                  <a:pt x="5164183" y="1737360"/>
                  <a:pt x="5538651" y="1741714"/>
                  <a:pt x="5930537" y="1724297"/>
                </a:cubicBezTo>
                <a:cubicBezTo>
                  <a:pt x="6322423" y="1706880"/>
                  <a:pt x="6788331" y="1637211"/>
                  <a:pt x="7262948" y="1645920"/>
                </a:cubicBezTo>
                <a:cubicBezTo>
                  <a:pt x="7737565" y="1654629"/>
                  <a:pt x="8251372" y="1754778"/>
                  <a:pt x="8778240" y="1776549"/>
                </a:cubicBezTo>
                <a:cubicBezTo>
                  <a:pt x="9305108" y="1798320"/>
                  <a:pt x="9975669" y="1728652"/>
                  <a:pt x="10424160" y="1776549"/>
                </a:cubicBezTo>
                <a:cubicBezTo>
                  <a:pt x="10872651" y="1824446"/>
                  <a:pt x="11151325" y="1824445"/>
                  <a:pt x="11469188" y="2063931"/>
                </a:cubicBezTo>
                <a:cubicBezTo>
                  <a:pt x="11787051" y="2303417"/>
                  <a:pt x="12096206" y="2939143"/>
                  <a:pt x="12331337" y="3213463"/>
                </a:cubicBezTo>
                <a:cubicBezTo>
                  <a:pt x="12566468" y="3487783"/>
                  <a:pt x="12740640" y="3618411"/>
                  <a:pt x="12879977" y="3709851"/>
                </a:cubicBezTo>
              </a:path>
            </a:pathLst>
          </a:custGeom>
          <a:noFill/>
          <a:ln w="666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4"/>
          <p:cNvSpPr>
            <a:spLocks noGrp="1"/>
          </p:cNvSpPr>
          <p:nvPr>
            <p:ph idx="13"/>
          </p:nvPr>
        </p:nvSpPr>
        <p:spPr>
          <a:xfrm>
            <a:off x="254454" y="1361130"/>
            <a:ext cx="10728325" cy="4870124"/>
          </a:xfrm>
        </p:spPr>
        <p:txBody>
          <a:bodyPr/>
          <a:lstStyle/>
          <a:p>
            <a:r>
              <a:rPr lang="de-DE" dirty="0" smtClean="0"/>
              <a:t>Aktuell………… NEU…………</a:t>
            </a:r>
            <a:endParaRPr lang="de-DE" dirty="0"/>
          </a:p>
        </p:txBody>
      </p:sp>
      <p:sp>
        <p:nvSpPr>
          <p:cNvPr id="31" name="Text Box 17"/>
          <p:cNvSpPr txBox="1">
            <a:spLocks noChangeArrowheads="1"/>
          </p:cNvSpPr>
          <p:nvPr/>
        </p:nvSpPr>
        <p:spPr bwMode="auto">
          <a:xfrm>
            <a:off x="202568" y="5180421"/>
            <a:ext cx="3360042" cy="584775"/>
          </a:xfrm>
          <a:prstGeom prst="rect">
            <a:avLst/>
          </a:prstGeom>
        </p:spPr>
        <p:txBody>
          <a:bodyPr wrap="square">
            <a:spAutoFit/>
          </a:bodyPr>
          <a:lstStyle>
            <a:defPPr>
              <a:defRPr lang="en-US"/>
            </a:defPPr>
            <a:lvl1pPr algn="just">
              <a:spcBef>
                <a:spcPct val="0"/>
              </a:spcBef>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sz="1600" dirty="0" err="1"/>
              <a:t>mq6010</a:t>
            </a:r>
            <a:r>
              <a:rPr lang="de-DE" sz="1600" dirty="0"/>
              <a:t>       </a:t>
            </a:r>
            <a:r>
              <a:rPr lang="de-DE" sz="1600" dirty="0" err="1" smtClean="0"/>
              <a:t>AirForce</a:t>
            </a:r>
            <a:r>
              <a:rPr lang="de-DE" sz="1600" dirty="0" smtClean="0"/>
              <a:t> mini</a:t>
            </a:r>
          </a:p>
          <a:p>
            <a:r>
              <a:rPr lang="de-DE" sz="1600" dirty="0" smtClean="0"/>
              <a:t>14.24.01.0154</a:t>
            </a:r>
            <a:endParaRPr lang="de-DE" sz="1600" dirty="0"/>
          </a:p>
        </p:txBody>
      </p:sp>
      <p:pic>
        <p:nvPicPr>
          <p:cNvPr id="2050" name="Picture 2" descr="https://m.media-amazon.com/images/I/51vhmkWlDFL._AC_SL1000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63" t="17250"/>
          <a:stretch/>
        </p:blipFill>
        <p:spPr bwMode="auto">
          <a:xfrm>
            <a:off x="2083961" y="2124635"/>
            <a:ext cx="3155884" cy="26245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media-amazon.com/images/I/51tm3F3ttiL._AC_SL10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72" y="2864877"/>
            <a:ext cx="2121460" cy="114410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a:stretch>
            <a:fillRect/>
          </a:stretch>
        </p:blipFill>
        <p:spPr>
          <a:xfrm>
            <a:off x="6983338" y="1926496"/>
            <a:ext cx="2478293" cy="2251057"/>
          </a:xfrm>
          <a:prstGeom prst="rect">
            <a:avLst/>
          </a:prstGeom>
        </p:spPr>
      </p:pic>
    </p:spTree>
    <p:extLst>
      <p:ext uri="{BB962C8B-B14F-4D97-AF65-F5344CB8AC3E}">
        <p14:creationId xmlns:p14="http://schemas.microsoft.com/office/powerpoint/2010/main" val="1213662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sp>
        <p:nvSpPr>
          <p:cNvPr id="4" name="Inhaltsplatzhalter 4"/>
          <p:cNvSpPr>
            <a:spLocks noGrp="1"/>
          </p:cNvSpPr>
          <p:nvPr>
            <p:ph idx="13"/>
          </p:nvPr>
        </p:nvSpPr>
        <p:spPr>
          <a:xfrm>
            <a:off x="215736" y="1470592"/>
            <a:ext cx="10728325" cy="4870124"/>
          </a:xfrm>
        </p:spPr>
        <p:txBody>
          <a:bodyPr/>
          <a:lstStyle/>
          <a:p>
            <a:pPr marL="0" indent="0">
              <a:buNone/>
            </a:pPr>
            <a:r>
              <a:rPr lang="de-DE" dirty="0" err="1" smtClean="0"/>
              <a:t>Meshvernebler</a:t>
            </a:r>
            <a:r>
              <a:rPr lang="de-DE" dirty="0" smtClean="0"/>
              <a:t>, bisherige Modelle</a:t>
            </a:r>
            <a:endParaRPr lang="de-DE" dirty="0"/>
          </a:p>
        </p:txBody>
      </p:sp>
      <p:pic>
        <p:nvPicPr>
          <p:cNvPr id="5" name="Grafik 4"/>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colorTemperature colorTemp="5525"/>
                    </a14:imgEffect>
                    <a14:imgEffect>
                      <a14:saturation sat="13000"/>
                    </a14:imgEffect>
                    <a14:imgEffect>
                      <a14:brightnessContrast bright="28000"/>
                    </a14:imgEffect>
                  </a14:imgLayer>
                </a14:imgProps>
              </a:ext>
            </a:extLst>
          </a:blip>
          <a:srcRect l="402" t="14615" r="724" b="2702"/>
          <a:stretch/>
        </p:blipFill>
        <p:spPr>
          <a:xfrm>
            <a:off x="7127137" y="4392320"/>
            <a:ext cx="4696412" cy="1948396"/>
          </a:xfrm>
          <a:prstGeom prst="rect">
            <a:avLst/>
          </a:prstGeom>
        </p:spPr>
      </p:pic>
      <p:pic>
        <p:nvPicPr>
          <p:cNvPr id="10" name="Inhaltsplatzhalter 7"/>
          <p:cNvPicPr>
            <a:picLocks noChangeAspect="1"/>
          </p:cNvPicPr>
          <p:nvPr/>
        </p:nvPicPr>
        <p:blipFill rotWithShape="1">
          <a:blip r:embed="rId4">
            <a:extLst>
              <a:ext uri="{28A0092B-C50C-407E-A947-70E740481C1C}">
                <a14:useLocalDpi xmlns:a14="http://schemas.microsoft.com/office/drawing/2010/main" val="0"/>
              </a:ext>
            </a:extLst>
          </a:blip>
          <a:srcRect l="28135" t="10939" r="25706" b="12925"/>
          <a:stretch/>
        </p:blipFill>
        <p:spPr>
          <a:xfrm>
            <a:off x="8773956" y="1269598"/>
            <a:ext cx="1948245" cy="2829705"/>
          </a:xfrm>
          <a:prstGeom prst="rect">
            <a:avLst/>
          </a:prstGeom>
        </p:spPr>
      </p:pic>
      <p:sp>
        <p:nvSpPr>
          <p:cNvPr id="11" name="Rechteck 10"/>
          <p:cNvSpPr/>
          <p:nvPr/>
        </p:nvSpPr>
        <p:spPr>
          <a:xfrm>
            <a:off x="290961" y="4249151"/>
            <a:ext cx="4687570" cy="1446550"/>
          </a:xfrm>
          <a:prstGeom prst="rect">
            <a:avLst/>
          </a:prstGeom>
        </p:spPr>
        <p:txBody>
          <a:bodyPr wrap="square">
            <a:spAutoFit/>
          </a:bodyPr>
          <a:lstStyle/>
          <a:p>
            <a:pPr lvl="0" algn="just">
              <a:spcBef>
                <a:spcPct val="0"/>
              </a:spcBef>
            </a:pPr>
            <a:r>
              <a:rPr lang="de-DE"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Art.-Nr 	1126593</a:t>
            </a:r>
          </a:p>
          <a:p>
            <a:pPr lvl="0" algn="just">
              <a:spcBef>
                <a:spcPct val="0"/>
              </a:spcBef>
            </a:pPr>
            <a:endParaRPr lang="de-DE"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lvl="0" algn="just">
              <a:spcBef>
                <a:spcPct val="0"/>
              </a:spcBef>
            </a:pPr>
            <a:endParaRPr lang="de-DE" sz="16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lvl="0" algn="just">
              <a:spcBef>
                <a:spcPct val="0"/>
              </a:spcBef>
            </a:pPr>
            <a:r>
              <a:rPr lang="de-DE" dirty="0" err="1"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HHNR</a:t>
            </a:r>
            <a:r>
              <a:rPr lang="de-DE"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14.24.001.0132</a:t>
            </a:r>
          </a:p>
          <a:p>
            <a:pPr lvl="0" algn="just">
              <a:spcBef>
                <a:spcPct val="0"/>
              </a:spcBef>
            </a:pPr>
            <a:r>
              <a:rPr lang="de-DE"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Preis 150,42 Euro zuzügl.</a:t>
            </a:r>
            <a:endParaRPr lang="de-DE"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hteck 11"/>
          <p:cNvSpPr/>
          <p:nvPr/>
        </p:nvSpPr>
        <p:spPr>
          <a:xfrm>
            <a:off x="319723" y="2214601"/>
            <a:ext cx="4478020" cy="369332"/>
          </a:xfrm>
          <a:prstGeom prst="rect">
            <a:avLst/>
          </a:prstGeom>
        </p:spPr>
        <p:txBody>
          <a:bodyPr wrap="square">
            <a:spAutoFit/>
          </a:bodyPr>
          <a:lstStyle/>
          <a:p>
            <a:pPr lvl="0" algn="just">
              <a:spcBef>
                <a:spcPct val="0"/>
              </a:spcBef>
            </a:pPr>
            <a:r>
              <a:rPr lang="de-DE"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Philips Innospire GO</a:t>
            </a:r>
            <a:endParaRPr lang="de-DE"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 Box 3"/>
          <p:cNvSpPr txBox="1">
            <a:spLocks noChangeArrowheads="1"/>
          </p:cNvSpPr>
          <p:nvPr/>
        </p:nvSpPr>
        <p:spPr bwMode="auto">
          <a:xfrm>
            <a:off x="215736" y="2949092"/>
            <a:ext cx="5389934" cy="1115690"/>
          </a:xfrm>
          <a:prstGeom prst="rect">
            <a:avLst/>
          </a:prstGeom>
          <a:noFill/>
          <a:ln w="9525" algn="ctr">
            <a:noFill/>
            <a:miter lim="800000"/>
            <a:headEnd/>
            <a:tailEnd/>
          </a:ln>
        </p:spPr>
        <p:txBody>
          <a:bodyPr wrap="square">
            <a:spAutoFit/>
          </a:bodyPr>
          <a:lstStyle/>
          <a:p>
            <a:pPr algn="just">
              <a:spcBef>
                <a:spcPct val="0"/>
              </a:spcBef>
            </a:pPr>
            <a:endParaRPr lang="de-DE" sz="1050" dirty="0">
              <a:solidFill>
                <a:schemeClr val="accent2"/>
              </a:solidFill>
              <a:latin typeface="Garamond" pitchFamily="18" charset="0"/>
            </a:endParaRPr>
          </a:p>
          <a:p>
            <a:pPr algn="just">
              <a:spcBef>
                <a:spcPct val="0"/>
              </a:spcBef>
              <a:buClr>
                <a:srgbClr val="9900CC"/>
              </a:buClr>
            </a:pPr>
            <a:r>
              <a:rPr lang="de-DE"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Geeignet für </a:t>
            </a:r>
            <a:r>
              <a:rPr lang="de-DE" sz="1600" dirty="0" err="1"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Tracheotomierte</a:t>
            </a:r>
            <a:r>
              <a:rPr lang="de-DE" sz="16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Patienten. Nicht </a:t>
            </a:r>
            <a:r>
              <a:rPr lang="de-DE"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geeignet für die </a:t>
            </a:r>
            <a:r>
              <a:rPr lang="de-DE" sz="16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Kombination mit </a:t>
            </a:r>
            <a:r>
              <a:rPr lang="de-DE"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Beatmung</a:t>
            </a:r>
          </a:p>
          <a:p>
            <a:pPr lvl="2" algn="just">
              <a:spcBef>
                <a:spcPct val="0"/>
              </a:spcBef>
              <a:buClr>
                <a:srgbClr val="9900CC"/>
              </a:buClr>
              <a:buFont typeface="Wingdings" pitchFamily="2" charset="2"/>
              <a:buChar char="v"/>
            </a:pPr>
            <a:endParaRPr lang="de-DE" sz="1100" dirty="0">
              <a:solidFill>
                <a:schemeClr val="accent2"/>
              </a:solidFill>
              <a:latin typeface="Garamond" pitchFamily="18" charset="0"/>
            </a:endParaRPr>
          </a:p>
          <a:p>
            <a:pPr algn="just">
              <a:spcBef>
                <a:spcPct val="0"/>
              </a:spcBef>
            </a:pPr>
            <a:endParaRPr lang="de-DE" sz="1100" dirty="0">
              <a:solidFill>
                <a:schemeClr val="accent2"/>
              </a:solidFill>
              <a:latin typeface="Garamond" pitchFamily="18" charset="0"/>
            </a:endParaRPr>
          </a:p>
        </p:txBody>
      </p:sp>
      <p:sp>
        <p:nvSpPr>
          <p:cNvPr id="14" name="Rechteck 13"/>
          <p:cNvSpPr/>
          <p:nvPr/>
        </p:nvSpPr>
        <p:spPr>
          <a:xfrm>
            <a:off x="290961" y="2217335"/>
            <a:ext cx="5598068" cy="493171"/>
          </a:xfrm>
          <a:prstGeom prst="rect">
            <a:avLst/>
          </a:prstGeom>
          <a:noFill/>
          <a:ln w="4762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246115" y="3113236"/>
            <a:ext cx="5598068" cy="596585"/>
          </a:xfrm>
          <a:prstGeom prst="rect">
            <a:avLst/>
          </a:prstGeom>
          <a:noFill/>
          <a:ln w="4762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290961" y="4045592"/>
            <a:ext cx="5598068" cy="826337"/>
          </a:xfrm>
          <a:prstGeom prst="rect">
            <a:avLst/>
          </a:prstGeom>
          <a:noFill/>
          <a:ln w="4762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290961" y="4908592"/>
            <a:ext cx="5598068" cy="1466789"/>
          </a:xfrm>
          <a:prstGeom prst="rect">
            <a:avLst/>
          </a:prstGeom>
          <a:noFill/>
          <a:ln w="4762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6482619" y="4045592"/>
            <a:ext cx="5624512" cy="2333436"/>
          </a:xfrm>
          <a:prstGeom prst="rect">
            <a:avLst/>
          </a:prstGeom>
          <a:noFill/>
          <a:ln w="4445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1" y="1231286"/>
            <a:ext cx="12192000" cy="5626714"/>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7424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err="1"/>
              <a:t>Meshvernebler</a:t>
            </a:r>
            <a:endParaRPr lang="de-DE" dirty="0"/>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4" name="Grafik 3"/>
          <p:cNvPicPr>
            <a:picLocks noChangeAspect="1"/>
          </p:cNvPicPr>
          <p:nvPr/>
        </p:nvPicPr>
        <p:blipFill>
          <a:blip r:embed="rId2"/>
          <a:stretch>
            <a:fillRect/>
          </a:stretch>
        </p:blipFill>
        <p:spPr>
          <a:xfrm>
            <a:off x="1821396" y="1754417"/>
            <a:ext cx="7869452" cy="4511493"/>
          </a:xfrm>
          <a:prstGeom prst="rect">
            <a:avLst/>
          </a:prstGeom>
        </p:spPr>
      </p:pic>
      <p:sp>
        <p:nvSpPr>
          <p:cNvPr id="5" name="Rechteck 4"/>
          <p:cNvSpPr/>
          <p:nvPr/>
        </p:nvSpPr>
        <p:spPr>
          <a:xfrm>
            <a:off x="1791426" y="1754417"/>
            <a:ext cx="7899422" cy="4511493"/>
          </a:xfrm>
          <a:prstGeom prst="rect">
            <a:avLst/>
          </a:prstGeom>
          <a:noFill/>
          <a:ln w="539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1552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pPr algn="just"/>
            <a:r>
              <a:rPr lang="de-DE" dirty="0"/>
              <a:t>Ziel der Schulung</a:t>
            </a:r>
          </a:p>
          <a:p>
            <a:pPr algn="just"/>
            <a:r>
              <a:rPr lang="de-DE" dirty="0"/>
              <a:t>Nach der Schulung sollten Sie in der Lage sein, die Definition der wichtigsten Begriffe, aus dem Bereich der </a:t>
            </a:r>
            <a:r>
              <a:rPr lang="de-DE" dirty="0" smtClean="0"/>
              <a:t>Inhalationstherapie</a:t>
            </a:r>
            <a:r>
              <a:rPr lang="de-DE" dirty="0"/>
              <a:t>, sowie die unterschiedlichen Geräte und Therapieformen zu kennen.</a:t>
            </a:r>
          </a:p>
        </p:txBody>
      </p:sp>
      <p:pic>
        <p:nvPicPr>
          <p:cNvPr id="2" name="Grafik 1"/>
          <p:cNvPicPr>
            <a:picLocks noChangeAspect="1"/>
          </p:cNvPicPr>
          <p:nvPr/>
        </p:nvPicPr>
        <p:blipFill>
          <a:blip r:embed="rId2"/>
          <a:stretch>
            <a:fillRect/>
          </a:stretch>
        </p:blipFill>
        <p:spPr>
          <a:xfrm>
            <a:off x="919844" y="4420074"/>
            <a:ext cx="10632346" cy="2426418"/>
          </a:xfrm>
          <a:prstGeom prst="rect">
            <a:avLst/>
          </a:prstGeom>
        </p:spPr>
      </p:pic>
    </p:spTree>
    <p:extLst>
      <p:ext uri="{BB962C8B-B14F-4D97-AF65-F5344CB8AC3E}">
        <p14:creationId xmlns:p14="http://schemas.microsoft.com/office/powerpoint/2010/main" val="222784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823928" y="1370095"/>
            <a:ext cx="10728325" cy="4870124"/>
          </a:xfrm>
        </p:spPr>
        <p:txBody>
          <a:bodyPr/>
          <a:lstStyle/>
          <a:p>
            <a:r>
              <a:rPr lang="de-DE" dirty="0" smtClean="0"/>
              <a:t>e-Flow-Rapid</a:t>
            </a:r>
          </a:p>
          <a:p>
            <a:endParaRPr lang="de-DE" dirty="0"/>
          </a:p>
          <a:p>
            <a:endParaRPr lang="de-DE" dirty="0" smtClean="0"/>
          </a:p>
          <a:p>
            <a:endParaRPr lang="de-DE" dirty="0"/>
          </a:p>
          <a:p>
            <a:pPr algn="just">
              <a:spcBef>
                <a:spcPct val="0"/>
              </a:spcBef>
              <a:buClr>
                <a:srgbClr val="9900CC"/>
              </a:buClr>
              <a:buNone/>
            </a:pPr>
            <a:r>
              <a:rPr lang="de-DE" sz="2400" dirty="0">
                <a:solidFill>
                  <a:schemeClr val="tx1">
                    <a:lumMod val="85000"/>
                    <a:lumOff val="15000"/>
                  </a:schemeClr>
                </a:solidFill>
              </a:rPr>
              <a:t>Spezialgerät zur Verneblung  </a:t>
            </a:r>
          </a:p>
          <a:p>
            <a:pPr algn="just">
              <a:spcBef>
                <a:spcPct val="0"/>
              </a:spcBef>
              <a:buClr>
                <a:srgbClr val="9900CC"/>
              </a:buClr>
              <a:buNone/>
            </a:pPr>
            <a:r>
              <a:rPr lang="de-DE" sz="2400" dirty="0">
                <a:solidFill>
                  <a:schemeClr val="tx1">
                    <a:lumMod val="85000"/>
                    <a:lumOff val="15000"/>
                  </a:schemeClr>
                </a:solidFill>
              </a:rPr>
              <a:t>zugelassener Medikamente </a:t>
            </a:r>
          </a:p>
          <a:p>
            <a:pPr algn="just">
              <a:spcBef>
                <a:spcPct val="0"/>
              </a:spcBef>
              <a:buClr>
                <a:srgbClr val="9900CC"/>
              </a:buClr>
              <a:buNone/>
            </a:pPr>
            <a:r>
              <a:rPr lang="de-DE" sz="2400" dirty="0">
                <a:solidFill>
                  <a:schemeClr val="tx1">
                    <a:lumMod val="85000"/>
                    <a:lumOff val="15000"/>
                  </a:schemeClr>
                </a:solidFill>
              </a:rPr>
              <a:t>in exakter Dosierung und </a:t>
            </a:r>
          </a:p>
          <a:p>
            <a:pPr algn="just">
              <a:spcBef>
                <a:spcPct val="0"/>
              </a:spcBef>
              <a:buClr>
                <a:srgbClr val="9900CC"/>
              </a:buClr>
              <a:buNone/>
            </a:pPr>
            <a:r>
              <a:rPr lang="de-DE" sz="2400" dirty="0">
                <a:solidFill>
                  <a:schemeClr val="tx1">
                    <a:lumMod val="85000"/>
                    <a:lumOff val="15000"/>
                  </a:schemeClr>
                </a:solidFill>
              </a:rPr>
              <a:t>exakter Aufbereitung. </a:t>
            </a:r>
          </a:p>
          <a:p>
            <a:pPr algn="just">
              <a:spcBef>
                <a:spcPct val="0"/>
              </a:spcBef>
              <a:buClr>
                <a:srgbClr val="9900CC"/>
              </a:buClr>
              <a:buNone/>
            </a:pPr>
            <a:r>
              <a:rPr lang="de-DE" sz="2400" dirty="0">
                <a:solidFill>
                  <a:schemeClr val="tx1">
                    <a:lumMod val="85000"/>
                    <a:lumOff val="15000"/>
                  </a:schemeClr>
                </a:solidFill>
              </a:rPr>
              <a:t>Bezug nur über Apotheke.</a:t>
            </a:r>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4" name="Grafik 3"/>
          <p:cNvPicPr>
            <a:picLocks noChangeAspect="1"/>
          </p:cNvPicPr>
          <p:nvPr/>
        </p:nvPicPr>
        <p:blipFill>
          <a:blip r:embed="rId2"/>
          <a:stretch>
            <a:fillRect/>
          </a:stretch>
        </p:blipFill>
        <p:spPr>
          <a:xfrm>
            <a:off x="7292651" y="1815156"/>
            <a:ext cx="4767485" cy="4761389"/>
          </a:xfrm>
          <a:prstGeom prst="rect">
            <a:avLst/>
          </a:prstGeom>
        </p:spPr>
      </p:pic>
    </p:spTree>
    <p:extLst>
      <p:ext uri="{BB962C8B-B14F-4D97-AF65-F5344CB8AC3E}">
        <p14:creationId xmlns:p14="http://schemas.microsoft.com/office/powerpoint/2010/main" val="4117380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a:t>I-</a:t>
            </a:r>
            <a:r>
              <a:rPr lang="de-DE" dirty="0" err="1"/>
              <a:t>neb</a:t>
            </a:r>
            <a:r>
              <a:rPr lang="de-DE" dirty="0"/>
              <a:t> AAD System</a:t>
            </a:r>
          </a:p>
          <a:p>
            <a:endParaRPr lang="de-DE" dirty="0" smtClean="0"/>
          </a:p>
          <a:p>
            <a:endParaRPr lang="de-DE" dirty="0"/>
          </a:p>
          <a:p>
            <a:endParaRPr lang="de-DE" dirty="0" smtClean="0"/>
          </a:p>
          <a:p>
            <a:pPr algn="just">
              <a:spcBef>
                <a:spcPct val="0"/>
              </a:spcBef>
              <a:buClr>
                <a:srgbClr val="9900CC"/>
              </a:buClr>
              <a:buNone/>
            </a:pPr>
            <a:r>
              <a:rPr lang="de-DE" sz="2800" dirty="0">
                <a:solidFill>
                  <a:schemeClr val="tx1">
                    <a:lumMod val="85000"/>
                    <a:lumOff val="15000"/>
                  </a:schemeClr>
                </a:solidFill>
                <a:latin typeface="Garamond" pitchFamily="18" charset="0"/>
              </a:rPr>
              <a:t>Spezialgerät zur Verneblung  </a:t>
            </a:r>
          </a:p>
          <a:p>
            <a:pPr algn="just">
              <a:spcBef>
                <a:spcPct val="0"/>
              </a:spcBef>
              <a:buClr>
                <a:srgbClr val="9900CC"/>
              </a:buClr>
              <a:buNone/>
            </a:pPr>
            <a:r>
              <a:rPr lang="de-DE" sz="2800" dirty="0">
                <a:solidFill>
                  <a:schemeClr val="tx1">
                    <a:lumMod val="85000"/>
                    <a:lumOff val="15000"/>
                  </a:schemeClr>
                </a:solidFill>
                <a:latin typeface="Garamond" pitchFamily="18" charset="0"/>
              </a:rPr>
              <a:t>zugelassener Medikamente </a:t>
            </a:r>
          </a:p>
          <a:p>
            <a:pPr algn="just">
              <a:spcBef>
                <a:spcPct val="0"/>
              </a:spcBef>
              <a:buClr>
                <a:srgbClr val="9900CC"/>
              </a:buClr>
              <a:buNone/>
            </a:pPr>
            <a:r>
              <a:rPr lang="de-DE" sz="2800" dirty="0">
                <a:solidFill>
                  <a:schemeClr val="tx1">
                    <a:lumMod val="85000"/>
                    <a:lumOff val="15000"/>
                  </a:schemeClr>
                </a:solidFill>
                <a:latin typeface="Garamond" pitchFamily="18" charset="0"/>
              </a:rPr>
              <a:t>in exakter Dosierung und </a:t>
            </a:r>
          </a:p>
          <a:p>
            <a:pPr algn="just">
              <a:spcBef>
                <a:spcPct val="0"/>
              </a:spcBef>
              <a:buClr>
                <a:srgbClr val="9900CC"/>
              </a:buClr>
              <a:buNone/>
            </a:pPr>
            <a:r>
              <a:rPr lang="de-DE" sz="2800" dirty="0">
                <a:solidFill>
                  <a:schemeClr val="tx1">
                    <a:lumMod val="85000"/>
                    <a:lumOff val="15000"/>
                  </a:schemeClr>
                </a:solidFill>
                <a:latin typeface="Garamond" pitchFamily="18" charset="0"/>
              </a:rPr>
              <a:t>exakter Aufbereitung. </a:t>
            </a:r>
          </a:p>
          <a:p>
            <a:pPr algn="just">
              <a:spcBef>
                <a:spcPct val="0"/>
              </a:spcBef>
              <a:buClr>
                <a:srgbClr val="9900CC"/>
              </a:buClr>
              <a:buNone/>
            </a:pPr>
            <a:r>
              <a:rPr lang="de-DE" sz="2800" dirty="0">
                <a:solidFill>
                  <a:schemeClr val="tx1">
                    <a:lumMod val="85000"/>
                    <a:lumOff val="15000"/>
                  </a:schemeClr>
                </a:solidFill>
                <a:latin typeface="Garamond" pitchFamily="18" charset="0"/>
              </a:rPr>
              <a:t>Bezug nur über Apotheke.</a:t>
            </a:r>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4" name="Grafik 3"/>
          <p:cNvPicPr>
            <a:picLocks noChangeAspect="1"/>
          </p:cNvPicPr>
          <p:nvPr/>
        </p:nvPicPr>
        <p:blipFill>
          <a:blip r:embed="rId2"/>
          <a:stretch>
            <a:fillRect/>
          </a:stretch>
        </p:blipFill>
        <p:spPr>
          <a:xfrm>
            <a:off x="7732962" y="1802774"/>
            <a:ext cx="3456732" cy="3810330"/>
          </a:xfrm>
          <a:prstGeom prst="rect">
            <a:avLst/>
          </a:prstGeom>
        </p:spPr>
      </p:pic>
    </p:spTree>
    <p:extLst>
      <p:ext uri="{BB962C8B-B14F-4D97-AF65-F5344CB8AC3E}">
        <p14:creationId xmlns:p14="http://schemas.microsoft.com/office/powerpoint/2010/main" val="1612235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smtClean="0"/>
              <a:t>Dosieraerosol</a:t>
            </a:r>
          </a:p>
          <a:p>
            <a:endParaRPr lang="de-DE" dirty="0"/>
          </a:p>
          <a:p>
            <a:endParaRPr lang="de-DE" dirty="0" smtClean="0"/>
          </a:p>
          <a:p>
            <a:endParaRPr lang="de-DE" dirty="0"/>
          </a:p>
          <a:p>
            <a:endParaRPr lang="de-DE" dirty="0" smtClean="0"/>
          </a:p>
          <a:p>
            <a:r>
              <a:rPr lang="de-DE" sz="2400" dirty="0"/>
              <a:t>Dosieraerosol, auch pMDI genannt.</a:t>
            </a:r>
          </a:p>
          <a:p>
            <a:pPr marL="1300460" lvl="2" indent="0">
              <a:buNone/>
            </a:pPr>
            <a:r>
              <a:rPr lang="de-DE" sz="2400" dirty="0"/>
              <a:t>Direkte Medikamentengabe</a:t>
            </a:r>
          </a:p>
          <a:p>
            <a:pPr marL="1300460" lvl="2" indent="0">
              <a:buNone/>
            </a:pPr>
            <a:r>
              <a:rPr lang="de-DE" sz="2400" dirty="0"/>
              <a:t>Bezug nur über Apotheke</a:t>
            </a:r>
          </a:p>
          <a:p>
            <a:endParaRPr lang="de-DE" dirty="0"/>
          </a:p>
          <a:p>
            <a:endParaRPr lang="de-DE" dirty="0" smtClean="0"/>
          </a:p>
          <a:p>
            <a:endParaRPr lang="de-DE" dirty="0"/>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5" name="Picture 6" descr="http://www.kinderklinik-luebeck.de/pina/buch/images/5-7-dosieraerosol.jpg"/>
          <p:cNvPicPr>
            <a:picLocks noChangeAspect="1" noChangeArrowheads="1"/>
          </p:cNvPicPr>
          <p:nvPr/>
        </p:nvPicPr>
        <p:blipFill>
          <a:blip r:embed="rId2" cstate="print"/>
          <a:srcRect/>
          <a:stretch>
            <a:fillRect/>
          </a:stretch>
        </p:blipFill>
        <p:spPr bwMode="auto">
          <a:xfrm>
            <a:off x="9024959" y="2070804"/>
            <a:ext cx="1781597" cy="3206874"/>
          </a:xfrm>
          <a:prstGeom prst="rect">
            <a:avLst/>
          </a:prstGeom>
          <a:noFill/>
        </p:spPr>
      </p:pic>
    </p:spTree>
    <p:extLst>
      <p:ext uri="{BB962C8B-B14F-4D97-AF65-F5344CB8AC3E}">
        <p14:creationId xmlns:p14="http://schemas.microsoft.com/office/powerpoint/2010/main" val="144063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smtClean="0"/>
              <a:t>Spacer</a:t>
            </a:r>
          </a:p>
          <a:p>
            <a:endParaRPr lang="de-DE" dirty="0"/>
          </a:p>
          <a:p>
            <a:endParaRPr lang="de-DE" dirty="0" smtClean="0"/>
          </a:p>
          <a:p>
            <a:pPr marL="0" indent="0">
              <a:buNone/>
            </a:pPr>
            <a:r>
              <a:rPr lang="de-DE" sz="2000" dirty="0" smtClean="0"/>
              <a:t>Zur </a:t>
            </a:r>
            <a:r>
              <a:rPr lang="de-DE" sz="2000" dirty="0"/>
              <a:t>Optimierung </a:t>
            </a:r>
            <a:r>
              <a:rPr lang="de-DE" sz="2000" dirty="0" smtClean="0"/>
              <a:t>der Anwendung </a:t>
            </a:r>
            <a:r>
              <a:rPr lang="de-DE" sz="2000" dirty="0"/>
              <a:t>von </a:t>
            </a:r>
            <a:endParaRPr lang="de-DE" sz="2000" dirty="0" smtClean="0"/>
          </a:p>
          <a:p>
            <a:pPr marL="0" indent="0">
              <a:buNone/>
            </a:pPr>
            <a:r>
              <a:rPr lang="de-DE" sz="2000" dirty="0" smtClean="0"/>
              <a:t>Dosieraerosolen:</a:t>
            </a:r>
          </a:p>
          <a:p>
            <a:pPr marL="0" indent="0">
              <a:buNone/>
            </a:pPr>
            <a:r>
              <a:rPr lang="de-DE" sz="2000" dirty="0" err="1" smtClean="0"/>
              <a:t>1.einfachere</a:t>
            </a:r>
            <a:r>
              <a:rPr lang="de-DE" sz="2000" dirty="0" smtClean="0"/>
              <a:t> Anwendung</a:t>
            </a:r>
          </a:p>
          <a:p>
            <a:pPr marL="0" indent="0">
              <a:buNone/>
            </a:pPr>
            <a:r>
              <a:rPr lang="de-DE" sz="2000" dirty="0" err="1" smtClean="0"/>
              <a:t>2.bessere</a:t>
            </a:r>
            <a:r>
              <a:rPr lang="de-DE" sz="2000" dirty="0" smtClean="0"/>
              <a:t> Depositionsrate</a:t>
            </a:r>
          </a:p>
          <a:p>
            <a:pPr marL="1371530" lvl="3" indent="0">
              <a:buNone/>
            </a:pPr>
            <a:endParaRPr lang="de-DE" sz="2000" dirty="0" smtClean="0"/>
          </a:p>
          <a:p>
            <a:pPr marL="1371530" lvl="3" indent="0">
              <a:buNone/>
            </a:pPr>
            <a:endParaRPr lang="de-DE" sz="2000" dirty="0"/>
          </a:p>
          <a:p>
            <a:pPr marL="0" lvl="3" indent="0">
              <a:buNone/>
            </a:pPr>
            <a:r>
              <a:rPr lang="de-DE" sz="1600" dirty="0" smtClean="0"/>
              <a:t>Beispiel </a:t>
            </a:r>
            <a:r>
              <a:rPr lang="de-DE" sz="1600" dirty="0"/>
              <a:t>Optichamber Diamond </a:t>
            </a:r>
            <a:endParaRPr lang="de-DE" sz="1600" dirty="0" smtClean="0"/>
          </a:p>
          <a:p>
            <a:pPr marL="0" lvl="3" indent="0">
              <a:buNone/>
            </a:pPr>
            <a:r>
              <a:rPr lang="de-DE" sz="1600" dirty="0" smtClean="0"/>
              <a:t>mit </a:t>
            </a:r>
            <a:r>
              <a:rPr lang="de-DE" sz="1600" dirty="0"/>
              <a:t>Maske „M“ #1079825</a:t>
            </a:r>
          </a:p>
          <a:p>
            <a:pPr marL="0" indent="0">
              <a:buNone/>
            </a:pPr>
            <a:endParaRPr lang="de-DE" sz="2000" dirty="0"/>
          </a:p>
        </p:txBody>
      </p:sp>
      <p:sp>
        <p:nvSpPr>
          <p:cNvPr id="3" name="Inhaltsplatzhalter 2"/>
          <p:cNvSpPr>
            <a:spLocks noGrp="1"/>
          </p:cNvSpPr>
          <p:nvPr>
            <p:ph idx="1"/>
          </p:nvPr>
        </p:nvSpPr>
        <p:spPr/>
        <p:txBody>
          <a:bodyPr/>
          <a:lstStyle/>
          <a:p>
            <a:r>
              <a:rPr lang="de-DE" dirty="0"/>
              <a:t>Geräte zur Inhalation</a:t>
            </a:r>
          </a:p>
        </p:txBody>
      </p:sp>
      <p:grpSp>
        <p:nvGrpSpPr>
          <p:cNvPr id="4" name="Gruppieren 3"/>
          <p:cNvGrpSpPr/>
          <p:nvPr/>
        </p:nvGrpSpPr>
        <p:grpSpPr>
          <a:xfrm>
            <a:off x="6095999" y="2271011"/>
            <a:ext cx="5836587" cy="3581232"/>
            <a:chOff x="1688163" y="4267368"/>
            <a:chExt cx="4668019" cy="2749301"/>
          </a:xfrm>
        </p:grpSpPr>
        <p:pic>
          <p:nvPicPr>
            <p:cNvPr id="5" name="Picture 9"/>
            <p:cNvPicPr>
              <a:picLocks noChangeAspect="1" noChangeArrowheads="1"/>
            </p:cNvPicPr>
            <p:nvPr/>
          </p:nvPicPr>
          <p:blipFill>
            <a:blip r:embed="rId2" cstate="print"/>
            <a:srcRect l="2993" t="7115"/>
            <a:stretch>
              <a:fillRect/>
            </a:stretch>
          </p:blipFill>
          <p:spPr bwMode="auto">
            <a:xfrm>
              <a:off x="1688163" y="4267368"/>
              <a:ext cx="4668019" cy="2749301"/>
            </a:xfrm>
            <a:prstGeom prst="rect">
              <a:avLst/>
            </a:prstGeom>
            <a:noFill/>
          </p:spPr>
        </p:pic>
        <p:pic>
          <p:nvPicPr>
            <p:cNvPr id="6" name="Grafik 5"/>
            <p:cNvPicPr>
              <a:picLocks noChangeAspect="1"/>
            </p:cNvPicPr>
            <p:nvPr/>
          </p:nvPicPr>
          <p:blipFill>
            <a:blip r:embed="rId3"/>
            <a:stretch>
              <a:fillRect/>
            </a:stretch>
          </p:blipFill>
          <p:spPr>
            <a:xfrm>
              <a:off x="4964607" y="4724400"/>
              <a:ext cx="1227767" cy="2025551"/>
            </a:xfrm>
            <a:prstGeom prst="rect">
              <a:avLst/>
            </a:prstGeom>
          </p:spPr>
        </p:pic>
      </p:grpSp>
    </p:spTree>
    <p:extLst>
      <p:ext uri="{BB962C8B-B14F-4D97-AF65-F5344CB8AC3E}">
        <p14:creationId xmlns:p14="http://schemas.microsoft.com/office/powerpoint/2010/main" val="427986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smtClean="0"/>
              <a:t>Spacer </a:t>
            </a:r>
            <a:r>
              <a:rPr lang="de-DE" dirty="0"/>
              <a:t>zur Optimierung der Anwendung von Dosieraerosolen</a:t>
            </a:r>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4" name="Grafik 3"/>
          <p:cNvPicPr>
            <a:picLocks noChangeAspect="1"/>
          </p:cNvPicPr>
          <p:nvPr/>
        </p:nvPicPr>
        <p:blipFill rotWithShape="1">
          <a:blip r:embed="rId2"/>
          <a:srcRect l="11274" r="7289"/>
          <a:stretch/>
        </p:blipFill>
        <p:spPr>
          <a:xfrm>
            <a:off x="320983" y="1849739"/>
            <a:ext cx="3486150" cy="3009900"/>
          </a:xfrm>
          <a:prstGeom prst="rect">
            <a:avLst/>
          </a:prstGeom>
        </p:spPr>
      </p:pic>
      <p:sp>
        <p:nvSpPr>
          <p:cNvPr id="5" name="Text Box 10"/>
          <p:cNvSpPr txBox="1">
            <a:spLocks noChangeArrowheads="1"/>
          </p:cNvSpPr>
          <p:nvPr/>
        </p:nvSpPr>
        <p:spPr bwMode="auto">
          <a:xfrm>
            <a:off x="320983" y="4811265"/>
            <a:ext cx="4458238" cy="1477328"/>
          </a:xfrm>
          <a:prstGeom prst="rect">
            <a:avLst/>
          </a:prstGeom>
          <a:noFill/>
          <a:ln w="9525" algn="ctr">
            <a:noFill/>
            <a:miter lim="800000"/>
            <a:headEnd/>
            <a:tailEnd/>
          </a:ln>
        </p:spPr>
        <p:txBody>
          <a:bodyPr wrap="square">
            <a:spAutoFit/>
          </a:bodyPr>
          <a:lstStyle/>
          <a:p>
            <a:pPr algn="just">
              <a:spcBef>
                <a:spcPct val="0"/>
              </a:spcBef>
            </a:pP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RC-</a:t>
            </a:r>
            <a:r>
              <a:rPr lang="de-DE" dirty="0" err="1"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Chamber</a:t>
            </a:r>
            <a:endPar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just">
              <a:spcBef>
                <a:spcPct val="0"/>
              </a:spcBef>
            </a:pP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Säuglinge 0-</a:t>
            </a:r>
            <a:r>
              <a:rPr lang="de-DE" dirty="0" err="1"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1Jahr</a:t>
            </a: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30100</a:t>
            </a:r>
          </a:p>
          <a:p>
            <a:pPr algn="just">
              <a:spcBef>
                <a:spcPct val="0"/>
              </a:spcBef>
            </a:pP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Kind        1-5 Jahr  		30200</a:t>
            </a:r>
          </a:p>
          <a:p>
            <a:pPr algn="just">
              <a:spcBef>
                <a:spcPct val="0"/>
              </a:spcBef>
            </a:pP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Ab Schulkind         </a:t>
            </a:r>
            <a:r>
              <a:rPr lang="de-DE"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30300</a:t>
            </a:r>
          </a:p>
          <a:p>
            <a:pPr algn="just">
              <a:spcBef>
                <a:spcPct val="0"/>
              </a:spcBef>
            </a:pP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Tracheo				   	30450</a:t>
            </a:r>
            <a:endParaRPr lang="de-DE"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Grafik 5"/>
          <p:cNvPicPr>
            <a:picLocks noChangeAspect="1"/>
          </p:cNvPicPr>
          <p:nvPr/>
        </p:nvPicPr>
        <p:blipFill>
          <a:blip r:embed="rId3"/>
          <a:stretch>
            <a:fillRect/>
          </a:stretch>
        </p:blipFill>
        <p:spPr>
          <a:xfrm>
            <a:off x="8783392" y="1982425"/>
            <a:ext cx="2870823" cy="1465495"/>
          </a:xfrm>
          <a:prstGeom prst="rect">
            <a:avLst/>
          </a:prstGeom>
        </p:spPr>
      </p:pic>
      <p:pic>
        <p:nvPicPr>
          <p:cNvPr id="7" name="Grafik 6"/>
          <p:cNvPicPr>
            <a:picLocks noChangeAspect="1"/>
          </p:cNvPicPr>
          <p:nvPr/>
        </p:nvPicPr>
        <p:blipFill>
          <a:blip r:embed="rId4"/>
          <a:stretch>
            <a:fillRect/>
          </a:stretch>
        </p:blipFill>
        <p:spPr>
          <a:xfrm>
            <a:off x="9581882" y="3447920"/>
            <a:ext cx="2072333" cy="1145878"/>
          </a:xfrm>
          <a:prstGeom prst="rect">
            <a:avLst/>
          </a:prstGeom>
        </p:spPr>
      </p:pic>
      <p:sp>
        <p:nvSpPr>
          <p:cNvPr id="8" name="Text Box 11"/>
          <p:cNvSpPr txBox="1">
            <a:spLocks noChangeArrowheads="1"/>
          </p:cNvSpPr>
          <p:nvPr/>
        </p:nvSpPr>
        <p:spPr bwMode="auto">
          <a:xfrm>
            <a:off x="7959144" y="4811265"/>
            <a:ext cx="3695071" cy="1200329"/>
          </a:xfrm>
          <a:prstGeom prst="rect">
            <a:avLst/>
          </a:prstGeom>
          <a:noFill/>
          <a:ln w="9525" algn="ctr">
            <a:noFill/>
            <a:miter lim="800000"/>
            <a:headEnd/>
            <a:tailEnd/>
          </a:ln>
        </p:spPr>
        <p:txBody>
          <a:bodyPr wrap="square">
            <a:spAutoFit/>
          </a:bodyPr>
          <a:lstStyle/>
          <a:p>
            <a:pPr algn="just">
              <a:spcBef>
                <a:spcPct val="0"/>
              </a:spcBef>
            </a:pPr>
            <a:r>
              <a:rPr lang="de-DE" dirty="0" err="1"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Combihaler</a:t>
            </a: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lang="de-DE" dirty="0" err="1"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cegla</a:t>
            </a: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381</a:t>
            </a:r>
          </a:p>
          <a:p>
            <a:pPr algn="just">
              <a:spcBef>
                <a:spcPct val="0"/>
              </a:spcBef>
            </a:pPr>
            <a:r>
              <a:rPr lang="de-DE"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Für die Anwendung im Beatmungsschlauchsystem + Adaptern 361+362</a:t>
            </a:r>
            <a:endParaRPr lang="de-DE"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8546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err="1"/>
              <a:t>Dosierpulverinhalator</a:t>
            </a:r>
            <a:r>
              <a:rPr lang="de-DE" dirty="0"/>
              <a:t> </a:t>
            </a:r>
            <a:endParaRPr lang="de-DE" dirty="0" smtClean="0"/>
          </a:p>
          <a:p>
            <a:pPr marL="0" indent="0">
              <a:buNone/>
            </a:pPr>
            <a:r>
              <a:rPr lang="de-DE" dirty="0"/>
              <a:t>	</a:t>
            </a:r>
            <a:r>
              <a:rPr lang="de-DE" dirty="0" err="1" smtClean="0"/>
              <a:t>z.B.Diskus</a:t>
            </a:r>
            <a:endParaRPr lang="de-DE" dirty="0"/>
          </a:p>
          <a:p>
            <a:pPr marL="1300460" lvl="2" indent="0">
              <a:buNone/>
            </a:pPr>
            <a:r>
              <a:rPr lang="de-DE" dirty="0"/>
              <a:t>Direkte Medikamentengabe</a:t>
            </a:r>
          </a:p>
          <a:p>
            <a:pPr marL="1300460" lvl="2" indent="0">
              <a:buNone/>
            </a:pPr>
            <a:r>
              <a:rPr lang="de-DE" dirty="0"/>
              <a:t>Bezug nur über Apotheke</a:t>
            </a:r>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5" name="Grafik 4"/>
          <p:cNvPicPr>
            <a:picLocks noChangeAspect="1"/>
          </p:cNvPicPr>
          <p:nvPr/>
        </p:nvPicPr>
        <p:blipFill>
          <a:blip r:embed="rId2"/>
          <a:stretch>
            <a:fillRect/>
          </a:stretch>
        </p:blipFill>
        <p:spPr>
          <a:xfrm>
            <a:off x="388781" y="3338647"/>
            <a:ext cx="4541136" cy="3059699"/>
          </a:xfrm>
          <a:prstGeom prst="rect">
            <a:avLst/>
          </a:prstGeom>
        </p:spPr>
      </p:pic>
      <p:pic>
        <p:nvPicPr>
          <p:cNvPr id="6" name="Grafik 5"/>
          <p:cNvPicPr>
            <a:picLocks noChangeAspect="1"/>
          </p:cNvPicPr>
          <p:nvPr/>
        </p:nvPicPr>
        <p:blipFill>
          <a:blip r:embed="rId3"/>
          <a:stretch>
            <a:fillRect/>
          </a:stretch>
        </p:blipFill>
        <p:spPr>
          <a:xfrm>
            <a:off x="6937606" y="2538214"/>
            <a:ext cx="4522556" cy="3594686"/>
          </a:xfrm>
          <a:prstGeom prst="rect">
            <a:avLst/>
          </a:prstGeom>
        </p:spPr>
      </p:pic>
    </p:spTree>
    <p:extLst>
      <p:ext uri="{BB962C8B-B14F-4D97-AF65-F5344CB8AC3E}">
        <p14:creationId xmlns:p14="http://schemas.microsoft.com/office/powerpoint/2010/main" val="3372444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normAutofit/>
          </a:bodyPr>
          <a:lstStyle/>
          <a:p>
            <a:r>
              <a:rPr lang="de-DE" sz="1800" dirty="0" smtClean="0"/>
              <a:t>IPPB Überdruckinhalation Löwenstein medical Innovation</a:t>
            </a:r>
            <a:endParaRPr lang="de-DE" sz="1800"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pic>
        <p:nvPicPr>
          <p:cNvPr id="4" name="Grafik 3"/>
          <p:cNvPicPr>
            <a:picLocks noChangeAspect="1"/>
          </p:cNvPicPr>
          <p:nvPr/>
        </p:nvPicPr>
        <p:blipFill>
          <a:blip r:embed="rId2"/>
          <a:stretch>
            <a:fillRect/>
          </a:stretch>
        </p:blipFill>
        <p:spPr>
          <a:xfrm>
            <a:off x="3487074" y="2048270"/>
            <a:ext cx="7973088" cy="4191949"/>
          </a:xfrm>
          <a:prstGeom prst="rect">
            <a:avLst/>
          </a:prstGeom>
        </p:spPr>
      </p:pic>
    </p:spTree>
    <p:extLst>
      <p:ext uri="{BB962C8B-B14F-4D97-AF65-F5344CB8AC3E}">
        <p14:creationId xmlns:p14="http://schemas.microsoft.com/office/powerpoint/2010/main" val="4184170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672203" y="1400247"/>
            <a:ext cx="10728325" cy="4870124"/>
          </a:xfrm>
        </p:spPr>
        <p:txBody>
          <a:bodyPr/>
          <a:lstStyle/>
          <a:p>
            <a:pPr lvl="0"/>
            <a:r>
              <a:rPr lang="de-DE" sz="1800" dirty="0">
                <a:solidFill>
                  <a:prstClr val="black">
                    <a:lumMod val="75000"/>
                    <a:lumOff val="25000"/>
                  </a:prstClr>
                </a:solidFill>
              </a:rPr>
              <a:t>IPPB Überdruckinhalation Löwenstein medical Innovation</a:t>
            </a:r>
          </a:p>
          <a:p>
            <a:endParaRPr lang="de-DE" dirty="0"/>
          </a:p>
        </p:txBody>
      </p:sp>
      <p:sp>
        <p:nvSpPr>
          <p:cNvPr id="3" name="Inhaltsplatzhalter 2"/>
          <p:cNvSpPr>
            <a:spLocks noGrp="1"/>
          </p:cNvSpPr>
          <p:nvPr>
            <p:ph idx="1"/>
          </p:nvPr>
        </p:nvSpPr>
        <p:spPr/>
        <p:txBody>
          <a:bodyPr/>
          <a:lstStyle/>
          <a:p>
            <a:r>
              <a:rPr lang="de-DE" dirty="0"/>
              <a:t>Geräte zur </a:t>
            </a:r>
            <a:r>
              <a:rPr lang="de-DE" dirty="0" smtClean="0"/>
              <a:t>Inhalation</a:t>
            </a:r>
            <a:endParaRPr lang="de-DE" dirty="0"/>
          </a:p>
        </p:txBody>
      </p:sp>
      <p:sp>
        <p:nvSpPr>
          <p:cNvPr id="4" name="Freihandform 3"/>
          <p:cNvSpPr/>
          <p:nvPr/>
        </p:nvSpPr>
        <p:spPr>
          <a:xfrm>
            <a:off x="1" y="2581523"/>
            <a:ext cx="12072730" cy="2613329"/>
          </a:xfrm>
          <a:custGeom>
            <a:avLst/>
            <a:gdLst>
              <a:gd name="connsiteX0" fmla="*/ 0 w 12879977"/>
              <a:gd name="connsiteY0" fmla="*/ 0 h 3709851"/>
              <a:gd name="connsiteX1" fmla="*/ 313508 w 12879977"/>
              <a:gd name="connsiteY1" fmla="*/ 888274 h 3709851"/>
              <a:gd name="connsiteX2" fmla="*/ 418011 w 12879977"/>
              <a:gd name="connsiteY2" fmla="*/ 1463040 h 3709851"/>
              <a:gd name="connsiteX3" fmla="*/ 627017 w 12879977"/>
              <a:gd name="connsiteY3" fmla="*/ 1802674 h 3709851"/>
              <a:gd name="connsiteX4" fmla="*/ 940526 w 12879977"/>
              <a:gd name="connsiteY4" fmla="*/ 2351314 h 3709851"/>
              <a:gd name="connsiteX5" fmla="*/ 1436914 w 12879977"/>
              <a:gd name="connsiteY5" fmla="*/ 2821577 h 3709851"/>
              <a:gd name="connsiteX6" fmla="*/ 2090057 w 12879977"/>
              <a:gd name="connsiteY6" fmla="*/ 2926080 h 3709851"/>
              <a:gd name="connsiteX7" fmla="*/ 3840480 w 12879977"/>
              <a:gd name="connsiteY7" fmla="*/ 2325189 h 3709851"/>
              <a:gd name="connsiteX8" fmla="*/ 4415246 w 12879977"/>
              <a:gd name="connsiteY8" fmla="*/ 1802674 h 3709851"/>
              <a:gd name="connsiteX9" fmla="*/ 4911634 w 12879977"/>
              <a:gd name="connsiteY9" fmla="*/ 1750423 h 3709851"/>
              <a:gd name="connsiteX10" fmla="*/ 5930537 w 12879977"/>
              <a:gd name="connsiteY10" fmla="*/ 1724297 h 3709851"/>
              <a:gd name="connsiteX11" fmla="*/ 7262948 w 12879977"/>
              <a:gd name="connsiteY11" fmla="*/ 1645920 h 3709851"/>
              <a:gd name="connsiteX12" fmla="*/ 8778240 w 12879977"/>
              <a:gd name="connsiteY12" fmla="*/ 1776549 h 3709851"/>
              <a:gd name="connsiteX13" fmla="*/ 10424160 w 12879977"/>
              <a:gd name="connsiteY13" fmla="*/ 1776549 h 3709851"/>
              <a:gd name="connsiteX14" fmla="*/ 11469188 w 12879977"/>
              <a:gd name="connsiteY14" fmla="*/ 2063931 h 3709851"/>
              <a:gd name="connsiteX15" fmla="*/ 12331337 w 12879977"/>
              <a:gd name="connsiteY15" fmla="*/ 3213463 h 3709851"/>
              <a:gd name="connsiteX16" fmla="*/ 12879977 w 12879977"/>
              <a:gd name="connsiteY16" fmla="*/ 3709851 h 37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9977" h="3709851">
                <a:moveTo>
                  <a:pt x="0" y="0"/>
                </a:moveTo>
                <a:cubicBezTo>
                  <a:pt x="121919" y="322217"/>
                  <a:pt x="243839" y="644434"/>
                  <a:pt x="313508" y="888274"/>
                </a:cubicBezTo>
                <a:cubicBezTo>
                  <a:pt x="383177" y="1132114"/>
                  <a:pt x="365760" y="1310640"/>
                  <a:pt x="418011" y="1463040"/>
                </a:cubicBezTo>
                <a:cubicBezTo>
                  <a:pt x="470262" y="1615440"/>
                  <a:pt x="539931" y="1654628"/>
                  <a:pt x="627017" y="1802674"/>
                </a:cubicBezTo>
                <a:cubicBezTo>
                  <a:pt x="714103" y="1950720"/>
                  <a:pt x="805543" y="2181497"/>
                  <a:pt x="940526" y="2351314"/>
                </a:cubicBezTo>
                <a:cubicBezTo>
                  <a:pt x="1075509" y="2521131"/>
                  <a:pt x="1245326" y="2725783"/>
                  <a:pt x="1436914" y="2821577"/>
                </a:cubicBezTo>
                <a:cubicBezTo>
                  <a:pt x="1628502" y="2917371"/>
                  <a:pt x="1689463" y="3008811"/>
                  <a:pt x="2090057" y="2926080"/>
                </a:cubicBezTo>
                <a:cubicBezTo>
                  <a:pt x="2490651" y="2843349"/>
                  <a:pt x="3452949" y="2512423"/>
                  <a:pt x="3840480" y="2325189"/>
                </a:cubicBezTo>
                <a:cubicBezTo>
                  <a:pt x="4228012" y="2137955"/>
                  <a:pt x="4236720" y="1898468"/>
                  <a:pt x="4415246" y="1802674"/>
                </a:cubicBezTo>
                <a:cubicBezTo>
                  <a:pt x="4593772" y="1706880"/>
                  <a:pt x="4659086" y="1763486"/>
                  <a:pt x="4911634" y="1750423"/>
                </a:cubicBezTo>
                <a:cubicBezTo>
                  <a:pt x="5164183" y="1737360"/>
                  <a:pt x="5538651" y="1741714"/>
                  <a:pt x="5930537" y="1724297"/>
                </a:cubicBezTo>
                <a:cubicBezTo>
                  <a:pt x="6322423" y="1706880"/>
                  <a:pt x="6788331" y="1637211"/>
                  <a:pt x="7262948" y="1645920"/>
                </a:cubicBezTo>
                <a:cubicBezTo>
                  <a:pt x="7737565" y="1654629"/>
                  <a:pt x="8251372" y="1754778"/>
                  <a:pt x="8778240" y="1776549"/>
                </a:cubicBezTo>
                <a:cubicBezTo>
                  <a:pt x="9305108" y="1798320"/>
                  <a:pt x="9975669" y="1728652"/>
                  <a:pt x="10424160" y="1776549"/>
                </a:cubicBezTo>
                <a:cubicBezTo>
                  <a:pt x="10872651" y="1824446"/>
                  <a:pt x="11151325" y="1824445"/>
                  <a:pt x="11469188" y="2063931"/>
                </a:cubicBezTo>
                <a:cubicBezTo>
                  <a:pt x="11787051" y="2303417"/>
                  <a:pt x="12096206" y="2939143"/>
                  <a:pt x="12331337" y="3213463"/>
                </a:cubicBezTo>
                <a:cubicBezTo>
                  <a:pt x="12566468" y="3487783"/>
                  <a:pt x="12740640" y="3618411"/>
                  <a:pt x="12879977" y="3709851"/>
                </a:cubicBezTo>
              </a:path>
            </a:pathLst>
          </a:custGeom>
          <a:noFill/>
          <a:ln w="666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2"/>
          <a:stretch>
            <a:fillRect/>
          </a:stretch>
        </p:blipFill>
        <p:spPr>
          <a:xfrm>
            <a:off x="242942" y="2442714"/>
            <a:ext cx="2423775" cy="1602713"/>
          </a:xfrm>
          <a:prstGeom prst="rect">
            <a:avLst/>
          </a:prstGeom>
        </p:spPr>
      </p:pic>
      <p:pic>
        <p:nvPicPr>
          <p:cNvPr id="6" name="Grafik 5"/>
          <p:cNvPicPr>
            <a:picLocks noChangeAspect="1"/>
          </p:cNvPicPr>
          <p:nvPr/>
        </p:nvPicPr>
        <p:blipFill>
          <a:blip r:embed="rId3"/>
          <a:stretch>
            <a:fillRect/>
          </a:stretch>
        </p:blipFill>
        <p:spPr>
          <a:xfrm>
            <a:off x="3536866" y="2442713"/>
            <a:ext cx="2778163" cy="2160793"/>
          </a:xfrm>
          <a:prstGeom prst="rect">
            <a:avLst/>
          </a:prstGeom>
        </p:spPr>
      </p:pic>
      <p:pic>
        <p:nvPicPr>
          <p:cNvPr id="7" name="Inhaltsplatzhalter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442" y="1639043"/>
            <a:ext cx="3487615" cy="3768132"/>
          </a:xfrm>
          <a:prstGeom prst="rect">
            <a:avLst/>
          </a:prstGeom>
        </p:spPr>
      </p:pic>
      <p:sp>
        <p:nvSpPr>
          <p:cNvPr id="8" name="Text Box 20"/>
          <p:cNvSpPr txBox="1">
            <a:spLocks noChangeArrowheads="1"/>
          </p:cNvSpPr>
          <p:nvPr/>
        </p:nvSpPr>
        <p:spPr bwMode="auto">
          <a:xfrm>
            <a:off x="7932208" y="5930882"/>
            <a:ext cx="2657485" cy="646331"/>
          </a:xfrm>
          <a:prstGeom prst="rect">
            <a:avLst/>
          </a:prstGeom>
          <a:solidFill>
            <a:schemeClr val="bg1"/>
          </a:solidFill>
        </p:spPr>
        <p:txBody>
          <a:bodyPr wrap="square">
            <a:spAutoFit/>
          </a:bodyPr>
          <a:lstStyle>
            <a:defPPr>
              <a:defRPr lang="en-US"/>
            </a:defPPr>
            <a:lvl1pPr algn="just">
              <a:spcBef>
                <a:spcPct val="0"/>
              </a:spcBef>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sz="1800" dirty="0" smtClean="0"/>
              <a:t>Schlauchsystem 001618</a:t>
            </a:r>
            <a:endParaRPr lang="de-DE" sz="1800" dirty="0"/>
          </a:p>
        </p:txBody>
      </p:sp>
      <p:sp>
        <p:nvSpPr>
          <p:cNvPr id="9" name="Rechteck 8"/>
          <p:cNvSpPr/>
          <p:nvPr/>
        </p:nvSpPr>
        <p:spPr>
          <a:xfrm>
            <a:off x="1" y="3835309"/>
            <a:ext cx="2528351" cy="523220"/>
          </a:xfrm>
          <a:prstGeom prst="rect">
            <a:avLst/>
          </a:prstGeom>
          <a:solidFill>
            <a:schemeClr val="bg1"/>
          </a:solidFill>
        </p:spPr>
        <p:txBody>
          <a:bodyPr wrap="square">
            <a:spAutoFit/>
          </a:bodyPr>
          <a:lstStyle/>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Salvia Medical</a:t>
            </a:r>
          </a:p>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Alpha 200</a:t>
            </a:r>
            <a:endParaRPr lang="de-DE"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eck 9"/>
          <p:cNvSpPr/>
          <p:nvPr/>
        </p:nvSpPr>
        <p:spPr>
          <a:xfrm>
            <a:off x="4424468" y="4412774"/>
            <a:ext cx="2528351" cy="523220"/>
          </a:xfrm>
          <a:prstGeom prst="rect">
            <a:avLst/>
          </a:prstGeom>
          <a:solidFill>
            <a:schemeClr val="bg1"/>
          </a:solidFill>
        </p:spPr>
        <p:txBody>
          <a:bodyPr wrap="square">
            <a:spAutoFit/>
          </a:bodyPr>
          <a:lstStyle/>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Salvia Medical</a:t>
            </a:r>
          </a:p>
          <a:p>
            <a:pPr algn="just">
              <a:spcBef>
                <a:spcPct val="0"/>
              </a:spcBef>
            </a:pPr>
            <a:r>
              <a:rPr lang="de-DE" sz="14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Alpha 300</a:t>
            </a:r>
            <a:endParaRPr lang="de-DE"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Box 17"/>
          <p:cNvSpPr txBox="1">
            <a:spLocks noChangeArrowheads="1"/>
          </p:cNvSpPr>
          <p:nvPr/>
        </p:nvSpPr>
        <p:spPr bwMode="auto">
          <a:xfrm>
            <a:off x="6348239" y="4609539"/>
            <a:ext cx="2050924" cy="738664"/>
          </a:xfrm>
          <a:prstGeom prst="rect">
            <a:avLst/>
          </a:prstGeom>
          <a:solidFill>
            <a:schemeClr val="bg1"/>
          </a:solidFill>
        </p:spPr>
        <p:txBody>
          <a:bodyPr wrap="square">
            <a:spAutoFit/>
          </a:bodyPr>
          <a:lstStyle>
            <a:defPPr>
              <a:defRPr lang="en-US"/>
            </a:defPPr>
            <a:lvl1pPr algn="just">
              <a:spcBef>
                <a:spcPct val="0"/>
              </a:spcBef>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sz="1400" dirty="0" smtClean="0"/>
              <a:t>Löwenstein Medical</a:t>
            </a:r>
          </a:p>
          <a:p>
            <a:r>
              <a:rPr lang="de-DE" sz="1400" dirty="0" smtClean="0"/>
              <a:t>Alpha 300/301/302</a:t>
            </a:r>
          </a:p>
          <a:p>
            <a:r>
              <a:rPr lang="de-DE" sz="1400" dirty="0" smtClean="0"/>
              <a:t>Neu</a:t>
            </a:r>
            <a:endParaRPr lang="de-DE" sz="1400" dirty="0"/>
          </a:p>
        </p:txBody>
      </p:sp>
    </p:spTree>
    <p:extLst>
      <p:ext uri="{BB962C8B-B14F-4D97-AF65-F5344CB8AC3E}">
        <p14:creationId xmlns:p14="http://schemas.microsoft.com/office/powerpoint/2010/main" val="313737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3"/>
          </p:nvPr>
        </p:nvSpPr>
        <p:spPr/>
        <p:txBody>
          <a:bodyPr>
            <a:normAutofit fontScale="70000" lnSpcReduction="20000"/>
          </a:bodyPr>
          <a:lstStyle/>
          <a:p>
            <a:r>
              <a:rPr lang="de-DE" dirty="0" err="1"/>
              <a:t>Bronchodillatatoren</a:t>
            </a:r>
            <a:r>
              <a:rPr lang="de-DE" dirty="0"/>
              <a:t> 	:</a:t>
            </a:r>
          </a:p>
          <a:p>
            <a:pPr lvl="2"/>
            <a:r>
              <a:rPr lang="de-DE" dirty="0" smtClean="0"/>
              <a:t>Medikamente </a:t>
            </a:r>
            <a:r>
              <a:rPr lang="de-DE" dirty="0"/>
              <a:t>zur Erweiterung der Bronchien</a:t>
            </a:r>
          </a:p>
          <a:p>
            <a:pPr lvl="2"/>
            <a:endParaRPr lang="de-DE" dirty="0"/>
          </a:p>
          <a:p>
            <a:r>
              <a:rPr lang="de-DE" dirty="0" err="1"/>
              <a:t>Sekretolytika</a:t>
            </a:r>
            <a:r>
              <a:rPr lang="de-DE" dirty="0"/>
              <a:t>		:</a:t>
            </a:r>
          </a:p>
          <a:p>
            <a:pPr lvl="2"/>
            <a:r>
              <a:rPr lang="de-DE" dirty="0"/>
              <a:t>Medikamente zur Verflüssigung des Sekretes</a:t>
            </a:r>
          </a:p>
          <a:p>
            <a:pPr lvl="2"/>
            <a:endParaRPr lang="de-DE" dirty="0"/>
          </a:p>
          <a:p>
            <a:r>
              <a:rPr lang="de-DE" smtClean="0"/>
              <a:t>Kortikosteroide</a:t>
            </a:r>
            <a:r>
              <a:rPr lang="de-DE" dirty="0"/>
              <a:t>	:</a:t>
            </a:r>
          </a:p>
          <a:p>
            <a:pPr lvl="2"/>
            <a:r>
              <a:rPr lang="de-DE" dirty="0"/>
              <a:t>Medikamente zur Entzündungshemmung</a:t>
            </a:r>
          </a:p>
          <a:p>
            <a:pPr lvl="2"/>
            <a:endParaRPr lang="de-DE" dirty="0"/>
          </a:p>
          <a:p>
            <a:r>
              <a:rPr lang="de-DE" dirty="0" err="1"/>
              <a:t>Chromone</a:t>
            </a:r>
            <a:r>
              <a:rPr lang="de-DE" dirty="0"/>
              <a:t>		:</a:t>
            </a:r>
          </a:p>
          <a:p>
            <a:pPr lvl="2"/>
            <a:r>
              <a:rPr lang="de-DE" dirty="0"/>
              <a:t>Medikamente zur </a:t>
            </a:r>
            <a:r>
              <a:rPr lang="de-DE" dirty="0" smtClean="0"/>
              <a:t>vorbeugenden Entzündungshemmung </a:t>
            </a:r>
            <a:r>
              <a:rPr lang="de-DE" dirty="0"/>
              <a:t>bei Allergien</a:t>
            </a:r>
          </a:p>
          <a:p>
            <a:pPr lvl="2"/>
            <a:endParaRPr lang="de-DE" dirty="0"/>
          </a:p>
          <a:p>
            <a:r>
              <a:rPr lang="de-DE" dirty="0"/>
              <a:t>Antibiotika		:</a:t>
            </a:r>
          </a:p>
          <a:p>
            <a:pPr lvl="2"/>
            <a:r>
              <a:rPr lang="de-DE" dirty="0"/>
              <a:t>Medikamente zur Bakterienabtötung . </a:t>
            </a:r>
          </a:p>
          <a:p>
            <a:pPr marL="1300460" lvl="2" indent="0">
              <a:buNone/>
            </a:pPr>
            <a:r>
              <a:rPr lang="de-DE" dirty="0"/>
              <a:t>	</a:t>
            </a:r>
            <a:r>
              <a:rPr lang="de-DE" dirty="0" err="1"/>
              <a:t>Antibios</a:t>
            </a:r>
            <a:r>
              <a:rPr lang="de-DE" dirty="0"/>
              <a:t>= gegen das Leben</a:t>
            </a:r>
          </a:p>
          <a:p>
            <a:pPr marL="1300460" lvl="2" indent="0">
              <a:buNone/>
            </a:pPr>
            <a:endParaRPr lang="de-DE" dirty="0"/>
          </a:p>
          <a:p>
            <a:r>
              <a:rPr lang="de-DE" dirty="0"/>
              <a:t>Weitere		:</a:t>
            </a:r>
          </a:p>
          <a:p>
            <a:pPr lvl="2"/>
            <a:r>
              <a:rPr lang="de-DE" dirty="0"/>
              <a:t>Zytostatika, </a:t>
            </a:r>
            <a:r>
              <a:rPr lang="de-DE" dirty="0" err="1" smtClean="0"/>
              <a:t>Phytopharmaka</a:t>
            </a:r>
            <a:r>
              <a:rPr lang="de-DE" dirty="0"/>
              <a:t>, ……….etc…..</a:t>
            </a:r>
          </a:p>
        </p:txBody>
      </p:sp>
      <p:sp>
        <p:nvSpPr>
          <p:cNvPr id="5" name="Inhaltsplatzhalter 4"/>
          <p:cNvSpPr>
            <a:spLocks noGrp="1"/>
          </p:cNvSpPr>
          <p:nvPr>
            <p:ph idx="1"/>
          </p:nvPr>
        </p:nvSpPr>
        <p:spPr/>
        <p:txBody>
          <a:bodyPr/>
          <a:lstStyle/>
          <a:p>
            <a:r>
              <a:rPr lang="de-DE" dirty="0"/>
              <a:t>Wirkstoffgruppen</a:t>
            </a:r>
            <a:r>
              <a:rPr lang="de-DE" dirty="0" smtClean="0"/>
              <a:t> zur Inhalation</a:t>
            </a:r>
            <a:endParaRPr lang="de-DE" dirty="0"/>
          </a:p>
        </p:txBody>
      </p:sp>
    </p:spTree>
    <p:extLst>
      <p:ext uri="{BB962C8B-B14F-4D97-AF65-F5344CB8AC3E}">
        <p14:creationId xmlns:p14="http://schemas.microsoft.com/office/powerpoint/2010/main" val="2336983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3"/>
          </p:nvPr>
        </p:nvSpPr>
        <p:spPr/>
        <p:txBody>
          <a:bodyPr>
            <a:normAutofit fontScale="70000" lnSpcReduction="20000"/>
          </a:bodyPr>
          <a:lstStyle/>
          <a:p>
            <a:r>
              <a:rPr lang="de-DE" dirty="0" err="1"/>
              <a:t>Bronchodilltatoren</a:t>
            </a:r>
            <a:r>
              <a:rPr lang="de-DE" dirty="0"/>
              <a:t> 	:</a:t>
            </a:r>
          </a:p>
          <a:p>
            <a:pPr lvl="2"/>
            <a:r>
              <a:rPr lang="de-DE" dirty="0"/>
              <a:t>Salbutamol (Sultanol); </a:t>
            </a:r>
            <a:r>
              <a:rPr lang="de-DE" dirty="0" err="1"/>
              <a:t>Ipratropiumbromid</a:t>
            </a:r>
            <a:r>
              <a:rPr lang="de-DE" dirty="0"/>
              <a:t> (Atrovent)</a:t>
            </a:r>
          </a:p>
          <a:p>
            <a:pPr lvl="2"/>
            <a:endParaRPr lang="de-DE" dirty="0"/>
          </a:p>
          <a:p>
            <a:r>
              <a:rPr lang="de-DE" dirty="0" err="1"/>
              <a:t>Sekretolytika</a:t>
            </a:r>
            <a:r>
              <a:rPr lang="de-DE" dirty="0"/>
              <a:t>	:</a:t>
            </a:r>
          </a:p>
          <a:p>
            <a:pPr lvl="2"/>
            <a:r>
              <a:rPr lang="de-DE" dirty="0"/>
              <a:t>Salzlösung (Emser Sole); </a:t>
            </a:r>
            <a:r>
              <a:rPr lang="de-DE" dirty="0" err="1"/>
              <a:t>Bromhexol</a:t>
            </a:r>
            <a:r>
              <a:rPr lang="de-DE" dirty="0"/>
              <a:t> ( </a:t>
            </a:r>
            <a:r>
              <a:rPr lang="de-DE" dirty="0" err="1"/>
              <a:t>Bisolvon</a:t>
            </a:r>
            <a:r>
              <a:rPr lang="de-DE" dirty="0"/>
              <a:t>) </a:t>
            </a:r>
            <a:r>
              <a:rPr lang="de-DE" dirty="0" err="1"/>
              <a:t>Ambroxol</a:t>
            </a:r>
            <a:r>
              <a:rPr lang="de-DE" dirty="0"/>
              <a:t> ( </a:t>
            </a:r>
            <a:r>
              <a:rPr lang="de-DE" dirty="0" err="1"/>
              <a:t>Mucosolvan</a:t>
            </a:r>
            <a:r>
              <a:rPr lang="de-DE" dirty="0"/>
              <a:t>)</a:t>
            </a:r>
          </a:p>
          <a:p>
            <a:pPr lvl="2"/>
            <a:endParaRPr lang="de-DE" dirty="0"/>
          </a:p>
          <a:p>
            <a:r>
              <a:rPr lang="de-DE" smtClean="0"/>
              <a:t>Kortikosteroide</a:t>
            </a:r>
            <a:r>
              <a:rPr lang="de-DE" dirty="0"/>
              <a:t>	:</a:t>
            </a:r>
          </a:p>
          <a:p>
            <a:pPr lvl="2"/>
            <a:r>
              <a:rPr lang="de-DE" dirty="0" err="1"/>
              <a:t>Budensonid</a:t>
            </a:r>
            <a:r>
              <a:rPr lang="de-DE" dirty="0"/>
              <a:t> (</a:t>
            </a:r>
            <a:r>
              <a:rPr lang="de-DE" dirty="0" err="1"/>
              <a:t>Pulmicort</a:t>
            </a:r>
            <a:r>
              <a:rPr lang="de-DE" dirty="0"/>
              <a:t>); </a:t>
            </a:r>
            <a:r>
              <a:rPr lang="de-DE" dirty="0" err="1"/>
              <a:t>Beclometason</a:t>
            </a:r>
            <a:r>
              <a:rPr lang="de-DE" dirty="0"/>
              <a:t>(</a:t>
            </a:r>
            <a:r>
              <a:rPr lang="de-DE" dirty="0" err="1"/>
              <a:t>Bronchocort</a:t>
            </a:r>
            <a:r>
              <a:rPr lang="de-DE" dirty="0"/>
              <a:t>) </a:t>
            </a:r>
          </a:p>
          <a:p>
            <a:pPr lvl="2"/>
            <a:endParaRPr lang="de-DE" dirty="0"/>
          </a:p>
          <a:p>
            <a:r>
              <a:rPr lang="de-DE" dirty="0" err="1"/>
              <a:t>Chromone</a:t>
            </a:r>
            <a:r>
              <a:rPr lang="de-DE" dirty="0"/>
              <a:t>		:</a:t>
            </a:r>
          </a:p>
          <a:p>
            <a:pPr lvl="2"/>
            <a:r>
              <a:rPr lang="de-DE" dirty="0" err="1"/>
              <a:t>DNCG</a:t>
            </a:r>
            <a:r>
              <a:rPr lang="de-DE" dirty="0"/>
              <a:t> ( </a:t>
            </a:r>
            <a:r>
              <a:rPr lang="de-DE" dirty="0" err="1"/>
              <a:t>Vividrin</a:t>
            </a:r>
            <a:r>
              <a:rPr lang="de-DE" dirty="0"/>
              <a:t>);</a:t>
            </a:r>
            <a:r>
              <a:rPr lang="de-DE" dirty="0" err="1"/>
              <a:t>Nedrochromil</a:t>
            </a:r>
            <a:r>
              <a:rPr lang="de-DE" dirty="0"/>
              <a:t> ( </a:t>
            </a:r>
            <a:r>
              <a:rPr lang="de-DE" dirty="0" err="1"/>
              <a:t>Tildane</a:t>
            </a:r>
            <a:r>
              <a:rPr lang="de-DE" dirty="0"/>
              <a:t>)</a:t>
            </a:r>
          </a:p>
          <a:p>
            <a:pPr lvl="2"/>
            <a:endParaRPr lang="de-DE" dirty="0"/>
          </a:p>
          <a:p>
            <a:r>
              <a:rPr lang="de-DE" dirty="0"/>
              <a:t>Antibiotika		:</a:t>
            </a:r>
          </a:p>
          <a:p>
            <a:pPr lvl="2"/>
            <a:r>
              <a:rPr lang="de-DE" dirty="0" err="1"/>
              <a:t>Colistin</a:t>
            </a:r>
            <a:r>
              <a:rPr lang="de-DE" dirty="0"/>
              <a:t> (</a:t>
            </a:r>
            <a:r>
              <a:rPr lang="de-DE" dirty="0" err="1"/>
              <a:t>Colistin</a:t>
            </a:r>
            <a:r>
              <a:rPr lang="de-DE" dirty="0"/>
              <a:t> CF); </a:t>
            </a:r>
            <a:r>
              <a:rPr lang="de-DE" dirty="0" err="1"/>
              <a:t>Refobacin</a:t>
            </a:r>
            <a:r>
              <a:rPr lang="de-DE" dirty="0"/>
              <a:t> ( </a:t>
            </a:r>
            <a:r>
              <a:rPr lang="de-DE" dirty="0" err="1"/>
              <a:t>Gentamycin</a:t>
            </a:r>
            <a:r>
              <a:rPr lang="de-DE" dirty="0"/>
              <a:t>); </a:t>
            </a:r>
            <a:r>
              <a:rPr lang="de-DE" dirty="0" err="1"/>
              <a:t>Tobramycin</a:t>
            </a:r>
            <a:r>
              <a:rPr lang="de-DE" dirty="0"/>
              <a:t> ( TOBI)</a:t>
            </a:r>
          </a:p>
          <a:p>
            <a:pPr marL="1300460" lvl="2" indent="0">
              <a:buNone/>
            </a:pPr>
            <a:endParaRPr lang="de-DE" dirty="0"/>
          </a:p>
          <a:p>
            <a:r>
              <a:rPr lang="de-DE" dirty="0"/>
              <a:t>Weitere		:</a:t>
            </a:r>
          </a:p>
          <a:p>
            <a:pPr lvl="2"/>
            <a:r>
              <a:rPr lang="de-DE" dirty="0"/>
              <a:t>Sole +Ätherische Öle (Aerosol Spitzner); </a:t>
            </a:r>
            <a:r>
              <a:rPr lang="de-DE" dirty="0" err="1"/>
              <a:t>Myrten+Pinien</a:t>
            </a:r>
            <a:r>
              <a:rPr lang="de-DE" dirty="0"/>
              <a:t> ÖL (</a:t>
            </a:r>
            <a:r>
              <a:rPr lang="de-DE" dirty="0" err="1"/>
              <a:t>Gelomyrthol</a:t>
            </a:r>
            <a:r>
              <a:rPr lang="de-DE" dirty="0"/>
              <a:t>); Kamillentee; …</a:t>
            </a:r>
            <a:r>
              <a:rPr lang="de-DE" dirty="0" err="1"/>
              <a:t>ect</a:t>
            </a:r>
            <a:r>
              <a:rPr lang="de-DE" dirty="0"/>
              <a:t>…</a:t>
            </a:r>
          </a:p>
          <a:p>
            <a:pPr marL="0" indent="0">
              <a:buNone/>
            </a:pPr>
            <a:endParaRPr lang="de-DE" dirty="0"/>
          </a:p>
        </p:txBody>
      </p:sp>
      <p:sp>
        <p:nvSpPr>
          <p:cNvPr id="5" name="Inhaltsplatzhalter 4"/>
          <p:cNvSpPr>
            <a:spLocks noGrp="1"/>
          </p:cNvSpPr>
          <p:nvPr>
            <p:ph idx="1"/>
          </p:nvPr>
        </p:nvSpPr>
        <p:spPr/>
        <p:txBody>
          <a:bodyPr/>
          <a:lstStyle/>
          <a:p>
            <a:r>
              <a:rPr lang="de-DE" dirty="0" smtClean="0"/>
              <a:t>Substanzen zur Inhalation, Beispiele</a:t>
            </a:r>
            <a:endParaRPr lang="de-DE" dirty="0"/>
          </a:p>
        </p:txBody>
      </p:sp>
    </p:spTree>
    <p:extLst>
      <p:ext uri="{BB962C8B-B14F-4D97-AF65-F5344CB8AC3E}">
        <p14:creationId xmlns:p14="http://schemas.microsoft.com/office/powerpoint/2010/main" val="2211428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r>
              <a:rPr lang="de-DE" dirty="0" smtClean="0"/>
              <a:t>Indikationen</a:t>
            </a:r>
            <a:endParaRPr lang="de-DE" dirty="0"/>
          </a:p>
        </p:txBody>
      </p:sp>
      <p:sp>
        <p:nvSpPr>
          <p:cNvPr id="5" name="Inhaltsplatzhalter 4"/>
          <p:cNvSpPr>
            <a:spLocks noGrp="1"/>
          </p:cNvSpPr>
          <p:nvPr>
            <p:ph idx="13"/>
          </p:nvPr>
        </p:nvSpPr>
        <p:spPr/>
        <p:txBody>
          <a:bodyPr>
            <a:normAutofit fontScale="92500"/>
          </a:bodyPr>
          <a:lstStyle/>
          <a:p>
            <a:pPr marL="0" indent="0" algn="just">
              <a:buNone/>
              <a:tabLst>
                <a:tab pos="365125" algn="l"/>
              </a:tabLst>
            </a:pPr>
            <a:r>
              <a:rPr lang="de-DE" sz="2800" dirty="0"/>
              <a:t>Die häufigsten Indikationen, für eine 	Inhalationstherapie :</a:t>
            </a:r>
          </a:p>
          <a:p>
            <a:pPr algn="just"/>
            <a:endParaRPr lang="de-DE" sz="2800" dirty="0"/>
          </a:p>
          <a:p>
            <a:pPr algn="just">
              <a:lnSpc>
                <a:spcPts val="3000"/>
              </a:lnSpc>
            </a:pPr>
            <a:r>
              <a:rPr lang="de-DE" sz="2800" dirty="0"/>
              <a:t>Vermehrte und, oder zähe Schleimbildung:</a:t>
            </a:r>
          </a:p>
          <a:p>
            <a:pPr marL="0" indent="0" algn="just" defTabSz="365125">
              <a:lnSpc>
                <a:spcPts val="3000"/>
              </a:lnSpc>
              <a:buNone/>
            </a:pPr>
            <a:r>
              <a:rPr lang="de-DE" sz="2800" dirty="0"/>
              <a:t>	Inhalation zur Sekretolyse und 	Sekretmobilisation. </a:t>
            </a:r>
          </a:p>
          <a:p>
            <a:pPr algn="just"/>
            <a:endParaRPr lang="de-DE" sz="2800" dirty="0"/>
          </a:p>
          <a:p>
            <a:pPr algn="just"/>
            <a:r>
              <a:rPr lang="de-DE" sz="2800" dirty="0"/>
              <a:t>Verengung der Atemwege: </a:t>
            </a:r>
          </a:p>
          <a:p>
            <a:pPr marL="0" indent="0" algn="just" defTabSz="365125">
              <a:buNone/>
            </a:pPr>
            <a:r>
              <a:rPr lang="de-DE" sz="2800" dirty="0"/>
              <a:t>	Inhalation zur Bronchialerweiterung, </a:t>
            </a:r>
            <a:r>
              <a:rPr lang="de-DE" sz="2800" dirty="0" err="1"/>
              <a:t>Bronchodilatation</a:t>
            </a:r>
            <a:r>
              <a:rPr lang="de-DE" sz="2800" dirty="0"/>
              <a:t>.</a:t>
            </a:r>
          </a:p>
          <a:p>
            <a:pPr algn="just"/>
            <a:endParaRPr lang="de-DE" sz="2800" dirty="0"/>
          </a:p>
          <a:p>
            <a:pPr algn="just" defTabSz="365125"/>
            <a:r>
              <a:rPr lang="de-DE" sz="2800" dirty="0"/>
              <a:t>Applikation von Medikamenten durch das 	Lungengewebe. </a:t>
            </a:r>
            <a:r>
              <a:rPr lang="de-DE" sz="2800" dirty="0" err="1"/>
              <a:t>Aerosolierte</a:t>
            </a:r>
            <a:r>
              <a:rPr lang="de-DE" sz="2800" dirty="0"/>
              <a:t> Medikamentengabe.</a:t>
            </a:r>
          </a:p>
          <a:p>
            <a:endParaRPr lang="de-DE" dirty="0"/>
          </a:p>
        </p:txBody>
      </p:sp>
      <p:pic>
        <p:nvPicPr>
          <p:cNvPr id="6" name="Grafik 5"/>
          <p:cNvPicPr>
            <a:picLocks noChangeAspect="1"/>
          </p:cNvPicPr>
          <p:nvPr/>
        </p:nvPicPr>
        <p:blipFill>
          <a:blip r:embed="rId2"/>
          <a:stretch>
            <a:fillRect/>
          </a:stretch>
        </p:blipFill>
        <p:spPr>
          <a:xfrm>
            <a:off x="9039668" y="2827945"/>
            <a:ext cx="2627604" cy="1341236"/>
          </a:xfrm>
          <a:prstGeom prst="rect">
            <a:avLst/>
          </a:prstGeom>
        </p:spPr>
      </p:pic>
    </p:spTree>
    <p:extLst>
      <p:ext uri="{BB962C8B-B14F-4D97-AF65-F5344CB8AC3E}">
        <p14:creationId xmlns:p14="http://schemas.microsoft.com/office/powerpoint/2010/main" val="1789600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LÖWENSTEIN medical</a:t>
            </a:r>
            <a:endParaRPr lang="de-DE" dirty="0"/>
          </a:p>
        </p:txBody>
      </p:sp>
      <p:sp>
        <p:nvSpPr>
          <p:cNvPr id="6" name="Inhaltsplatzhalter 5"/>
          <p:cNvSpPr>
            <a:spLocks noGrp="1"/>
          </p:cNvSpPr>
          <p:nvPr>
            <p:ph idx="13"/>
          </p:nvPr>
        </p:nvSpPr>
        <p:spPr/>
        <p:txBody>
          <a:bodyPr/>
          <a:lstStyle/>
          <a:p>
            <a:r>
              <a:rPr lang="de-DE" dirty="0"/>
              <a:t>Mechanische Hilfsmittel</a:t>
            </a:r>
          </a:p>
          <a:p>
            <a:r>
              <a:rPr lang="de-DE" dirty="0"/>
              <a:t>Perkussion / Oszillation</a:t>
            </a:r>
          </a:p>
          <a:p>
            <a:r>
              <a:rPr lang="de-DE" dirty="0"/>
              <a:t>Hustenunterstützung</a:t>
            </a:r>
          </a:p>
          <a:p>
            <a:endParaRPr lang="de-DE" dirty="0"/>
          </a:p>
        </p:txBody>
      </p:sp>
      <p:sp>
        <p:nvSpPr>
          <p:cNvPr id="5" name="Inhaltsplatzhalter 4"/>
          <p:cNvSpPr>
            <a:spLocks noGrp="1"/>
          </p:cNvSpPr>
          <p:nvPr>
            <p:ph idx="1"/>
          </p:nvPr>
        </p:nvSpPr>
        <p:spPr/>
        <p:txBody>
          <a:bodyPr/>
          <a:lstStyle/>
          <a:p>
            <a:r>
              <a:rPr lang="de-DE" dirty="0" smtClean="0"/>
              <a:t>Sekretmanagement</a:t>
            </a:r>
            <a:endParaRPr lang="de-DE" dirty="0"/>
          </a:p>
        </p:txBody>
      </p:sp>
      <p:pic>
        <p:nvPicPr>
          <p:cNvPr id="7" name="Grafik 6"/>
          <p:cNvPicPr>
            <a:picLocks noChangeAspect="1"/>
          </p:cNvPicPr>
          <p:nvPr/>
        </p:nvPicPr>
        <p:blipFill>
          <a:blip r:embed="rId2"/>
          <a:stretch>
            <a:fillRect/>
          </a:stretch>
        </p:blipFill>
        <p:spPr>
          <a:xfrm>
            <a:off x="5534025" y="2210181"/>
            <a:ext cx="6412147" cy="3982620"/>
          </a:xfrm>
          <a:prstGeom prst="rect">
            <a:avLst/>
          </a:prstGeom>
        </p:spPr>
      </p:pic>
    </p:spTree>
    <p:extLst>
      <p:ext uri="{BB962C8B-B14F-4D97-AF65-F5344CB8AC3E}">
        <p14:creationId xmlns:p14="http://schemas.microsoft.com/office/powerpoint/2010/main" val="2707575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LÖWENSTEIN medical</a:t>
            </a:r>
            <a:endParaRPr lang="de-DE" dirty="0"/>
          </a:p>
        </p:txBody>
      </p:sp>
      <p:sp>
        <p:nvSpPr>
          <p:cNvPr id="3" name="Inhaltsplatzhalter 2"/>
          <p:cNvSpPr>
            <a:spLocks noGrp="1"/>
          </p:cNvSpPr>
          <p:nvPr>
            <p:ph idx="13"/>
          </p:nvPr>
        </p:nvSpPr>
        <p:spPr/>
        <p:txBody>
          <a:bodyPr>
            <a:noAutofit/>
          </a:bodyPr>
          <a:lstStyle/>
          <a:p>
            <a:r>
              <a:rPr lang="de-DE" sz="2400" dirty="0" smtClean="0"/>
              <a:t>Husten</a:t>
            </a:r>
          </a:p>
          <a:p>
            <a:pPr algn="just"/>
            <a:endParaRPr lang="de-DE" sz="1800" dirty="0"/>
          </a:p>
          <a:p>
            <a:pPr algn="just"/>
            <a:r>
              <a:rPr lang="de-DE" sz="1800" dirty="0"/>
              <a:t>Inspirationsphase:</a:t>
            </a:r>
          </a:p>
          <a:p>
            <a:pPr lvl="1" algn="just"/>
            <a:r>
              <a:rPr lang="de-DE" sz="1600" dirty="0"/>
              <a:t> Luft strömt in die Lungen</a:t>
            </a:r>
          </a:p>
          <a:p>
            <a:pPr algn="just"/>
            <a:endParaRPr lang="de-DE" sz="1800" dirty="0"/>
          </a:p>
          <a:p>
            <a:pPr algn="just"/>
            <a:r>
              <a:rPr lang="de-DE" sz="1800" dirty="0"/>
              <a:t>Kompressionsphase:</a:t>
            </a:r>
          </a:p>
          <a:p>
            <a:pPr lvl="1" algn="just"/>
            <a:r>
              <a:rPr lang="de-DE" sz="1600" dirty="0"/>
              <a:t>Die Kompressionsphase beginnt mit dem </a:t>
            </a:r>
            <a:r>
              <a:rPr lang="de-DE" sz="1600" dirty="0" err="1"/>
              <a:t>Verschluss</a:t>
            </a:r>
            <a:r>
              <a:rPr lang="de-DE" sz="1600" dirty="0"/>
              <a:t> der Glottis ( Kehlkopfdeckel). Durch Kontraktion der Thorax- Bauch- und Becken-muskulatur wird ein intrathorakaler Druck aufgebaut.</a:t>
            </a:r>
          </a:p>
          <a:p>
            <a:pPr algn="just"/>
            <a:endParaRPr lang="de-DE" sz="1800" dirty="0"/>
          </a:p>
          <a:p>
            <a:pPr algn="just"/>
            <a:r>
              <a:rPr lang="de-DE" sz="1800" dirty="0"/>
              <a:t>Austreibungsphase.</a:t>
            </a:r>
          </a:p>
          <a:p>
            <a:pPr lvl="1" algn="just"/>
            <a:r>
              <a:rPr lang="de-DE" sz="1600" dirty="0"/>
              <a:t>In der Austreibungsphase entlädt sich der Druck. Die Stimmritze wird hierbei geöffnet. Es kommt zu einer schnellen, forcierten Ausatmung, bei der das Sekret mitgerissen wird. Hierbei wurden schon bis zu </a:t>
            </a:r>
            <a:r>
              <a:rPr lang="de-DE" sz="1600" dirty="0" err="1"/>
              <a:t>1000km</a:t>
            </a:r>
            <a:r>
              <a:rPr lang="de-DE" sz="1600" dirty="0"/>
              <a:t>/h gemessen. ( Niesen bis zu 170 km/h</a:t>
            </a:r>
            <a:r>
              <a:rPr lang="de-DE" sz="1600" dirty="0" smtClean="0"/>
              <a:t>). </a:t>
            </a:r>
            <a:r>
              <a:rPr lang="de-DE" sz="1600" dirty="0" err="1" smtClean="0"/>
              <a:t>Quelle:www.camma.ch</a:t>
            </a:r>
            <a:endParaRPr lang="de-DE" sz="1600" dirty="0"/>
          </a:p>
          <a:p>
            <a:pPr lvl="1"/>
            <a:endParaRPr lang="de-DE" sz="1600" dirty="0"/>
          </a:p>
        </p:txBody>
      </p:sp>
      <p:sp>
        <p:nvSpPr>
          <p:cNvPr id="4" name="Inhaltsplatzhalter 3"/>
          <p:cNvSpPr>
            <a:spLocks noGrp="1"/>
          </p:cNvSpPr>
          <p:nvPr>
            <p:ph idx="1"/>
          </p:nvPr>
        </p:nvSpPr>
        <p:spPr/>
        <p:txBody>
          <a:bodyPr/>
          <a:lstStyle/>
          <a:p>
            <a:r>
              <a:rPr lang="de-DE" dirty="0" smtClean="0"/>
              <a:t>Sekretmanagement</a:t>
            </a:r>
            <a:endParaRPr lang="de-DE" dirty="0"/>
          </a:p>
        </p:txBody>
      </p:sp>
      <p:pic>
        <p:nvPicPr>
          <p:cNvPr id="5" name="Grafik 4"/>
          <p:cNvPicPr>
            <a:picLocks noChangeAspect="1"/>
          </p:cNvPicPr>
          <p:nvPr/>
        </p:nvPicPr>
        <p:blipFill>
          <a:blip r:embed="rId2">
            <a:grayscl/>
          </a:blip>
          <a:stretch>
            <a:fillRect/>
          </a:stretch>
        </p:blipFill>
        <p:spPr>
          <a:xfrm>
            <a:off x="8954423" y="1596066"/>
            <a:ext cx="2542252" cy="1914310"/>
          </a:xfrm>
          <a:prstGeom prst="rect">
            <a:avLst/>
          </a:prstGeom>
        </p:spPr>
      </p:pic>
    </p:spTree>
    <p:extLst>
      <p:ext uri="{BB962C8B-B14F-4D97-AF65-F5344CB8AC3E}">
        <p14:creationId xmlns:p14="http://schemas.microsoft.com/office/powerpoint/2010/main" val="276055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LÖWENSTEIN medical</a:t>
            </a:r>
            <a:endParaRPr lang="de-DE" dirty="0"/>
          </a:p>
        </p:txBody>
      </p:sp>
      <p:sp>
        <p:nvSpPr>
          <p:cNvPr id="4" name="Inhaltsplatzhalter 3"/>
          <p:cNvSpPr>
            <a:spLocks noGrp="1"/>
          </p:cNvSpPr>
          <p:nvPr>
            <p:ph idx="1"/>
          </p:nvPr>
        </p:nvSpPr>
        <p:spPr/>
        <p:txBody>
          <a:bodyPr/>
          <a:lstStyle/>
          <a:p>
            <a:r>
              <a:rPr lang="de-DE" dirty="0" smtClean="0"/>
              <a:t>Sekretmanagement</a:t>
            </a:r>
            <a:endParaRPr lang="de-DE" dirty="0"/>
          </a:p>
        </p:txBody>
      </p:sp>
      <p:sp>
        <p:nvSpPr>
          <p:cNvPr id="7" name="Freihandform 6"/>
          <p:cNvSpPr/>
          <p:nvPr/>
        </p:nvSpPr>
        <p:spPr>
          <a:xfrm>
            <a:off x="308241" y="2756551"/>
            <a:ext cx="11430987" cy="2970879"/>
          </a:xfrm>
          <a:custGeom>
            <a:avLst/>
            <a:gdLst>
              <a:gd name="connsiteX0" fmla="*/ 0 w 12898876"/>
              <a:gd name="connsiteY0" fmla="*/ 3530853 h 4005360"/>
              <a:gd name="connsiteX1" fmla="*/ 817123 w 12898876"/>
              <a:gd name="connsiteY1" fmla="*/ 3958870 h 4005360"/>
              <a:gd name="connsiteX2" fmla="*/ 1536970 w 12898876"/>
              <a:gd name="connsiteY2" fmla="*/ 3958870 h 4005360"/>
              <a:gd name="connsiteX3" fmla="*/ 1945532 w 12898876"/>
              <a:gd name="connsiteY3" fmla="*/ 3647585 h 4005360"/>
              <a:gd name="connsiteX4" fmla="*/ 2256817 w 12898876"/>
              <a:gd name="connsiteY4" fmla="*/ 3083381 h 4005360"/>
              <a:gd name="connsiteX5" fmla="*/ 2587557 w 12898876"/>
              <a:gd name="connsiteY5" fmla="*/ 2149526 h 4005360"/>
              <a:gd name="connsiteX6" fmla="*/ 2937753 w 12898876"/>
              <a:gd name="connsiteY6" fmla="*/ 1137849 h 4005360"/>
              <a:gd name="connsiteX7" fmla="*/ 3521413 w 12898876"/>
              <a:gd name="connsiteY7" fmla="*/ 203994 h 4005360"/>
              <a:gd name="connsiteX8" fmla="*/ 4669276 w 12898876"/>
              <a:gd name="connsiteY8" fmla="*/ 9441 h 4005360"/>
              <a:gd name="connsiteX9" fmla="*/ 6750995 w 12898876"/>
              <a:gd name="connsiteY9" fmla="*/ 106717 h 4005360"/>
              <a:gd name="connsiteX10" fmla="*/ 8112868 w 12898876"/>
              <a:gd name="connsiteY10" fmla="*/ 748743 h 4005360"/>
              <a:gd name="connsiteX11" fmla="*/ 8968902 w 12898876"/>
              <a:gd name="connsiteY11" fmla="*/ 1449134 h 4005360"/>
              <a:gd name="connsiteX12" fmla="*/ 9902757 w 12898876"/>
              <a:gd name="connsiteY12" fmla="*/ 2207892 h 4005360"/>
              <a:gd name="connsiteX13" fmla="*/ 10797702 w 12898876"/>
              <a:gd name="connsiteY13" fmla="*/ 2344079 h 4005360"/>
              <a:gd name="connsiteX14" fmla="*/ 11595370 w 12898876"/>
              <a:gd name="connsiteY14" fmla="*/ 1916062 h 4005360"/>
              <a:gd name="connsiteX15" fmla="*/ 12568136 w 12898876"/>
              <a:gd name="connsiteY15" fmla="*/ 768198 h 4005360"/>
              <a:gd name="connsiteX16" fmla="*/ 12898876 w 12898876"/>
              <a:gd name="connsiteY16" fmla="*/ 359636 h 400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98876" h="4005360">
                <a:moveTo>
                  <a:pt x="0" y="3530853"/>
                </a:moveTo>
                <a:cubicBezTo>
                  <a:pt x="280480" y="3709193"/>
                  <a:pt x="560961" y="3887534"/>
                  <a:pt x="817123" y="3958870"/>
                </a:cubicBezTo>
                <a:cubicBezTo>
                  <a:pt x="1073285" y="4030206"/>
                  <a:pt x="1348902" y="4010751"/>
                  <a:pt x="1536970" y="3958870"/>
                </a:cubicBezTo>
                <a:cubicBezTo>
                  <a:pt x="1725038" y="3906989"/>
                  <a:pt x="1825558" y="3793500"/>
                  <a:pt x="1945532" y="3647585"/>
                </a:cubicBezTo>
                <a:cubicBezTo>
                  <a:pt x="2065506" y="3501670"/>
                  <a:pt x="2149813" y="3333058"/>
                  <a:pt x="2256817" y="3083381"/>
                </a:cubicBezTo>
                <a:cubicBezTo>
                  <a:pt x="2363821" y="2833704"/>
                  <a:pt x="2474068" y="2473781"/>
                  <a:pt x="2587557" y="2149526"/>
                </a:cubicBezTo>
                <a:cubicBezTo>
                  <a:pt x="2701046" y="1825271"/>
                  <a:pt x="2782110" y="1462104"/>
                  <a:pt x="2937753" y="1137849"/>
                </a:cubicBezTo>
                <a:cubicBezTo>
                  <a:pt x="3093396" y="813594"/>
                  <a:pt x="3232826" y="392062"/>
                  <a:pt x="3521413" y="203994"/>
                </a:cubicBezTo>
                <a:cubicBezTo>
                  <a:pt x="3810000" y="15926"/>
                  <a:pt x="4131012" y="25654"/>
                  <a:pt x="4669276" y="9441"/>
                </a:cubicBezTo>
                <a:cubicBezTo>
                  <a:pt x="5207540" y="-6772"/>
                  <a:pt x="6177063" y="-16500"/>
                  <a:pt x="6750995" y="106717"/>
                </a:cubicBezTo>
                <a:cubicBezTo>
                  <a:pt x="7324927" y="229934"/>
                  <a:pt x="7743217" y="525007"/>
                  <a:pt x="8112868" y="748743"/>
                </a:cubicBezTo>
                <a:cubicBezTo>
                  <a:pt x="8482519" y="972479"/>
                  <a:pt x="8968902" y="1449134"/>
                  <a:pt x="8968902" y="1449134"/>
                </a:cubicBezTo>
                <a:cubicBezTo>
                  <a:pt x="9267217" y="1692325"/>
                  <a:pt x="9597957" y="2058734"/>
                  <a:pt x="9902757" y="2207892"/>
                </a:cubicBezTo>
                <a:cubicBezTo>
                  <a:pt x="10207557" y="2357049"/>
                  <a:pt x="10515600" y="2392717"/>
                  <a:pt x="10797702" y="2344079"/>
                </a:cubicBezTo>
                <a:cubicBezTo>
                  <a:pt x="11079804" y="2295441"/>
                  <a:pt x="11300298" y="2178709"/>
                  <a:pt x="11595370" y="1916062"/>
                </a:cubicBezTo>
                <a:cubicBezTo>
                  <a:pt x="11890442" y="1653415"/>
                  <a:pt x="12350885" y="1027602"/>
                  <a:pt x="12568136" y="768198"/>
                </a:cubicBezTo>
                <a:cubicBezTo>
                  <a:pt x="12785387" y="508794"/>
                  <a:pt x="12842131" y="434215"/>
                  <a:pt x="12898876" y="359636"/>
                </a:cubicBezTo>
              </a:path>
            </a:pathLst>
          </a:custGeom>
          <a:noFill/>
          <a:ln w="666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1281424" y="4771987"/>
            <a:ext cx="2343955" cy="1190011"/>
          </a:xfrm>
          <a:prstGeom prst="rect">
            <a:avLst/>
          </a:prstGeom>
        </p:spPr>
      </p:pic>
      <p:pic>
        <p:nvPicPr>
          <p:cNvPr id="9" name="Grafik 8"/>
          <p:cNvPicPr>
            <a:picLocks noChangeAspect="1"/>
          </p:cNvPicPr>
          <p:nvPr/>
        </p:nvPicPr>
        <p:blipFill>
          <a:blip r:embed="rId3"/>
          <a:stretch>
            <a:fillRect/>
          </a:stretch>
        </p:blipFill>
        <p:spPr>
          <a:xfrm>
            <a:off x="2609324" y="2406670"/>
            <a:ext cx="2584928" cy="1475360"/>
          </a:xfrm>
          <a:prstGeom prst="rect">
            <a:avLst/>
          </a:prstGeom>
        </p:spPr>
      </p:pic>
      <p:pic>
        <p:nvPicPr>
          <p:cNvPr id="10" name="Grafik 9"/>
          <p:cNvPicPr>
            <a:picLocks noChangeAspect="1"/>
          </p:cNvPicPr>
          <p:nvPr/>
        </p:nvPicPr>
        <p:blipFill>
          <a:blip r:embed="rId4"/>
          <a:stretch>
            <a:fillRect/>
          </a:stretch>
        </p:blipFill>
        <p:spPr>
          <a:xfrm>
            <a:off x="8655807" y="4107397"/>
            <a:ext cx="1545905" cy="2190372"/>
          </a:xfrm>
          <a:prstGeom prst="rect">
            <a:avLst/>
          </a:prstGeom>
        </p:spPr>
      </p:pic>
      <p:sp>
        <p:nvSpPr>
          <p:cNvPr id="6" name="Inhaltsplatzhalter 5"/>
          <p:cNvSpPr txBox="1">
            <a:spLocks/>
          </p:cNvSpPr>
          <p:nvPr/>
        </p:nvSpPr>
        <p:spPr>
          <a:xfrm>
            <a:off x="415415" y="1766675"/>
            <a:ext cx="11216640" cy="5141161"/>
          </a:xfrm>
          <a:prstGeom prst="rect">
            <a:avLst/>
          </a:prstGeom>
        </p:spPr>
        <p:txBody>
          <a:bodyPr vert="horz" lIns="91440" tIns="45720" rIns="91440" bIns="45720" rtlCol="0">
            <a:normAutofit/>
          </a:bodyPr>
          <a:lst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lvl="8" indent="0">
              <a:buNone/>
            </a:pPr>
            <a:r>
              <a:rPr lang="de-DE" sz="1400" dirty="0" smtClean="0">
                <a:solidFill>
                  <a:schemeClr val="tx1">
                    <a:lumMod val="75000"/>
                    <a:lumOff val="25000"/>
                  </a:schemeClr>
                </a:solidFill>
                <a:latin typeface="Verdana" panose="020B0604030504040204" pitchFamily="34" charset="0"/>
                <a:ea typeface="Verdana" panose="020B0604030504040204" pitchFamily="34" charset="0"/>
              </a:rPr>
              <a:t>				</a:t>
            </a:r>
            <a:r>
              <a:rPr lang="de-DE" sz="2400" dirty="0" smtClean="0">
                <a:solidFill>
                  <a:schemeClr val="tx1">
                    <a:lumMod val="75000"/>
                    <a:lumOff val="25000"/>
                  </a:schemeClr>
                </a:solidFill>
                <a:latin typeface="Verdana" panose="020B0604030504040204" pitchFamily="34" charset="0"/>
                <a:ea typeface="Verdana" panose="020B0604030504040204" pitchFamily="34" charset="0"/>
              </a:rPr>
              <a:t>Mechanische </a:t>
            </a:r>
            <a:r>
              <a:rPr lang="de-DE" sz="2400" dirty="0">
                <a:solidFill>
                  <a:schemeClr val="tx1">
                    <a:lumMod val="75000"/>
                    <a:lumOff val="25000"/>
                  </a:schemeClr>
                </a:solidFill>
                <a:latin typeface="Verdana" panose="020B0604030504040204" pitchFamily="34" charset="0"/>
                <a:ea typeface="Verdana" panose="020B0604030504040204" pitchFamily="34" charset="0"/>
              </a:rPr>
              <a:t>Hilfsmittel</a:t>
            </a:r>
            <a:endParaRPr lang="de-DE" sz="2400" dirty="0" smtClean="0">
              <a:solidFill>
                <a:schemeClr val="tx1">
                  <a:lumMod val="75000"/>
                  <a:lumOff val="25000"/>
                </a:schemeClr>
              </a:solidFill>
              <a:latin typeface="Verdana" panose="020B0604030504040204" pitchFamily="34" charset="0"/>
              <a:ea typeface="Verdana" panose="020B0604030504040204" pitchFamily="34" charset="0"/>
            </a:endParaRPr>
          </a:p>
          <a:p>
            <a:pPr marL="0" indent="0">
              <a:buNone/>
            </a:pPr>
            <a:r>
              <a:rPr lang="de-DE" sz="2400" dirty="0" smtClean="0">
                <a:solidFill>
                  <a:schemeClr val="tx1">
                    <a:lumMod val="75000"/>
                    <a:lumOff val="25000"/>
                  </a:schemeClr>
                </a:solidFill>
                <a:latin typeface="Garamond" pitchFamily="18" charset="0"/>
              </a:rPr>
              <a:t>	</a:t>
            </a:r>
            <a:r>
              <a:rPr lang="de-DE" sz="2400" dirty="0" err="1" smtClean="0">
                <a:solidFill>
                  <a:schemeClr val="tx1">
                    <a:lumMod val="75000"/>
                    <a:lumOff val="25000"/>
                  </a:schemeClr>
                </a:solidFill>
                <a:latin typeface="Garamond" pitchFamily="18" charset="0"/>
              </a:rPr>
              <a:t>ACapella</a:t>
            </a:r>
            <a:r>
              <a:rPr lang="de-DE" sz="2400" dirty="0" smtClean="0">
                <a:solidFill>
                  <a:schemeClr val="tx1">
                    <a:lumMod val="75000"/>
                    <a:lumOff val="25000"/>
                  </a:schemeClr>
                </a:solidFill>
                <a:latin typeface="Garamond" pitchFamily="18" charset="0"/>
              </a:rPr>
              <a:t> Choice					</a:t>
            </a:r>
          </a:p>
          <a:p>
            <a:endParaRPr lang="de-DE" sz="2400" dirty="0" smtClean="0">
              <a:solidFill>
                <a:schemeClr val="tx1">
                  <a:lumMod val="75000"/>
                  <a:lumOff val="25000"/>
                </a:schemeClr>
              </a:solidFill>
              <a:latin typeface="Garamond" pitchFamily="18" charset="0"/>
            </a:endParaRPr>
          </a:p>
          <a:p>
            <a:pPr marL="5202238" lvl="8" indent="0">
              <a:buNone/>
            </a:pPr>
            <a:r>
              <a:rPr lang="de-DE" sz="2400" dirty="0" smtClean="0">
                <a:solidFill>
                  <a:schemeClr val="tx1">
                    <a:lumMod val="75000"/>
                    <a:lumOff val="25000"/>
                  </a:schemeClr>
                </a:solidFill>
                <a:latin typeface="Garamond" pitchFamily="18" charset="0"/>
                <a:ea typeface="Verdana" panose="020B0604030504040204" pitchFamily="34" charset="0"/>
                <a:cs typeface="Verdana" panose="020B0604030504040204" pitchFamily="34" charset="0"/>
              </a:rPr>
              <a:t>			RC </a:t>
            </a:r>
            <a:r>
              <a:rPr lang="de-DE" sz="2400" dirty="0" err="1" smtClean="0">
                <a:solidFill>
                  <a:schemeClr val="tx1">
                    <a:lumMod val="75000"/>
                    <a:lumOff val="25000"/>
                  </a:schemeClr>
                </a:solidFill>
                <a:latin typeface="Garamond" pitchFamily="18" charset="0"/>
                <a:ea typeface="Verdana" panose="020B0604030504040204" pitchFamily="34" charset="0"/>
                <a:cs typeface="Verdana" panose="020B0604030504040204" pitchFamily="34" charset="0"/>
              </a:rPr>
              <a:t>Cornet</a:t>
            </a:r>
            <a:r>
              <a:rPr lang="de-DE" sz="2400" dirty="0" smtClean="0">
                <a:solidFill>
                  <a:schemeClr val="tx1">
                    <a:lumMod val="75000"/>
                    <a:lumOff val="25000"/>
                  </a:schemeClr>
                </a:solidFill>
                <a:latin typeface="Garamond" pitchFamily="18" charset="0"/>
                <a:ea typeface="Verdana" panose="020B0604030504040204" pitchFamily="34" charset="0"/>
                <a:cs typeface="Verdana" panose="020B0604030504040204" pitchFamily="34" charset="0"/>
              </a:rPr>
              <a:t> Plus</a:t>
            </a:r>
          </a:p>
          <a:p>
            <a:pPr lvl="8"/>
            <a:endParaRPr lang="de-DE" sz="2400" dirty="0" smtClean="0">
              <a:solidFill>
                <a:schemeClr val="tx1">
                  <a:lumMod val="75000"/>
                  <a:lumOff val="25000"/>
                </a:schemeClr>
              </a:solidFill>
              <a:latin typeface="Garamond" pitchFamily="18" charset="0"/>
              <a:ea typeface="Verdana" panose="020B0604030504040204" pitchFamily="34" charset="0"/>
              <a:cs typeface="Verdana" panose="020B0604030504040204" pitchFamily="34" charset="0"/>
            </a:endParaRPr>
          </a:p>
          <a:p>
            <a:pPr lvl="8"/>
            <a:endParaRPr lang="de-DE" sz="2400" dirty="0" smtClean="0">
              <a:solidFill>
                <a:schemeClr val="tx1">
                  <a:lumMod val="75000"/>
                  <a:lumOff val="25000"/>
                </a:schemeClr>
              </a:solidFill>
              <a:latin typeface="Garamond" pitchFamily="18" charset="0"/>
              <a:ea typeface="Verdana" panose="020B0604030504040204" pitchFamily="34" charset="0"/>
              <a:cs typeface="Verdana" panose="020B0604030504040204" pitchFamily="34" charset="0"/>
            </a:endParaRPr>
          </a:p>
          <a:p>
            <a:pPr lvl="8"/>
            <a:endParaRPr lang="de-DE" sz="2400" dirty="0" smtClean="0">
              <a:solidFill>
                <a:schemeClr val="tx1">
                  <a:lumMod val="75000"/>
                  <a:lumOff val="25000"/>
                </a:schemeClr>
              </a:solidFill>
              <a:latin typeface="Garamond" pitchFamily="18" charset="0"/>
              <a:ea typeface="Verdana" panose="020B0604030504040204" pitchFamily="34" charset="0"/>
              <a:cs typeface="Verdana" panose="020B0604030504040204" pitchFamily="34" charset="0"/>
            </a:endParaRPr>
          </a:p>
          <a:p>
            <a:pPr marL="0" indent="0">
              <a:buNone/>
            </a:pPr>
            <a:r>
              <a:rPr lang="de-DE" sz="2400" dirty="0" smtClean="0">
                <a:solidFill>
                  <a:schemeClr val="tx1">
                    <a:lumMod val="75000"/>
                    <a:lumOff val="25000"/>
                  </a:schemeClr>
                </a:solidFill>
                <a:latin typeface="Garamond" pitchFamily="18" charset="0"/>
              </a:rPr>
              <a:t>	RC </a:t>
            </a:r>
            <a:r>
              <a:rPr lang="de-DE" sz="2400" dirty="0" err="1" smtClean="0">
                <a:solidFill>
                  <a:schemeClr val="tx1">
                    <a:lumMod val="75000"/>
                    <a:lumOff val="25000"/>
                  </a:schemeClr>
                </a:solidFill>
                <a:latin typeface="Garamond" pitchFamily="18" charset="0"/>
              </a:rPr>
              <a:t>Cornet</a:t>
            </a:r>
            <a:endParaRPr lang="de-DE" sz="1600" dirty="0"/>
          </a:p>
        </p:txBody>
      </p:sp>
    </p:spTree>
    <p:extLst>
      <p:ext uri="{BB962C8B-B14F-4D97-AF65-F5344CB8AC3E}">
        <p14:creationId xmlns:p14="http://schemas.microsoft.com/office/powerpoint/2010/main" val="1867185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LÖWENSTEIN medical</a:t>
            </a:r>
            <a:endParaRPr lang="de-DE" dirty="0"/>
          </a:p>
        </p:txBody>
      </p:sp>
      <p:sp>
        <p:nvSpPr>
          <p:cNvPr id="3" name="Inhaltsplatzhalter 2"/>
          <p:cNvSpPr>
            <a:spLocks noGrp="1"/>
          </p:cNvSpPr>
          <p:nvPr>
            <p:ph idx="13"/>
          </p:nvPr>
        </p:nvSpPr>
        <p:spPr/>
        <p:txBody>
          <a:bodyPr/>
          <a:lstStyle/>
          <a:p>
            <a:r>
              <a:rPr lang="de-DE" dirty="0" smtClean="0"/>
              <a:t>Perkussion und Oszillation</a:t>
            </a:r>
            <a:endParaRPr lang="de-DE" dirty="0"/>
          </a:p>
        </p:txBody>
      </p:sp>
      <p:sp>
        <p:nvSpPr>
          <p:cNvPr id="4" name="Inhaltsplatzhalter 3"/>
          <p:cNvSpPr>
            <a:spLocks noGrp="1"/>
          </p:cNvSpPr>
          <p:nvPr>
            <p:ph idx="1"/>
          </p:nvPr>
        </p:nvSpPr>
        <p:spPr/>
        <p:txBody>
          <a:bodyPr/>
          <a:lstStyle/>
          <a:p>
            <a:r>
              <a:rPr lang="de-DE" dirty="0" smtClean="0"/>
              <a:t>Sekretmanagement</a:t>
            </a:r>
            <a:endParaRPr lang="de-DE" dirty="0"/>
          </a:p>
        </p:txBody>
      </p:sp>
      <p:pic>
        <p:nvPicPr>
          <p:cNvPr id="5" name="Grafik 4"/>
          <p:cNvPicPr>
            <a:picLocks noChangeAspect="1"/>
          </p:cNvPicPr>
          <p:nvPr/>
        </p:nvPicPr>
        <p:blipFill>
          <a:blip r:embed="rId2"/>
          <a:stretch>
            <a:fillRect/>
          </a:stretch>
        </p:blipFill>
        <p:spPr>
          <a:xfrm>
            <a:off x="1091501" y="2212927"/>
            <a:ext cx="3816427" cy="2133785"/>
          </a:xfrm>
          <a:prstGeom prst="rect">
            <a:avLst/>
          </a:prstGeom>
        </p:spPr>
      </p:pic>
      <p:pic>
        <p:nvPicPr>
          <p:cNvPr id="6" name="Grafik 5"/>
          <p:cNvPicPr>
            <a:picLocks noChangeAspect="1"/>
          </p:cNvPicPr>
          <p:nvPr/>
        </p:nvPicPr>
        <p:blipFill>
          <a:blip r:embed="rId3"/>
          <a:stretch>
            <a:fillRect/>
          </a:stretch>
        </p:blipFill>
        <p:spPr>
          <a:xfrm>
            <a:off x="6275403" y="3754716"/>
            <a:ext cx="4293784" cy="2591077"/>
          </a:xfrm>
          <a:prstGeom prst="rect">
            <a:avLst/>
          </a:prstGeom>
        </p:spPr>
      </p:pic>
      <p:pic>
        <p:nvPicPr>
          <p:cNvPr id="7" name="Grafik 6"/>
          <p:cNvPicPr>
            <a:picLocks noChangeAspect="1"/>
          </p:cNvPicPr>
          <p:nvPr/>
        </p:nvPicPr>
        <p:blipFill>
          <a:blip r:embed="rId4"/>
          <a:stretch>
            <a:fillRect/>
          </a:stretch>
        </p:blipFill>
        <p:spPr>
          <a:xfrm>
            <a:off x="621316" y="2203782"/>
            <a:ext cx="109738" cy="4285859"/>
          </a:xfrm>
          <a:prstGeom prst="rect">
            <a:avLst/>
          </a:prstGeom>
        </p:spPr>
      </p:pic>
      <p:pic>
        <p:nvPicPr>
          <p:cNvPr id="8" name="Grafik 7"/>
          <p:cNvPicPr>
            <a:picLocks noChangeAspect="1"/>
          </p:cNvPicPr>
          <p:nvPr/>
        </p:nvPicPr>
        <p:blipFill>
          <a:blip r:embed="rId4"/>
          <a:stretch>
            <a:fillRect/>
          </a:stretch>
        </p:blipFill>
        <p:spPr>
          <a:xfrm>
            <a:off x="5273084" y="2203781"/>
            <a:ext cx="109738" cy="4285859"/>
          </a:xfrm>
          <a:prstGeom prst="rect">
            <a:avLst/>
          </a:prstGeom>
        </p:spPr>
      </p:pic>
      <p:pic>
        <p:nvPicPr>
          <p:cNvPr id="9" name="Grafik 8"/>
          <p:cNvPicPr>
            <a:picLocks noChangeAspect="1"/>
          </p:cNvPicPr>
          <p:nvPr/>
        </p:nvPicPr>
        <p:blipFill>
          <a:blip r:embed="rId4"/>
          <a:stretch>
            <a:fillRect/>
          </a:stretch>
        </p:blipFill>
        <p:spPr>
          <a:xfrm>
            <a:off x="10972414" y="2212927"/>
            <a:ext cx="109738" cy="4285859"/>
          </a:xfrm>
          <a:prstGeom prst="rect">
            <a:avLst/>
          </a:prstGeom>
        </p:spPr>
      </p:pic>
      <p:sp>
        <p:nvSpPr>
          <p:cNvPr id="11" name="Rechteck 10"/>
          <p:cNvSpPr/>
          <p:nvPr/>
        </p:nvSpPr>
        <p:spPr>
          <a:xfrm>
            <a:off x="1091501" y="5256783"/>
            <a:ext cx="3816427" cy="1200329"/>
          </a:xfrm>
          <a:prstGeom prst="rect">
            <a:avLst/>
          </a:prstGeom>
        </p:spPr>
        <p:txBody>
          <a:bodyPr wrap="square">
            <a:spAutoFit/>
          </a:bodyPr>
          <a:lstStyle/>
          <a:p>
            <a:r>
              <a:rPr lang="de-DE" dirty="0" err="1" smtClean="0">
                <a:latin typeface="Verdana" panose="020B0604030504040204" pitchFamily="34" charset="0"/>
                <a:ea typeface="Verdana" panose="020B0604030504040204" pitchFamily="34" charset="0"/>
              </a:rPr>
              <a:t>Alveola</a:t>
            </a:r>
            <a:r>
              <a:rPr lang="de-DE" dirty="0" smtClean="0">
                <a:latin typeface="Verdana" panose="020B0604030504040204" pitchFamily="34" charset="0"/>
                <a:ea typeface="Verdana" panose="020B0604030504040204" pitchFamily="34" charset="0"/>
              </a:rPr>
              <a:t> </a:t>
            </a:r>
            <a:r>
              <a:rPr lang="de-DE" dirty="0" err="1">
                <a:latin typeface="Verdana" panose="020B0604030504040204" pitchFamily="34" charset="0"/>
                <a:ea typeface="Verdana" panose="020B0604030504040204" pitchFamily="34" charset="0"/>
              </a:rPr>
              <a:t>P4</a:t>
            </a:r>
            <a:r>
              <a:rPr lang="de-DE" dirty="0">
                <a:latin typeface="Verdana" panose="020B0604030504040204" pitchFamily="34" charset="0"/>
                <a:ea typeface="Verdana" panose="020B0604030504040204" pitchFamily="34" charset="0"/>
              </a:rPr>
              <a:t>/</a:t>
            </a:r>
          </a:p>
          <a:p>
            <a:r>
              <a:rPr lang="de-DE" dirty="0" err="1">
                <a:latin typeface="Verdana" panose="020B0604030504040204" pitchFamily="34" charset="0"/>
                <a:ea typeface="Verdana" panose="020B0604030504040204" pitchFamily="34" charset="0"/>
              </a:rPr>
              <a:t>Solvet</a:t>
            </a:r>
            <a:r>
              <a:rPr lang="de-DE" dirty="0">
                <a:latin typeface="Verdana" panose="020B0604030504040204" pitchFamily="34" charset="0"/>
                <a:ea typeface="Verdana" panose="020B0604030504040204" pitchFamily="34" charset="0"/>
              </a:rPr>
              <a:t> </a:t>
            </a:r>
            <a:r>
              <a:rPr lang="de-DE" dirty="0" smtClean="0">
                <a:latin typeface="Verdana" panose="020B0604030504040204" pitchFamily="34" charset="0"/>
                <a:ea typeface="Verdana" panose="020B0604030504040204" pitchFamily="34" charset="0"/>
              </a:rPr>
              <a:t>2</a:t>
            </a:r>
          </a:p>
          <a:p>
            <a:r>
              <a:rPr lang="de-DE"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Nicht mehr lieferbar</a:t>
            </a:r>
          </a:p>
          <a:p>
            <a:endParaRPr lang="de-DE" dirty="0">
              <a:latin typeface="Verdana" panose="020B0604030504040204" pitchFamily="34" charset="0"/>
              <a:ea typeface="Verdana" panose="020B0604030504040204" pitchFamily="34" charset="0"/>
            </a:endParaRPr>
          </a:p>
        </p:txBody>
      </p:sp>
      <p:sp>
        <p:nvSpPr>
          <p:cNvPr id="13" name="Rechteck 12"/>
          <p:cNvSpPr/>
          <p:nvPr/>
        </p:nvSpPr>
        <p:spPr>
          <a:xfrm>
            <a:off x="8074665" y="3687760"/>
            <a:ext cx="1295868" cy="400110"/>
          </a:xfrm>
          <a:prstGeom prst="rect">
            <a:avLst/>
          </a:prstGeom>
        </p:spPr>
        <p:txBody>
          <a:bodyPr wrap="none">
            <a:spAutoFit/>
          </a:bodyPr>
          <a:lstStyle/>
          <a:p>
            <a:r>
              <a:rPr lang="de-DE" sz="2000" dirty="0">
                <a:latin typeface="Verdana" panose="020B0604030504040204" pitchFamily="34" charset="0"/>
                <a:ea typeface="Verdana" panose="020B0604030504040204" pitchFamily="34" charset="0"/>
              </a:rPr>
              <a:t>The Vest</a:t>
            </a:r>
          </a:p>
        </p:txBody>
      </p:sp>
    </p:spTree>
    <p:extLst>
      <p:ext uri="{BB962C8B-B14F-4D97-AF65-F5344CB8AC3E}">
        <p14:creationId xmlns:p14="http://schemas.microsoft.com/office/powerpoint/2010/main" val="33317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2" cstate="print"/>
          <a:srcRect l="4047" t="18734" r="3369" b="6998"/>
          <a:stretch/>
        </p:blipFill>
        <p:spPr bwMode="auto">
          <a:xfrm>
            <a:off x="1928812" y="1596066"/>
            <a:ext cx="8620125" cy="4921699"/>
          </a:xfrm>
          <a:prstGeom prst="rect">
            <a:avLst/>
          </a:prstGeom>
          <a:noFill/>
          <a:ln w="9525" algn="ctr">
            <a:noFill/>
            <a:miter lim="800000"/>
            <a:headEnd/>
            <a:tailEnd/>
          </a:ln>
        </p:spPr>
      </p:pic>
      <p:sp>
        <p:nvSpPr>
          <p:cNvPr id="2" name="Fußzeilenplatzhalter 1"/>
          <p:cNvSpPr>
            <a:spLocks noGrp="1"/>
          </p:cNvSpPr>
          <p:nvPr>
            <p:ph type="ftr" sz="quarter" idx="11"/>
          </p:nvPr>
        </p:nvSpPr>
        <p:spPr/>
        <p:txBody>
          <a:bodyPr/>
          <a:lstStyle/>
          <a:p>
            <a:r>
              <a:rPr lang="de-DE" smtClean="0"/>
              <a:t>LÖWENSTEIN medical</a:t>
            </a:r>
            <a:endParaRPr lang="de-DE" dirty="0"/>
          </a:p>
        </p:txBody>
      </p:sp>
      <p:sp>
        <p:nvSpPr>
          <p:cNvPr id="3" name="Inhaltsplatzhalter 2"/>
          <p:cNvSpPr>
            <a:spLocks noGrp="1"/>
          </p:cNvSpPr>
          <p:nvPr>
            <p:ph idx="13"/>
          </p:nvPr>
        </p:nvSpPr>
        <p:spPr/>
        <p:txBody>
          <a:bodyPr/>
          <a:lstStyle/>
          <a:p>
            <a:r>
              <a:rPr lang="de-DE" dirty="0" smtClean="0"/>
              <a:t>Hustenunterstützung</a:t>
            </a:r>
            <a:endParaRPr lang="de-DE" dirty="0"/>
          </a:p>
        </p:txBody>
      </p:sp>
      <p:sp>
        <p:nvSpPr>
          <p:cNvPr id="4" name="Inhaltsplatzhalter 3"/>
          <p:cNvSpPr>
            <a:spLocks noGrp="1"/>
          </p:cNvSpPr>
          <p:nvPr>
            <p:ph idx="1"/>
          </p:nvPr>
        </p:nvSpPr>
        <p:spPr/>
        <p:txBody>
          <a:bodyPr/>
          <a:lstStyle/>
          <a:p>
            <a:r>
              <a:rPr lang="de-DE" dirty="0" smtClean="0"/>
              <a:t>Sekretmanagement</a:t>
            </a:r>
            <a:endParaRPr lang="de-DE" dirty="0"/>
          </a:p>
        </p:txBody>
      </p:sp>
      <p:pic>
        <p:nvPicPr>
          <p:cNvPr id="5" name="Grafik 4"/>
          <p:cNvPicPr>
            <a:picLocks noChangeAspect="1"/>
          </p:cNvPicPr>
          <p:nvPr/>
        </p:nvPicPr>
        <p:blipFill>
          <a:blip r:embed="rId3"/>
          <a:stretch>
            <a:fillRect/>
          </a:stretch>
        </p:blipFill>
        <p:spPr>
          <a:xfrm>
            <a:off x="149466" y="1907383"/>
            <a:ext cx="126759" cy="4950617"/>
          </a:xfrm>
          <a:prstGeom prst="rect">
            <a:avLst/>
          </a:prstGeom>
        </p:spPr>
      </p:pic>
      <p:pic>
        <p:nvPicPr>
          <p:cNvPr id="7" name="Picture 5" descr="CoughAssist Mechanical Insufflator-Exsufflator"/>
          <p:cNvPicPr>
            <a:picLocks noChangeAspect="1" noChangeArrowheads="1"/>
          </p:cNvPicPr>
          <p:nvPr/>
        </p:nvPicPr>
        <p:blipFill>
          <a:blip r:embed="rId4" cstate="print"/>
          <a:srcRect/>
          <a:stretch>
            <a:fillRect/>
          </a:stretch>
        </p:blipFill>
        <p:spPr bwMode="auto">
          <a:xfrm>
            <a:off x="360128" y="4631806"/>
            <a:ext cx="1539128" cy="1399636"/>
          </a:xfrm>
          <a:prstGeom prst="rect">
            <a:avLst/>
          </a:prstGeom>
          <a:noFill/>
          <a:ln w="9525">
            <a:noFill/>
            <a:miter lim="800000"/>
            <a:headEnd/>
            <a:tailEnd/>
          </a:ln>
        </p:spPr>
      </p:pic>
    </p:spTree>
    <p:extLst>
      <p:ext uri="{BB962C8B-B14F-4D97-AF65-F5344CB8AC3E}">
        <p14:creationId xmlns:p14="http://schemas.microsoft.com/office/powerpoint/2010/main" val="379277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LÖWENSTEIN medical</a:t>
            </a:r>
            <a:endParaRPr lang="de-DE" dirty="0"/>
          </a:p>
        </p:txBody>
      </p:sp>
      <p:sp>
        <p:nvSpPr>
          <p:cNvPr id="3" name="Inhaltsplatzhalter 2"/>
          <p:cNvSpPr>
            <a:spLocks noGrp="1"/>
          </p:cNvSpPr>
          <p:nvPr>
            <p:ph idx="13"/>
          </p:nvPr>
        </p:nvSpPr>
        <p:spPr/>
        <p:txBody>
          <a:bodyPr>
            <a:normAutofit/>
          </a:bodyPr>
          <a:lstStyle/>
          <a:p>
            <a:r>
              <a:rPr lang="de-DE" sz="2400" dirty="0" smtClean="0"/>
              <a:t>Hustenunterstützung  mit Perkussion und Oszillation</a:t>
            </a:r>
          </a:p>
          <a:p>
            <a:endParaRPr lang="de-DE" sz="2400" dirty="0"/>
          </a:p>
          <a:p>
            <a:pPr marL="0" indent="0">
              <a:buNone/>
            </a:pPr>
            <a:r>
              <a:rPr lang="de-DE" sz="2400" dirty="0" smtClean="0"/>
              <a:t>	Cough </a:t>
            </a:r>
            <a:r>
              <a:rPr lang="de-DE" sz="2400" dirty="0"/>
              <a:t>Assist </a:t>
            </a:r>
            <a:r>
              <a:rPr lang="de-DE" sz="2400" dirty="0" smtClean="0"/>
              <a:t>E70			</a:t>
            </a:r>
            <a:r>
              <a:rPr lang="de-DE" sz="2400" dirty="0" err="1" smtClean="0"/>
              <a:t>Nippy</a:t>
            </a:r>
            <a:r>
              <a:rPr lang="de-DE" sz="2400" dirty="0" smtClean="0"/>
              <a:t> </a:t>
            </a:r>
            <a:r>
              <a:rPr lang="de-DE" sz="2400" dirty="0" err="1" smtClean="0"/>
              <a:t>Clearway</a:t>
            </a:r>
            <a:r>
              <a:rPr lang="de-DE" sz="2400" dirty="0" smtClean="0"/>
              <a:t> / </a:t>
            </a:r>
            <a:r>
              <a:rPr lang="de-DE" sz="2400" dirty="0" err="1" smtClean="0"/>
              <a:t>Clearway2</a:t>
            </a:r>
            <a:endParaRPr lang="de-DE" sz="2400" dirty="0"/>
          </a:p>
          <a:p>
            <a:pPr marL="0" indent="0">
              <a:buNone/>
            </a:pPr>
            <a:endParaRPr lang="de-DE" sz="2400" dirty="0"/>
          </a:p>
          <a:p>
            <a:endParaRPr lang="de-DE" sz="2400" dirty="0"/>
          </a:p>
        </p:txBody>
      </p:sp>
      <p:sp>
        <p:nvSpPr>
          <p:cNvPr id="4" name="Inhaltsplatzhalter 3"/>
          <p:cNvSpPr>
            <a:spLocks noGrp="1"/>
          </p:cNvSpPr>
          <p:nvPr>
            <p:ph idx="1"/>
          </p:nvPr>
        </p:nvSpPr>
        <p:spPr/>
        <p:txBody>
          <a:bodyPr/>
          <a:lstStyle/>
          <a:p>
            <a:r>
              <a:rPr lang="de-DE" dirty="0" smtClean="0"/>
              <a:t>Sekretmanagement</a:t>
            </a:r>
            <a:endParaRPr lang="de-DE" dirty="0"/>
          </a:p>
        </p:txBody>
      </p:sp>
      <p:pic>
        <p:nvPicPr>
          <p:cNvPr id="8" name="Grafik 7"/>
          <p:cNvPicPr>
            <a:picLocks noChangeAspect="1"/>
          </p:cNvPicPr>
          <p:nvPr/>
        </p:nvPicPr>
        <p:blipFill>
          <a:blip r:embed="rId2"/>
          <a:stretch>
            <a:fillRect/>
          </a:stretch>
        </p:blipFill>
        <p:spPr>
          <a:xfrm>
            <a:off x="1035839" y="2126891"/>
            <a:ext cx="109738" cy="4285859"/>
          </a:xfrm>
          <a:prstGeom prst="rect">
            <a:avLst/>
          </a:prstGeom>
        </p:spPr>
      </p:pic>
      <p:pic>
        <p:nvPicPr>
          <p:cNvPr id="9" name="Grafik 8"/>
          <p:cNvPicPr>
            <a:picLocks noChangeAspect="1"/>
          </p:cNvPicPr>
          <p:nvPr/>
        </p:nvPicPr>
        <p:blipFill>
          <a:blip r:embed="rId2"/>
          <a:stretch>
            <a:fillRect/>
          </a:stretch>
        </p:blipFill>
        <p:spPr>
          <a:xfrm>
            <a:off x="5687607" y="2126890"/>
            <a:ext cx="109738" cy="4285859"/>
          </a:xfrm>
          <a:prstGeom prst="rect">
            <a:avLst/>
          </a:prstGeom>
        </p:spPr>
      </p:pic>
      <p:pic>
        <p:nvPicPr>
          <p:cNvPr id="10" name="Grafik 9"/>
          <p:cNvPicPr>
            <a:picLocks noChangeAspect="1"/>
          </p:cNvPicPr>
          <p:nvPr/>
        </p:nvPicPr>
        <p:blipFill>
          <a:blip r:embed="rId2"/>
          <a:stretch>
            <a:fillRect/>
          </a:stretch>
        </p:blipFill>
        <p:spPr>
          <a:xfrm>
            <a:off x="11386937" y="2136036"/>
            <a:ext cx="109738" cy="4285859"/>
          </a:xfrm>
          <a:prstGeom prst="rect">
            <a:avLst/>
          </a:prstGeom>
        </p:spPr>
      </p:pic>
      <p:pic>
        <p:nvPicPr>
          <p:cNvPr id="11" name="Grafik 10"/>
          <p:cNvPicPr>
            <a:picLocks noChangeAspect="1"/>
          </p:cNvPicPr>
          <p:nvPr/>
        </p:nvPicPr>
        <p:blipFill>
          <a:blip r:embed="rId3"/>
          <a:stretch>
            <a:fillRect/>
          </a:stretch>
        </p:blipFill>
        <p:spPr>
          <a:xfrm>
            <a:off x="1615120" y="3078944"/>
            <a:ext cx="3215565" cy="3223831"/>
          </a:xfrm>
          <a:prstGeom prst="rect">
            <a:avLst/>
          </a:prstGeom>
        </p:spPr>
      </p:pic>
      <p:pic>
        <p:nvPicPr>
          <p:cNvPr id="12" name="Grafik 11"/>
          <p:cNvPicPr>
            <a:picLocks noChangeAspect="1"/>
          </p:cNvPicPr>
          <p:nvPr/>
        </p:nvPicPr>
        <p:blipFill>
          <a:blip r:embed="rId4"/>
          <a:stretch>
            <a:fillRect/>
          </a:stretch>
        </p:blipFill>
        <p:spPr>
          <a:xfrm>
            <a:off x="5921861" y="3236457"/>
            <a:ext cx="2670279" cy="2066723"/>
          </a:xfrm>
          <a:prstGeom prst="rect">
            <a:avLst/>
          </a:prstGeom>
        </p:spPr>
      </p:pic>
      <p:pic>
        <p:nvPicPr>
          <p:cNvPr id="14" name="Grafik 13"/>
          <p:cNvPicPr>
            <a:picLocks noChangeAspect="1"/>
          </p:cNvPicPr>
          <p:nvPr/>
        </p:nvPicPr>
        <p:blipFill>
          <a:blip r:embed="rId5"/>
          <a:stretch>
            <a:fillRect/>
          </a:stretch>
        </p:blipFill>
        <p:spPr>
          <a:xfrm>
            <a:off x="8693867" y="3236457"/>
            <a:ext cx="2591342" cy="2254757"/>
          </a:xfrm>
          <a:prstGeom prst="rect">
            <a:avLst/>
          </a:prstGeom>
        </p:spPr>
      </p:pic>
    </p:spTree>
    <p:extLst>
      <p:ext uri="{BB962C8B-B14F-4D97-AF65-F5344CB8AC3E}">
        <p14:creationId xmlns:p14="http://schemas.microsoft.com/office/powerpoint/2010/main" val="145902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0"/>
            <a:ext cx="12192000" cy="4420441"/>
          </a:xfrm>
          <a:prstGeom prst="rect">
            <a:avLst/>
          </a:prstGeom>
          <a:solidFill>
            <a:srgbClr val="009FE3"/>
          </a:solidFill>
        </p:spPr>
        <p:txBody>
          <a:bodyPr wrap="square" rtlCol="0">
            <a:spAutoFit/>
          </a:bodyPr>
          <a:lstStyle/>
          <a:p>
            <a:pPr algn="ctr"/>
            <a:endParaRPr lang="de-DE" sz="5625"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de-DE" sz="5625"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e-DE" sz="5625" dirty="0">
                <a:solidFill>
                  <a:schemeClr val="bg1"/>
                </a:solidFill>
                <a:latin typeface="Verdana" panose="020B0604030504040204" pitchFamily="34" charset="0"/>
                <a:ea typeface="Verdana" panose="020B0604030504040204" pitchFamily="34" charset="0"/>
                <a:cs typeface="Verdana" panose="020B0604030504040204" pitchFamily="34" charset="0"/>
              </a:rPr>
              <a:t>Erfolgsbestätigung</a:t>
            </a:r>
          </a:p>
          <a:p>
            <a:pPr algn="ctr"/>
            <a:endParaRPr lang="de-DE" sz="5625"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de-DE" sz="5625"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557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6300" y="1647827"/>
            <a:ext cx="10515600" cy="1325563"/>
          </a:xfrm>
        </p:spPr>
        <p:txBody>
          <a:bodyPr>
            <a:normAutofit/>
          </a:bodyPr>
          <a:lstStyle/>
          <a:p>
            <a:r>
              <a:rPr lang="de-DE" sz="3600" b="1" dirty="0"/>
              <a:t>	</a:t>
            </a:r>
          </a:p>
        </p:txBody>
      </p:sp>
      <p:graphicFrame>
        <p:nvGraphicFramePr>
          <p:cNvPr id="9" name="Tabelle 8"/>
          <p:cNvGraphicFramePr>
            <a:graphicFrameLocks noGrp="1"/>
          </p:cNvGraphicFramePr>
          <p:nvPr>
            <p:extLst>
              <p:ext uri="{D42A27DB-BD31-4B8C-83A1-F6EECF244321}">
                <p14:modId xmlns:p14="http://schemas.microsoft.com/office/powerpoint/2010/main" val="272177991"/>
              </p:ext>
            </p:extLst>
          </p:nvPr>
        </p:nvGraphicFramePr>
        <p:xfrm>
          <a:off x="2173661" y="2551460"/>
          <a:ext cx="6768753" cy="3591985"/>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smtClean="0">
                          <a:solidFill>
                            <a:srgbClr val="000000"/>
                          </a:solidFill>
                          <a:latin typeface="Verdana" panose="020B0604030504040204" pitchFamily="34" charset="0"/>
                          <a:ea typeface="Verdana" panose="020B0604030504040204" pitchFamily="34" charset="0"/>
                        </a:rPr>
                        <a:t>1. Aerosol ist…….</a:t>
                      </a:r>
                      <a:endParaRPr lang="de-DE" sz="1800" b="1"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619125">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a.)</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smtClean="0">
                          <a:solidFill>
                            <a:srgbClr val="000000"/>
                          </a:solidFill>
                          <a:latin typeface="Verdana" panose="020B0604030504040204" pitchFamily="34" charset="0"/>
                          <a:ea typeface="Verdana" panose="020B0604030504040204" pitchFamily="34" charset="0"/>
                        </a:rPr>
                        <a:t>Die </a:t>
                      </a:r>
                      <a:r>
                        <a:rPr lang="de-DE" sz="2000" b="0" i="0" u="none" strike="noStrike" kern="1200" dirty="0" smtClean="0">
                          <a:solidFill>
                            <a:srgbClr val="000000"/>
                          </a:solidFill>
                          <a:latin typeface="Verdana" panose="020B0604030504040204" pitchFamily="34" charset="0"/>
                          <a:ea typeface="Verdana" panose="020B0604030504040204" pitchFamily="34" charset="0"/>
                          <a:cs typeface="+mn-cs"/>
                        </a:rPr>
                        <a:t>Sonnenfluglinie</a:t>
                      </a:r>
                      <a:r>
                        <a:rPr lang="de-DE" sz="2000" b="0" i="0" u="none" strike="noStrike" dirty="0" smtClean="0">
                          <a:solidFill>
                            <a:srgbClr val="000000"/>
                          </a:solidFill>
                          <a:latin typeface="Verdana" panose="020B0604030504040204" pitchFamily="34" charset="0"/>
                          <a:ea typeface="Verdana" panose="020B0604030504040204" pitchFamily="34" charset="0"/>
                        </a:rPr>
                        <a:t> der Aeroflott</a:t>
                      </a: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619125">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b.)</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smtClean="0">
                          <a:solidFill>
                            <a:srgbClr val="000000"/>
                          </a:solidFill>
                          <a:latin typeface="Verdana" panose="020B0604030504040204" pitchFamily="34" charset="0"/>
                          <a:ea typeface="Verdana" panose="020B0604030504040204" pitchFamily="34" charset="0"/>
                        </a:rPr>
                        <a:t>Sollte Aero-Soul heißen und groovt richtig gut</a:t>
                      </a: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rPr>
                        <a:t>c.)</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smtClean="0">
                          <a:solidFill>
                            <a:srgbClr val="000000"/>
                          </a:solidFill>
                          <a:latin typeface="Verdana" panose="020B0604030504040204" pitchFamily="34" charset="0"/>
                          <a:ea typeface="Verdana" panose="020B0604030504040204" pitchFamily="34" charset="0"/>
                        </a:rPr>
                        <a:t>In Gas gelöste winzige Teilchen von fester, flüssiger oder gemischter Substanz</a:t>
                      </a: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rPr>
                        <a:t>d.)</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err="1" smtClean="0">
                          <a:solidFill>
                            <a:srgbClr val="000000"/>
                          </a:solidFill>
                          <a:latin typeface="Verdana" panose="020B0604030504040204" pitchFamily="34" charset="0"/>
                          <a:ea typeface="Verdana" panose="020B0604030504040204" pitchFamily="34" charset="0"/>
                        </a:rPr>
                        <a:t>Aero</a:t>
                      </a:r>
                      <a:r>
                        <a:rPr lang="de-DE" sz="2000" b="0" i="0" u="none" strike="noStrike" dirty="0" smtClean="0">
                          <a:solidFill>
                            <a:srgbClr val="000000"/>
                          </a:solidFill>
                          <a:latin typeface="Verdana" panose="020B0604030504040204" pitchFamily="34" charset="0"/>
                          <a:ea typeface="Verdana" panose="020B0604030504040204" pitchFamily="34" charset="0"/>
                        </a:rPr>
                        <a:t> Sol liegt direkt an der Costa del Sol</a:t>
                      </a: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1" name="Abgerundetes Rechteck 10"/>
          <p:cNvSpPr/>
          <p:nvPr/>
        </p:nvSpPr>
        <p:spPr bwMode="auto">
          <a:xfrm>
            <a:off x="8582372" y="32715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2" name="Abgerundetes Rechteck 11"/>
          <p:cNvSpPr/>
          <p:nvPr/>
        </p:nvSpPr>
        <p:spPr bwMode="auto">
          <a:xfrm>
            <a:off x="8591405" y="3847603"/>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3" name="Abgerundetes Rechteck 12"/>
          <p:cNvSpPr/>
          <p:nvPr/>
        </p:nvSpPr>
        <p:spPr bwMode="auto">
          <a:xfrm>
            <a:off x="8582372" y="4490004"/>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4" name="Abgerundetes Rechteck 13"/>
          <p:cNvSpPr/>
          <p:nvPr/>
        </p:nvSpPr>
        <p:spPr bwMode="auto">
          <a:xfrm>
            <a:off x="8582372" y="5101838"/>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9" name="Titel 1"/>
          <p:cNvSpPr txBox="1">
            <a:spLocks/>
          </p:cNvSpPr>
          <p:nvPr/>
        </p:nvSpPr>
        <p:spPr bwMode="auto">
          <a:xfrm>
            <a:off x="2029645" y="1543349"/>
            <a:ext cx="7607300"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spcBef>
                <a:spcPct val="20000"/>
              </a:spcBef>
              <a:buFont typeface="Arial" charset="0"/>
              <a:buNone/>
            </a:pPr>
            <a:r>
              <a:rPr lang="de-DE" sz="3600" dirty="0">
                <a:solidFill>
                  <a:srgbClr val="7F7F7F"/>
                </a:solidFill>
                <a:latin typeface="Sylfaen" pitchFamily="18" charset="0"/>
                <a:cs typeface="Tahoma" pitchFamily="34" charset="0"/>
              </a:rPr>
              <a:t>Erfolgsbestätigung</a:t>
            </a:r>
            <a:endParaRPr lang="de-DE" sz="3600" dirty="0">
              <a:solidFill>
                <a:schemeClr val="bg1"/>
              </a:solidFill>
              <a:latin typeface="Sylfaen" pitchFamily="18" charset="0"/>
              <a:cs typeface="Tahoma" pitchFamily="34" charset="0"/>
            </a:endParaRPr>
          </a:p>
        </p:txBody>
      </p:sp>
      <p:pic>
        <p:nvPicPr>
          <p:cNvPr id="16" name="Grafik 15"/>
          <p:cNvPicPr/>
          <p:nvPr/>
        </p:nvPicPr>
        <p:blipFill>
          <a:blip r:embed="rId2" cstate="print"/>
          <a:srcRect l="8559" t="15896" r="3378" b="17560"/>
          <a:stretch>
            <a:fillRect/>
          </a:stretch>
        </p:blipFill>
        <p:spPr bwMode="auto">
          <a:xfrm>
            <a:off x="8510364" y="4485474"/>
            <a:ext cx="449585" cy="432048"/>
          </a:xfrm>
          <a:prstGeom prst="rect">
            <a:avLst/>
          </a:prstGeom>
          <a:noFill/>
        </p:spPr>
      </p:pic>
    </p:spTree>
    <p:extLst>
      <p:ext uri="{BB962C8B-B14F-4D97-AF65-F5344CB8AC3E}">
        <p14:creationId xmlns:p14="http://schemas.microsoft.com/office/powerpoint/2010/main" val="4425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spcBef>
                <a:spcPct val="0"/>
              </a:spcBef>
            </a:pPr>
            <a:r>
              <a:rPr lang="de-DE" sz="2400" dirty="0"/>
              <a:t>Entscheidend für die Wirkung der Inhalation ist die Beschaffenheit des Aerosols* und die Art der Inhalation.</a:t>
            </a:r>
          </a:p>
          <a:p>
            <a:pPr algn="just">
              <a:spcBef>
                <a:spcPct val="0"/>
              </a:spcBef>
            </a:pPr>
            <a:r>
              <a:rPr lang="de-DE" sz="2400" dirty="0"/>
              <a:t>Hierbei sind Parameter, wie Tröpfchengröße, Nebeldichte, Temperatur und PH-Wert, charakteristisch, für den Ort und die Menge der Deposition</a:t>
            </a:r>
            <a:r>
              <a:rPr lang="de-DE" sz="2400" dirty="0" smtClean="0"/>
              <a:t>.</a:t>
            </a:r>
          </a:p>
          <a:p>
            <a:pPr algn="just">
              <a:spcBef>
                <a:spcPct val="0"/>
              </a:spcBef>
            </a:pPr>
            <a:endParaRPr lang="de-DE" sz="2400" dirty="0" smtClean="0"/>
          </a:p>
          <a:p>
            <a:pPr algn="just">
              <a:spcBef>
                <a:spcPct val="0"/>
              </a:spcBef>
            </a:pPr>
            <a:endParaRPr lang="de-DE" sz="2400" dirty="0"/>
          </a:p>
          <a:p>
            <a:pPr algn="just">
              <a:spcBef>
                <a:spcPct val="0"/>
              </a:spcBef>
            </a:pPr>
            <a:endParaRPr lang="de-DE" sz="2400" dirty="0"/>
          </a:p>
          <a:p>
            <a:pPr algn="just">
              <a:spcBef>
                <a:spcPct val="0"/>
              </a:spcBef>
            </a:pPr>
            <a:endParaRPr lang="de-DE" sz="2400" dirty="0"/>
          </a:p>
          <a:p>
            <a:pPr algn="just">
              <a:spcBef>
                <a:spcPct val="0"/>
              </a:spcBef>
            </a:pPr>
            <a:endParaRPr lang="de-DE" sz="2400" dirty="0">
              <a:solidFill>
                <a:schemeClr val="tx1">
                  <a:lumMod val="95000"/>
                  <a:lumOff val="5000"/>
                </a:schemeClr>
              </a:solidFill>
            </a:endParaRPr>
          </a:p>
          <a:p>
            <a:pPr algn="just">
              <a:spcBef>
                <a:spcPct val="0"/>
              </a:spcBef>
            </a:pPr>
            <a:r>
              <a:rPr lang="de-DE" sz="2400" dirty="0">
                <a:solidFill>
                  <a:schemeClr val="tx1">
                    <a:lumMod val="95000"/>
                    <a:lumOff val="5000"/>
                  </a:schemeClr>
                </a:solidFill>
              </a:rPr>
              <a:t>* ein Aerosol besteht aus in Gasen schwebenden Teilchen von 0,001 - 100 µm, von fester, flüssiger, oder gemischter Substanz.</a:t>
            </a:r>
          </a:p>
        </p:txBody>
      </p:sp>
      <p:sp>
        <p:nvSpPr>
          <p:cNvPr id="2" name="Inhaltsplatzhalter 1"/>
          <p:cNvSpPr>
            <a:spLocks noGrp="1"/>
          </p:cNvSpPr>
          <p:nvPr>
            <p:ph idx="1"/>
          </p:nvPr>
        </p:nvSpPr>
        <p:spPr>
          <a:xfrm>
            <a:off x="1" y="788822"/>
            <a:ext cx="5315462" cy="442464"/>
          </a:xfrm>
        </p:spPr>
        <p:txBody>
          <a:bodyPr>
            <a:normAutofit fontScale="92500"/>
          </a:bodyPr>
          <a:lstStyle/>
          <a:p>
            <a:r>
              <a:rPr lang="de-DE" dirty="0"/>
              <a:t>Wirkungsweise der Inhalation, </a:t>
            </a:r>
            <a:r>
              <a:rPr lang="de-DE" dirty="0" smtClean="0"/>
              <a:t>Aerosol</a:t>
            </a:r>
            <a:endParaRPr lang="de-DE" dirty="0"/>
          </a:p>
        </p:txBody>
      </p:sp>
      <p:sp>
        <p:nvSpPr>
          <p:cNvPr id="6" name="Ellipse 5"/>
          <p:cNvSpPr/>
          <p:nvPr/>
        </p:nvSpPr>
        <p:spPr>
          <a:xfrm flipV="1">
            <a:off x="67506" y="4382381"/>
            <a:ext cx="12065361" cy="45719"/>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fik 6"/>
          <p:cNvPicPr>
            <a:picLocks noChangeAspect="1"/>
          </p:cNvPicPr>
          <p:nvPr/>
        </p:nvPicPr>
        <p:blipFill>
          <a:blip r:embed="rId2"/>
          <a:stretch>
            <a:fillRect/>
          </a:stretch>
        </p:blipFill>
        <p:spPr>
          <a:xfrm>
            <a:off x="7138094" y="1136285"/>
            <a:ext cx="743776" cy="554784"/>
          </a:xfrm>
          <a:prstGeom prst="rect">
            <a:avLst/>
          </a:prstGeom>
        </p:spPr>
      </p:pic>
      <p:pic>
        <p:nvPicPr>
          <p:cNvPr id="8" name="Grafik 7"/>
          <p:cNvPicPr>
            <a:picLocks noChangeAspect="1"/>
          </p:cNvPicPr>
          <p:nvPr/>
        </p:nvPicPr>
        <p:blipFill>
          <a:blip r:embed="rId3"/>
          <a:stretch>
            <a:fillRect/>
          </a:stretch>
        </p:blipFill>
        <p:spPr>
          <a:xfrm>
            <a:off x="7738601" y="1960719"/>
            <a:ext cx="286537" cy="408467"/>
          </a:xfrm>
          <a:prstGeom prst="rect">
            <a:avLst/>
          </a:prstGeom>
        </p:spPr>
      </p:pic>
      <p:pic>
        <p:nvPicPr>
          <p:cNvPr id="9" name="Grafik 8"/>
          <p:cNvPicPr>
            <a:picLocks noChangeAspect="1"/>
          </p:cNvPicPr>
          <p:nvPr/>
        </p:nvPicPr>
        <p:blipFill>
          <a:blip r:embed="rId4"/>
          <a:stretch>
            <a:fillRect/>
          </a:stretch>
        </p:blipFill>
        <p:spPr>
          <a:xfrm>
            <a:off x="7738601" y="3075307"/>
            <a:ext cx="432854" cy="440259"/>
          </a:xfrm>
          <a:prstGeom prst="rect">
            <a:avLst/>
          </a:prstGeom>
        </p:spPr>
      </p:pic>
      <p:pic>
        <p:nvPicPr>
          <p:cNvPr id="10" name="Grafik 9"/>
          <p:cNvPicPr>
            <a:picLocks noChangeAspect="1"/>
          </p:cNvPicPr>
          <p:nvPr/>
        </p:nvPicPr>
        <p:blipFill rotWithShape="1">
          <a:blip r:embed="rId5"/>
          <a:srcRect b="16296"/>
          <a:stretch/>
        </p:blipFill>
        <p:spPr>
          <a:xfrm>
            <a:off x="8171455" y="3505916"/>
            <a:ext cx="792549" cy="785866"/>
          </a:xfrm>
          <a:prstGeom prst="rect">
            <a:avLst/>
          </a:prstGeom>
        </p:spPr>
      </p:pic>
      <p:pic>
        <p:nvPicPr>
          <p:cNvPr id="11" name="Grafik 10"/>
          <p:cNvPicPr>
            <a:picLocks noChangeAspect="1"/>
          </p:cNvPicPr>
          <p:nvPr/>
        </p:nvPicPr>
        <p:blipFill>
          <a:blip r:embed="rId6"/>
          <a:stretch>
            <a:fillRect/>
          </a:stretch>
        </p:blipFill>
        <p:spPr>
          <a:xfrm>
            <a:off x="8964004" y="5833107"/>
            <a:ext cx="719390" cy="719390"/>
          </a:xfrm>
          <a:prstGeom prst="rect">
            <a:avLst/>
          </a:prstGeom>
        </p:spPr>
      </p:pic>
      <p:sp>
        <p:nvSpPr>
          <p:cNvPr id="3" name="Rechteck 2"/>
          <p:cNvSpPr/>
          <p:nvPr/>
        </p:nvSpPr>
        <p:spPr>
          <a:xfrm>
            <a:off x="0" y="1231286"/>
            <a:ext cx="12192000" cy="3151095"/>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41899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6300" y="1482727"/>
            <a:ext cx="10515600" cy="1325563"/>
          </a:xfrm>
        </p:spPr>
        <p:txBody>
          <a:bodyPr>
            <a:normAutofit/>
          </a:bodyPr>
          <a:lstStyle/>
          <a:p>
            <a:r>
              <a:rPr lang="de-DE" sz="3600" b="1" dirty="0"/>
              <a:t>	</a:t>
            </a:r>
          </a:p>
        </p:txBody>
      </p:sp>
      <p:graphicFrame>
        <p:nvGraphicFramePr>
          <p:cNvPr id="9" name="Tabelle 8"/>
          <p:cNvGraphicFramePr>
            <a:graphicFrameLocks noGrp="1"/>
          </p:cNvGraphicFramePr>
          <p:nvPr>
            <p:extLst>
              <p:ext uri="{D42A27DB-BD31-4B8C-83A1-F6EECF244321}">
                <p14:modId xmlns:p14="http://schemas.microsoft.com/office/powerpoint/2010/main" val="1383055920"/>
              </p:ext>
            </p:extLst>
          </p:nvPr>
        </p:nvGraphicFramePr>
        <p:xfrm>
          <a:off x="2173661" y="2386360"/>
          <a:ext cx="6768753" cy="3946268"/>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smtClean="0">
                          <a:solidFill>
                            <a:srgbClr val="000000"/>
                          </a:solidFill>
                          <a:latin typeface="Verdana" panose="020B0604030504040204" pitchFamily="34" charset="0"/>
                          <a:ea typeface="Verdana" panose="020B0604030504040204" pitchFamily="34" charset="0"/>
                        </a:rPr>
                        <a:t>2. Was ist ein Vernebler</a:t>
                      </a:r>
                      <a:r>
                        <a:rPr lang="de-DE" sz="1800" b="1" i="0" u="none" strike="noStrike" baseline="0" dirty="0" smtClean="0">
                          <a:solidFill>
                            <a:srgbClr val="000000"/>
                          </a:solidFill>
                          <a:latin typeface="Verdana" panose="020B0604030504040204" pitchFamily="34" charset="0"/>
                          <a:ea typeface="Verdana" panose="020B0604030504040204" pitchFamily="34" charset="0"/>
                        </a:rPr>
                        <a:t> ?</a:t>
                      </a:r>
                      <a:endParaRPr lang="de-DE" sz="1800" b="1"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a.)</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Ein Gerät zur Umwandlung einer Flüssigkeit in einen Nebel aus feinen Teilchen, zur Inhalation.</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536851">
                <a:tc>
                  <a:txBody>
                    <a:bodyPr/>
                    <a:lstStyle/>
                    <a:p>
                      <a:pPr algn="l" fontAlgn="t"/>
                      <a:r>
                        <a:rPr lang="de-DE" sz="2000" b="0" i="0" u="none" strike="noStrike">
                          <a:solidFill>
                            <a:srgbClr val="000000"/>
                          </a:solidFill>
                          <a:latin typeface="Verdana" panose="020B0604030504040204" pitchFamily="34" charset="0"/>
                          <a:ea typeface="Verdana" panose="020B0604030504040204" pitchFamily="34" charset="0"/>
                        </a:rPr>
                        <a:t>b.)</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Ein Gerät zur Erzeugung molekularer Feuchte zur Atemgasklimatisierung</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c.)</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Ein Gerät zur Erzeugung eines benebelten Zustandes</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durch Alkohol</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algn="l" fontAlgn="t"/>
                      <a:r>
                        <a:rPr lang="de-DE" sz="2000" b="0" i="0" u="none" strike="noStrike" dirty="0">
                          <a:solidFill>
                            <a:srgbClr val="000000"/>
                          </a:solidFill>
                          <a:latin typeface="Verdana" panose="020B0604030504040204" pitchFamily="34" charset="0"/>
                          <a:ea typeface="Verdana" panose="020B0604030504040204" pitchFamily="34" charset="0"/>
                        </a:rPr>
                        <a:t>d.)</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Ein Patient der bestimmte Umstände verschleiert</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dirty="0">
                        <a:solidFill>
                          <a:srgbClr val="000000"/>
                        </a:solidFill>
                        <a:latin typeface="Calibri"/>
                      </a:endParaRPr>
                    </a:p>
                  </a:txBody>
                  <a:tcPr marL="9525" marR="9525" marT="9525" marB="0">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1" name="Abgerundetes Rechteck 10"/>
          <p:cNvSpPr/>
          <p:nvPr/>
        </p:nvSpPr>
        <p:spPr bwMode="auto">
          <a:xfrm>
            <a:off x="8582372" y="31064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2" name="Abgerundetes Rechteck 11"/>
          <p:cNvSpPr/>
          <p:nvPr/>
        </p:nvSpPr>
        <p:spPr bwMode="auto">
          <a:xfrm>
            <a:off x="8582200" y="4056720"/>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3" name="Abgerundetes Rechteck 12"/>
          <p:cNvSpPr/>
          <p:nvPr/>
        </p:nvSpPr>
        <p:spPr bwMode="auto">
          <a:xfrm>
            <a:off x="8582200" y="4599328"/>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4" name="Abgerundetes Rechteck 13"/>
          <p:cNvSpPr/>
          <p:nvPr/>
        </p:nvSpPr>
        <p:spPr bwMode="auto">
          <a:xfrm>
            <a:off x="8582372" y="5259594"/>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9" name="Titel 1"/>
          <p:cNvSpPr txBox="1">
            <a:spLocks/>
          </p:cNvSpPr>
          <p:nvPr/>
        </p:nvSpPr>
        <p:spPr bwMode="auto">
          <a:xfrm>
            <a:off x="2029645" y="1378249"/>
            <a:ext cx="7607300"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spcBef>
                <a:spcPct val="20000"/>
              </a:spcBef>
              <a:buFont typeface="Arial" charset="0"/>
              <a:buNone/>
            </a:pPr>
            <a:r>
              <a:rPr lang="de-DE" sz="3600" dirty="0">
                <a:solidFill>
                  <a:srgbClr val="7F7F7F"/>
                </a:solidFill>
                <a:latin typeface="Sylfaen" pitchFamily="18" charset="0"/>
                <a:cs typeface="Tahoma" pitchFamily="34" charset="0"/>
              </a:rPr>
              <a:t>Erfolgsbestätigung</a:t>
            </a:r>
            <a:endParaRPr lang="de-DE" sz="3600" dirty="0">
              <a:solidFill>
                <a:schemeClr val="bg1"/>
              </a:solidFill>
              <a:latin typeface="Sylfaen" pitchFamily="18" charset="0"/>
              <a:cs typeface="Tahoma" pitchFamily="34" charset="0"/>
            </a:endParaRPr>
          </a:p>
        </p:txBody>
      </p:sp>
      <p:pic>
        <p:nvPicPr>
          <p:cNvPr id="17" name="Grafik 16"/>
          <p:cNvPicPr/>
          <p:nvPr/>
        </p:nvPicPr>
        <p:blipFill>
          <a:blip r:embed="rId2" cstate="print"/>
          <a:srcRect l="8559" t="15896" r="3378" b="17560"/>
          <a:stretch>
            <a:fillRect/>
          </a:stretch>
        </p:blipFill>
        <p:spPr bwMode="auto">
          <a:xfrm>
            <a:off x="8582372" y="3101381"/>
            <a:ext cx="423664" cy="432048"/>
          </a:xfrm>
          <a:prstGeom prst="rect">
            <a:avLst/>
          </a:prstGeom>
          <a:noFill/>
        </p:spPr>
      </p:pic>
    </p:spTree>
    <p:extLst>
      <p:ext uri="{BB962C8B-B14F-4D97-AF65-F5344CB8AC3E}">
        <p14:creationId xmlns:p14="http://schemas.microsoft.com/office/powerpoint/2010/main" val="40173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endParaRPr lang="de-DE"/>
          </a:p>
        </p:txBody>
      </p:sp>
      <p:sp>
        <p:nvSpPr>
          <p:cNvPr id="4" name="Inhaltsplatzhalter 3"/>
          <p:cNvSpPr>
            <a:spLocks noGrp="1"/>
          </p:cNvSpPr>
          <p:nvPr>
            <p:ph idx="1"/>
          </p:nvPr>
        </p:nvSpPr>
        <p:spPr/>
        <p:txBody>
          <a:bodyPr/>
          <a:lstStyle/>
          <a:p>
            <a:r>
              <a:rPr lang="de-DE" dirty="0" smtClean="0"/>
              <a:t>Anatomie / Physiologie</a:t>
            </a:r>
            <a:endParaRPr lang="de-DE" dirty="0"/>
          </a:p>
        </p:txBody>
      </p:sp>
      <p:grpSp>
        <p:nvGrpSpPr>
          <p:cNvPr id="6" name="Gruppieren 5"/>
          <p:cNvGrpSpPr/>
          <p:nvPr/>
        </p:nvGrpSpPr>
        <p:grpSpPr>
          <a:xfrm>
            <a:off x="3569109" y="1334212"/>
            <a:ext cx="6470455" cy="5120442"/>
            <a:chOff x="1735892" y="2476500"/>
            <a:chExt cx="7742720" cy="6331039"/>
          </a:xfrm>
        </p:grpSpPr>
        <p:pic>
          <p:nvPicPr>
            <p:cNvPr id="7" name="Grafik 6"/>
            <p:cNvPicPr>
              <a:picLocks noChangeAspect="1"/>
            </p:cNvPicPr>
            <p:nvPr/>
          </p:nvPicPr>
          <p:blipFill rotWithShape="1">
            <a:blip r:embed="rId2"/>
            <a:srcRect t="8904" b="2474"/>
            <a:stretch/>
          </p:blipFill>
          <p:spPr>
            <a:xfrm>
              <a:off x="1735892" y="2476500"/>
              <a:ext cx="7290908" cy="6331039"/>
            </a:xfrm>
            <a:prstGeom prst="rect">
              <a:avLst/>
            </a:prstGeom>
          </p:spPr>
        </p:pic>
        <p:sp>
          <p:nvSpPr>
            <p:cNvPr id="8" name="Rechteck 7"/>
            <p:cNvSpPr/>
            <p:nvPr/>
          </p:nvSpPr>
          <p:spPr>
            <a:xfrm>
              <a:off x="8458200" y="5417820"/>
              <a:ext cx="1020412" cy="3389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912597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Was ist ein Vernebler</a:t>
            </a:r>
            <a:endParaRPr lang="de-DE" dirty="0"/>
          </a:p>
        </p:txBody>
      </p:sp>
      <p:sp>
        <p:nvSpPr>
          <p:cNvPr id="3" name="Inhaltsplatzhalter 2"/>
          <p:cNvSpPr>
            <a:spLocks noGrp="1"/>
          </p:cNvSpPr>
          <p:nvPr>
            <p:ph idx="13"/>
          </p:nvPr>
        </p:nvSpPr>
        <p:spPr/>
        <p:txBody>
          <a:bodyPr>
            <a:normAutofit fontScale="92500" lnSpcReduction="20000"/>
          </a:bodyPr>
          <a:lstStyle/>
          <a:p>
            <a:pPr algn="just"/>
            <a:r>
              <a:rPr lang="de-DE" dirty="0"/>
              <a:t>Ein Vernebler ist ein Gerät zur Umwandlung einer Flüssigkeit in einen Nebel aus feinen Teilchen (Aerosol), die direkt in die Lungen inhaliert werden können</a:t>
            </a:r>
          </a:p>
          <a:p>
            <a:pPr algn="just"/>
            <a:endParaRPr lang="de-DE" dirty="0"/>
          </a:p>
          <a:p>
            <a:pPr algn="just"/>
            <a:r>
              <a:rPr lang="de-DE" dirty="0"/>
              <a:t>Vernebler sind konstruiert zur Erzeugung eines optimalen Teilchenspektrums von 0,5 bis 5 Mikron. Teilchen von 2 – 5 Mikron dienen zur intrapulmonalen Deposition, Teilchen von 0,5 - 2 Mikron zur Alveolar-Deposition</a:t>
            </a:r>
          </a:p>
          <a:p>
            <a:pPr algn="just"/>
            <a:endParaRPr lang="de-DE" dirty="0"/>
          </a:p>
          <a:p>
            <a:pPr algn="just"/>
            <a:r>
              <a:rPr lang="de-DE" dirty="0"/>
              <a:t>Die Vernebler-Therapie erlaubt dem Anwender , eine therapeutische oder diagnostische Medikamenten-Dosis  in Form von </a:t>
            </a:r>
            <a:r>
              <a:rPr lang="de-DE" dirty="0" err="1"/>
              <a:t>inhalierbaren</a:t>
            </a:r>
            <a:r>
              <a:rPr lang="de-DE" dirty="0"/>
              <a:t> Teilchen in kurzer Zeit (5 - 15 Minuten) in die Lungen zu bringen</a:t>
            </a:r>
          </a:p>
        </p:txBody>
      </p:sp>
      <p:sp>
        <p:nvSpPr>
          <p:cNvPr id="4" name="Rechteck 3"/>
          <p:cNvSpPr/>
          <p:nvPr/>
        </p:nvSpPr>
        <p:spPr>
          <a:xfrm>
            <a:off x="0" y="2548647"/>
            <a:ext cx="12192000" cy="4309353"/>
          </a:xfrm>
          <a:prstGeom prst="rect">
            <a:avLst/>
          </a:prstGeom>
          <a:solidFill>
            <a:schemeClr val="bg1">
              <a:lumMod val="8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0546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3417" y="1661273"/>
            <a:ext cx="10515600" cy="1325563"/>
          </a:xfrm>
        </p:spPr>
        <p:txBody>
          <a:bodyPr>
            <a:normAutofit/>
          </a:bodyPr>
          <a:lstStyle/>
          <a:p>
            <a:r>
              <a:rPr lang="de-DE" sz="3600" b="1" dirty="0"/>
              <a:t>	</a:t>
            </a:r>
          </a:p>
        </p:txBody>
      </p:sp>
      <p:graphicFrame>
        <p:nvGraphicFramePr>
          <p:cNvPr id="9" name="Tabelle 8"/>
          <p:cNvGraphicFramePr>
            <a:graphicFrameLocks noGrp="1"/>
          </p:cNvGraphicFramePr>
          <p:nvPr>
            <p:extLst>
              <p:ext uri="{D42A27DB-BD31-4B8C-83A1-F6EECF244321}">
                <p14:modId xmlns:p14="http://schemas.microsoft.com/office/powerpoint/2010/main" val="1006945102"/>
              </p:ext>
            </p:extLst>
          </p:nvPr>
        </p:nvGraphicFramePr>
        <p:xfrm>
          <a:off x="2199061" y="2348261"/>
          <a:ext cx="6768753" cy="4012758"/>
        </p:xfrm>
        <a:graphic>
          <a:graphicData uri="http://schemas.openxmlformats.org/drawingml/2006/table">
            <a:tbl>
              <a:tblPr>
                <a:effectLst>
                  <a:innerShdw blurRad="63500" dist="50800" dir="2700000">
                    <a:schemeClr val="tx2">
                      <a:lumMod val="75000"/>
                      <a:alpha val="50000"/>
                    </a:schemeClr>
                  </a:innerShdw>
                </a:effectLst>
              </a:tblPr>
              <a:tblGrid>
                <a:gridCol w="611374">
                  <a:extLst>
                    <a:ext uri="{9D8B030D-6E8A-4147-A177-3AD203B41FA5}">
                      <a16:colId xmlns:a16="http://schemas.microsoft.com/office/drawing/2014/main" val="20000"/>
                    </a:ext>
                  </a:extLst>
                </a:gridCol>
                <a:gridCol w="850361">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smtClean="0">
                          <a:solidFill>
                            <a:srgbClr val="000000"/>
                          </a:solidFill>
                          <a:latin typeface="Sylfaen" pitchFamily="18" charset="0"/>
                        </a:rPr>
                        <a:t>3. Was trifft für die </a:t>
                      </a:r>
                      <a:r>
                        <a:rPr lang="de-DE" sz="1800" b="1" i="0" u="none" strike="noStrike" dirty="0" err="1" smtClean="0">
                          <a:solidFill>
                            <a:srgbClr val="000000"/>
                          </a:solidFill>
                          <a:latin typeface="Sylfaen" pitchFamily="18" charset="0"/>
                        </a:rPr>
                        <a:t>Tröpchengröße</a:t>
                      </a:r>
                      <a:r>
                        <a:rPr lang="de-DE" sz="1800" b="1" i="0" u="none" strike="noStrike" dirty="0" smtClean="0">
                          <a:solidFill>
                            <a:srgbClr val="000000"/>
                          </a:solidFill>
                          <a:latin typeface="Sylfaen" pitchFamily="18" charset="0"/>
                        </a:rPr>
                        <a:t> beim</a:t>
                      </a:r>
                      <a:r>
                        <a:rPr lang="de-DE" sz="1800" b="1" i="0" u="none" strike="noStrike" baseline="0" dirty="0" smtClean="0">
                          <a:solidFill>
                            <a:srgbClr val="000000"/>
                          </a:solidFill>
                          <a:latin typeface="Sylfaen" pitchFamily="18" charset="0"/>
                        </a:rPr>
                        <a:t> Aerosol zu ?</a:t>
                      </a:r>
                      <a:endParaRPr lang="de-DE" sz="1800" b="1" i="0" u="none" strike="noStrike" dirty="0">
                        <a:solidFill>
                          <a:srgbClr val="000000"/>
                        </a:solidFill>
                        <a:latin typeface="Sylfaen" pitchFamily="18" charset="0"/>
                      </a:endParaRPr>
                    </a:p>
                  </a:txBody>
                  <a:tcPr marL="9525" marR="9525" marT="9525" marB="0">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algn="l" fontAlgn="t"/>
                      <a:r>
                        <a:rPr lang="de-DE" sz="2000" b="0" i="0" u="none" strike="noStrike">
                          <a:solidFill>
                            <a:srgbClr val="000000"/>
                          </a:solidFill>
                          <a:latin typeface="Verdana" panose="020B0604030504040204" pitchFamily="34" charset="0"/>
                          <a:ea typeface="Verdana" panose="020B0604030504040204" pitchFamily="34" charset="0"/>
                        </a:rPr>
                        <a:t>a.)</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Tröpfchen:</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5 – 10 µm dienen der Deposition in den oberen Atemwegen.</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741045">
                <a:tc>
                  <a:txBody>
                    <a:bodyPr/>
                    <a:lstStyle/>
                    <a:p>
                      <a:pPr algn="l" fontAlgn="t"/>
                      <a:r>
                        <a:rPr lang="de-DE" sz="2000" b="0" i="0" u="none" strike="noStrike" dirty="0">
                          <a:solidFill>
                            <a:srgbClr val="000000"/>
                          </a:solidFill>
                          <a:latin typeface="Verdana" panose="020B0604030504040204" pitchFamily="34" charset="0"/>
                          <a:ea typeface="Verdana" panose="020B0604030504040204" pitchFamily="34" charset="0"/>
                        </a:rPr>
                        <a:t>b.)</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Je feiner die Tröpfchen umso besser </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741045">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c.)</a:t>
                      </a:r>
                    </a:p>
                  </a:txBody>
                  <a:tcPr marL="9525" marR="9525" marT="9525" marB="0">
                    <a:lnL>
                      <a:noFill/>
                    </a:lnL>
                    <a:lnR>
                      <a:noFill/>
                    </a:lnR>
                    <a:lnT>
                      <a:noFill/>
                    </a:lnT>
                    <a:lnB>
                      <a:noFill/>
                    </a:lnB>
                    <a:solidFill>
                      <a:srgbClr val="D8E0F8"/>
                    </a:solidFill>
                  </a:tcPr>
                </a:tc>
                <a:tc grid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Tröpfchen kleiner 0,5 µm werden</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wieder ausgeatmet</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746575">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d.)</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Tröpfchen von 0,5 </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5 </a:t>
                      </a:r>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µm dienen der </a:t>
                      </a:r>
                      <a:r>
                        <a:rPr lang="de-DE" sz="2000" b="0" i="0" u="none" strike="noStrike" kern="12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Alveolardeposition</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1" name="Abgerundetes Rechteck 10"/>
          <p:cNvSpPr/>
          <p:nvPr/>
        </p:nvSpPr>
        <p:spPr bwMode="auto">
          <a:xfrm>
            <a:off x="8607772" y="30683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2" name="Abgerundetes Rechteck 11"/>
          <p:cNvSpPr/>
          <p:nvPr/>
        </p:nvSpPr>
        <p:spPr bwMode="auto">
          <a:xfrm>
            <a:off x="8607772" y="3664724"/>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3" name="Abgerundetes Rechteck 12"/>
          <p:cNvSpPr/>
          <p:nvPr/>
        </p:nvSpPr>
        <p:spPr bwMode="auto">
          <a:xfrm>
            <a:off x="8607772" y="4403465"/>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4" name="Abgerundetes Rechteck 13"/>
          <p:cNvSpPr/>
          <p:nvPr/>
        </p:nvSpPr>
        <p:spPr bwMode="auto">
          <a:xfrm>
            <a:off x="8607772" y="5149170"/>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pic>
        <p:nvPicPr>
          <p:cNvPr id="18" name="Grafik 17"/>
          <p:cNvPicPr/>
          <p:nvPr/>
        </p:nvPicPr>
        <p:blipFill>
          <a:blip r:embed="rId2" cstate="print"/>
          <a:srcRect l="8559" t="15896" r="3378" b="17560"/>
          <a:stretch>
            <a:fillRect/>
          </a:stretch>
        </p:blipFill>
        <p:spPr bwMode="auto">
          <a:xfrm>
            <a:off x="8535764" y="3068340"/>
            <a:ext cx="449585" cy="432048"/>
          </a:xfrm>
          <a:prstGeom prst="rect">
            <a:avLst/>
          </a:prstGeom>
          <a:noFill/>
        </p:spPr>
      </p:pic>
      <p:sp>
        <p:nvSpPr>
          <p:cNvPr id="19" name="Titel 1"/>
          <p:cNvSpPr txBox="1">
            <a:spLocks/>
          </p:cNvSpPr>
          <p:nvPr/>
        </p:nvSpPr>
        <p:spPr bwMode="auto">
          <a:xfrm>
            <a:off x="2055045" y="1340149"/>
            <a:ext cx="7607300"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spcBef>
                <a:spcPct val="20000"/>
              </a:spcBef>
              <a:buFont typeface="Arial" charset="0"/>
              <a:buNone/>
            </a:pPr>
            <a:r>
              <a:rPr lang="de-DE" sz="3600" dirty="0">
                <a:solidFill>
                  <a:srgbClr val="7F7F7F"/>
                </a:solidFill>
                <a:latin typeface="Sylfaen" pitchFamily="18" charset="0"/>
                <a:cs typeface="Tahoma" pitchFamily="34" charset="0"/>
              </a:rPr>
              <a:t>Erfolgsbestätigung</a:t>
            </a:r>
            <a:endParaRPr lang="de-DE" sz="3600" dirty="0">
              <a:solidFill>
                <a:schemeClr val="bg1"/>
              </a:solidFill>
              <a:latin typeface="Sylfaen" pitchFamily="18" charset="0"/>
              <a:cs typeface="Tahoma" pitchFamily="34" charset="0"/>
            </a:endParaRPr>
          </a:p>
        </p:txBody>
      </p:sp>
      <p:pic>
        <p:nvPicPr>
          <p:cNvPr id="16" name="Grafik 15"/>
          <p:cNvPicPr/>
          <p:nvPr/>
        </p:nvPicPr>
        <p:blipFill>
          <a:blip r:embed="rId2" cstate="print"/>
          <a:srcRect l="8559" t="15896" r="3378" b="17560"/>
          <a:stretch>
            <a:fillRect/>
          </a:stretch>
        </p:blipFill>
        <p:spPr bwMode="auto">
          <a:xfrm>
            <a:off x="8535764" y="4373251"/>
            <a:ext cx="449585" cy="432048"/>
          </a:xfrm>
          <a:prstGeom prst="rect">
            <a:avLst/>
          </a:prstGeom>
          <a:noFill/>
        </p:spPr>
      </p:pic>
      <p:pic>
        <p:nvPicPr>
          <p:cNvPr id="15" name="Grafik 14"/>
          <p:cNvPicPr/>
          <p:nvPr/>
        </p:nvPicPr>
        <p:blipFill>
          <a:blip r:embed="rId2" cstate="print"/>
          <a:srcRect l="8559" t="15896" r="3378" b="17560"/>
          <a:stretch>
            <a:fillRect/>
          </a:stretch>
        </p:blipFill>
        <p:spPr bwMode="auto">
          <a:xfrm>
            <a:off x="8517963" y="5151111"/>
            <a:ext cx="449585" cy="432048"/>
          </a:xfrm>
          <a:prstGeom prst="rect">
            <a:avLst/>
          </a:prstGeom>
          <a:noFill/>
        </p:spPr>
      </p:pic>
    </p:spTree>
    <p:extLst>
      <p:ext uri="{BB962C8B-B14F-4D97-AF65-F5344CB8AC3E}">
        <p14:creationId xmlns:p14="http://schemas.microsoft.com/office/powerpoint/2010/main" val="31328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algn="just">
              <a:spcBef>
                <a:spcPct val="0"/>
              </a:spcBef>
            </a:pPr>
            <a:r>
              <a:rPr lang="de-DE" sz="2000" dirty="0"/>
              <a:t>Teilchen von 5 – 10 Mikron</a:t>
            </a:r>
          </a:p>
          <a:p>
            <a:pPr algn="just">
              <a:spcBef>
                <a:spcPct val="0"/>
              </a:spcBef>
            </a:pPr>
            <a:r>
              <a:rPr lang="de-DE" sz="2000" dirty="0"/>
              <a:t>dienen zur </a:t>
            </a:r>
            <a:r>
              <a:rPr lang="de-DE" sz="2000" dirty="0" err="1" smtClean="0"/>
              <a:t>Tracheabronchial</a:t>
            </a:r>
            <a:r>
              <a:rPr lang="de-DE" sz="2000" dirty="0" smtClean="0"/>
              <a:t>-Deposition</a:t>
            </a:r>
            <a:r>
              <a:rPr lang="de-DE" sz="2000" dirty="0"/>
              <a:t>. </a:t>
            </a:r>
          </a:p>
          <a:p>
            <a:pPr algn="just">
              <a:spcBef>
                <a:spcPct val="0"/>
              </a:spcBef>
            </a:pPr>
            <a:endParaRPr lang="de-DE" sz="2000" dirty="0"/>
          </a:p>
          <a:p>
            <a:pPr algn="just">
              <a:spcBef>
                <a:spcPct val="0"/>
              </a:spcBef>
            </a:pPr>
            <a:endParaRPr lang="de-DE" sz="2000" dirty="0"/>
          </a:p>
          <a:p>
            <a:pPr algn="just">
              <a:spcBef>
                <a:spcPct val="0"/>
              </a:spcBef>
            </a:pPr>
            <a:endParaRPr lang="de-DE" sz="2000" dirty="0"/>
          </a:p>
          <a:p>
            <a:pPr algn="just">
              <a:spcBef>
                <a:spcPct val="0"/>
              </a:spcBef>
            </a:pPr>
            <a:endParaRPr lang="de-DE" sz="2000" dirty="0"/>
          </a:p>
          <a:p>
            <a:pPr algn="just">
              <a:spcBef>
                <a:spcPct val="0"/>
              </a:spcBef>
            </a:pPr>
            <a:r>
              <a:rPr lang="de-DE" sz="2000" dirty="0"/>
              <a:t>Teilchen von </a:t>
            </a:r>
          </a:p>
          <a:p>
            <a:pPr algn="just">
              <a:spcBef>
                <a:spcPct val="0"/>
              </a:spcBef>
            </a:pPr>
            <a:r>
              <a:rPr lang="de-DE" sz="2000" dirty="0"/>
              <a:t>0,5 - 5 Mikron zur </a:t>
            </a:r>
          </a:p>
          <a:p>
            <a:pPr algn="just">
              <a:spcBef>
                <a:spcPct val="0"/>
              </a:spcBef>
            </a:pPr>
            <a:r>
              <a:rPr lang="de-DE" sz="2000" dirty="0" smtClean="0"/>
              <a:t>Alveolar-Deposition</a:t>
            </a:r>
          </a:p>
          <a:p>
            <a:pPr algn="just">
              <a:spcBef>
                <a:spcPct val="0"/>
              </a:spcBef>
            </a:pPr>
            <a:endParaRPr lang="de-DE" sz="2000" dirty="0"/>
          </a:p>
          <a:p>
            <a:pPr algn="just">
              <a:spcBef>
                <a:spcPct val="0"/>
              </a:spcBef>
            </a:pPr>
            <a:endParaRPr lang="de-DE" sz="2000" dirty="0" smtClean="0"/>
          </a:p>
          <a:p>
            <a:pPr algn="just">
              <a:spcBef>
                <a:spcPct val="0"/>
              </a:spcBef>
            </a:pPr>
            <a:r>
              <a:rPr lang="de-DE" sz="2000" dirty="0" smtClean="0"/>
              <a:t>Teilchen &lt;0,5 </a:t>
            </a:r>
            <a:r>
              <a:rPr lang="de-DE" sz="2000" dirty="0" smtClean="0">
                <a:solidFill>
                  <a:srgbClr val="000000"/>
                </a:solidFill>
              </a:rPr>
              <a:t>µm</a:t>
            </a:r>
            <a:r>
              <a:rPr lang="de-DE" sz="2000" dirty="0" smtClean="0"/>
              <a:t> werden wieder ausgeatmet</a:t>
            </a:r>
            <a:endParaRPr lang="de-DE" sz="2000" dirty="0"/>
          </a:p>
          <a:p>
            <a:pPr marL="0" indent="0" algn="just">
              <a:buNone/>
            </a:pPr>
            <a:endParaRPr lang="de-DE" sz="2000" dirty="0"/>
          </a:p>
        </p:txBody>
      </p:sp>
      <p:sp>
        <p:nvSpPr>
          <p:cNvPr id="4" name="Inhaltsplatzhalter 3"/>
          <p:cNvSpPr>
            <a:spLocks noGrp="1"/>
          </p:cNvSpPr>
          <p:nvPr>
            <p:ph idx="1"/>
          </p:nvPr>
        </p:nvSpPr>
        <p:spPr>
          <a:xfrm>
            <a:off x="132735" y="788822"/>
            <a:ext cx="5182727" cy="442464"/>
          </a:xfrm>
        </p:spPr>
        <p:txBody>
          <a:bodyPr>
            <a:normAutofit fontScale="92500"/>
          </a:bodyPr>
          <a:lstStyle/>
          <a:p>
            <a:r>
              <a:rPr lang="de-DE" dirty="0" smtClean="0"/>
              <a:t>Wirkungsweise der Inhalation, Aerosol</a:t>
            </a:r>
            <a:endParaRPr lang="de-DE" dirty="0"/>
          </a:p>
        </p:txBody>
      </p:sp>
      <p:pic>
        <p:nvPicPr>
          <p:cNvPr id="6" name="Grafik 5"/>
          <p:cNvPicPr>
            <a:picLocks noChangeAspect="1"/>
          </p:cNvPicPr>
          <p:nvPr/>
        </p:nvPicPr>
        <p:blipFill rotWithShape="1">
          <a:blip r:embed="rId2"/>
          <a:srcRect l="8159" t="3932" r="10047"/>
          <a:stretch/>
        </p:blipFill>
        <p:spPr>
          <a:xfrm>
            <a:off x="6938682" y="1072342"/>
            <a:ext cx="5117941" cy="5120460"/>
          </a:xfrm>
          <a:prstGeom prst="rect">
            <a:avLst/>
          </a:prstGeom>
        </p:spPr>
      </p:pic>
    </p:spTree>
    <p:extLst>
      <p:ext uri="{BB962C8B-B14F-4D97-AF65-F5344CB8AC3E}">
        <p14:creationId xmlns:p14="http://schemas.microsoft.com/office/powerpoint/2010/main" val="401562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9000" y="1571627"/>
            <a:ext cx="10515600" cy="1325563"/>
          </a:xfrm>
        </p:spPr>
        <p:txBody>
          <a:bodyPr>
            <a:normAutofit/>
          </a:bodyPr>
          <a:lstStyle/>
          <a:p>
            <a:r>
              <a:rPr lang="de-DE" sz="3600" b="1" dirty="0"/>
              <a:t>	</a:t>
            </a:r>
          </a:p>
        </p:txBody>
      </p:sp>
      <p:graphicFrame>
        <p:nvGraphicFramePr>
          <p:cNvPr id="9" name="Tabelle 8"/>
          <p:cNvGraphicFramePr>
            <a:graphicFrameLocks noGrp="1"/>
          </p:cNvGraphicFramePr>
          <p:nvPr>
            <p:extLst>
              <p:ext uri="{D42A27DB-BD31-4B8C-83A1-F6EECF244321}">
                <p14:modId xmlns:p14="http://schemas.microsoft.com/office/powerpoint/2010/main" val="3824843473"/>
              </p:ext>
            </p:extLst>
          </p:nvPr>
        </p:nvGraphicFramePr>
        <p:xfrm>
          <a:off x="2186361" y="2475260"/>
          <a:ext cx="6768753" cy="3427437"/>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smtClean="0">
                          <a:solidFill>
                            <a:srgbClr val="000000"/>
                          </a:solidFill>
                          <a:latin typeface="Verdana" panose="020B0604030504040204" pitchFamily="34" charset="0"/>
                          <a:ea typeface="Verdana" panose="020B0604030504040204" pitchFamily="34" charset="0"/>
                        </a:rPr>
                        <a:t>4.</a:t>
                      </a:r>
                      <a:r>
                        <a:rPr lang="de-DE" sz="1800" b="1" i="0" u="none" strike="noStrike"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de-DE" sz="1800" b="1" i="0" u="none" strike="noStrike"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Verneblerarten</a:t>
                      </a:r>
                      <a:r>
                        <a:rPr lang="de-DE" sz="1800" b="1" i="0" u="none" strike="noStrike"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es gibt :</a:t>
                      </a:r>
                      <a:endParaRPr lang="de-DE" sz="1800" b="1"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a.)</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smtClean="0">
                          <a:solidFill>
                            <a:srgbClr val="000000"/>
                          </a:solidFill>
                          <a:latin typeface="Verdana" panose="020B0604030504040204" pitchFamily="34" charset="0"/>
                          <a:ea typeface="Verdana" panose="020B0604030504040204" pitchFamily="34" charset="0"/>
                        </a:rPr>
                        <a:t>Düsenvernebler</a:t>
                      </a:r>
                      <a:endParaRPr lang="de-DE" sz="20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619125">
                <a:tc>
                  <a:txBody>
                    <a:bodyPr/>
                    <a:lstStyle/>
                    <a:p>
                      <a:pPr algn="l" fontAlgn="t"/>
                      <a:r>
                        <a:rPr lang="de-DE" sz="2000" b="0" i="0" u="none" strike="noStrike" dirty="0">
                          <a:solidFill>
                            <a:srgbClr val="000000"/>
                          </a:solidFill>
                          <a:latin typeface="Verdana" panose="020B0604030504040204" pitchFamily="34" charset="0"/>
                          <a:ea typeface="Verdana" panose="020B0604030504040204" pitchFamily="34" charset="0"/>
                        </a:rPr>
                        <a:t>b.)</a:t>
                      </a:r>
                    </a:p>
                  </a:txBody>
                  <a:tcPr marL="9525" marR="9525" marT="9525" marB="0">
                    <a:lnL>
                      <a:noFill/>
                    </a:lnL>
                    <a:lnR>
                      <a:noFill/>
                    </a:lnR>
                    <a:lnT>
                      <a:noFill/>
                    </a:lnT>
                    <a:lnB>
                      <a:noFill/>
                    </a:lnB>
                    <a:solidFill>
                      <a:srgbClr val="D8E0F8"/>
                    </a:solidFill>
                  </a:tcPr>
                </a:tc>
                <a:tc gridSpan="4">
                  <a:txBody>
                    <a:bodyPr/>
                    <a:lstStyle/>
                    <a:p>
                      <a:pPr algn="l" fontAlgn="t"/>
                      <a:r>
                        <a:rPr lang="de-DE" sz="2000" b="0" i="0" u="none" strike="noStrike" dirty="0" smtClean="0">
                          <a:solidFill>
                            <a:srgbClr val="000000"/>
                          </a:solidFill>
                          <a:latin typeface="Verdana" panose="020B0604030504040204" pitchFamily="34" charset="0"/>
                          <a:ea typeface="Verdana" panose="020B0604030504040204" pitchFamily="34" charset="0"/>
                        </a:rPr>
                        <a:t>Ultraschallvernebler</a:t>
                      </a:r>
                      <a:endParaRPr lang="de-DE" sz="20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c.)</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err="1" smtClean="0">
                          <a:solidFill>
                            <a:srgbClr val="000000"/>
                          </a:solidFill>
                          <a:latin typeface="Verdana" panose="020B0604030504040204" pitchFamily="34" charset="0"/>
                          <a:ea typeface="Verdana" panose="020B0604030504040204" pitchFamily="34" charset="0"/>
                        </a:rPr>
                        <a:t>Meshvernebler</a:t>
                      </a:r>
                      <a:endParaRPr lang="de-DE" sz="20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d.)</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dirty="0" err="1" smtClean="0">
                          <a:solidFill>
                            <a:srgbClr val="000000"/>
                          </a:solidFill>
                          <a:latin typeface="Verdana" panose="020B0604030504040204" pitchFamily="34" charset="0"/>
                          <a:ea typeface="Verdana" panose="020B0604030504040204" pitchFamily="34" charset="0"/>
                        </a:rPr>
                        <a:t>Siebplattenvernebler</a:t>
                      </a:r>
                      <a:endParaRPr lang="de-DE" sz="20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1" name="Abgerundetes Rechteck 10"/>
          <p:cNvSpPr/>
          <p:nvPr/>
        </p:nvSpPr>
        <p:spPr bwMode="auto">
          <a:xfrm>
            <a:off x="8595072" y="31953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2" name="Abgerundetes Rechteck 11"/>
          <p:cNvSpPr/>
          <p:nvPr/>
        </p:nvSpPr>
        <p:spPr bwMode="auto">
          <a:xfrm>
            <a:off x="8595072" y="3699396"/>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3" name="Abgerundetes Rechteck 12"/>
          <p:cNvSpPr/>
          <p:nvPr/>
        </p:nvSpPr>
        <p:spPr bwMode="auto">
          <a:xfrm>
            <a:off x="8595072" y="4275460"/>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4" name="Abgerundetes Rechteck 13"/>
          <p:cNvSpPr/>
          <p:nvPr/>
        </p:nvSpPr>
        <p:spPr bwMode="auto">
          <a:xfrm>
            <a:off x="8595072" y="4873055"/>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pic>
        <p:nvPicPr>
          <p:cNvPr id="18" name="Grafik 17"/>
          <p:cNvPicPr/>
          <p:nvPr/>
        </p:nvPicPr>
        <p:blipFill>
          <a:blip r:embed="rId2" cstate="print"/>
          <a:srcRect l="8559" t="15896" r="3378" b="17560"/>
          <a:stretch>
            <a:fillRect/>
          </a:stretch>
        </p:blipFill>
        <p:spPr bwMode="auto">
          <a:xfrm>
            <a:off x="8523064" y="3195340"/>
            <a:ext cx="449585" cy="432048"/>
          </a:xfrm>
          <a:prstGeom prst="rect">
            <a:avLst/>
          </a:prstGeom>
          <a:noFill/>
        </p:spPr>
      </p:pic>
      <p:sp>
        <p:nvSpPr>
          <p:cNvPr id="19" name="Titel 1"/>
          <p:cNvSpPr txBox="1">
            <a:spLocks/>
          </p:cNvSpPr>
          <p:nvPr/>
        </p:nvSpPr>
        <p:spPr bwMode="auto">
          <a:xfrm>
            <a:off x="2042345" y="1467149"/>
            <a:ext cx="7607300"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spcBef>
                <a:spcPct val="20000"/>
              </a:spcBef>
              <a:buFont typeface="Arial" charset="0"/>
              <a:buNone/>
            </a:pPr>
            <a:r>
              <a:rPr lang="de-DE" sz="3600" dirty="0">
                <a:solidFill>
                  <a:srgbClr val="7F7F7F"/>
                </a:solidFill>
                <a:latin typeface="Sylfaen" pitchFamily="18" charset="0"/>
                <a:cs typeface="Tahoma" pitchFamily="34" charset="0"/>
              </a:rPr>
              <a:t>Erfolgsbestätigung</a:t>
            </a:r>
            <a:endParaRPr lang="de-DE" sz="3600" dirty="0">
              <a:solidFill>
                <a:schemeClr val="bg1"/>
              </a:solidFill>
              <a:latin typeface="Sylfaen" pitchFamily="18" charset="0"/>
              <a:cs typeface="Tahoma" pitchFamily="34" charset="0"/>
            </a:endParaRPr>
          </a:p>
        </p:txBody>
      </p:sp>
      <p:pic>
        <p:nvPicPr>
          <p:cNvPr id="15" name="Grafik 14"/>
          <p:cNvPicPr/>
          <p:nvPr/>
        </p:nvPicPr>
        <p:blipFill>
          <a:blip r:embed="rId2" cstate="print"/>
          <a:srcRect l="8559" t="15896" r="3378" b="17560"/>
          <a:stretch>
            <a:fillRect/>
          </a:stretch>
        </p:blipFill>
        <p:spPr bwMode="auto">
          <a:xfrm>
            <a:off x="8523064" y="3699396"/>
            <a:ext cx="449585" cy="432048"/>
          </a:xfrm>
          <a:prstGeom prst="rect">
            <a:avLst/>
          </a:prstGeom>
          <a:noFill/>
        </p:spPr>
      </p:pic>
      <p:pic>
        <p:nvPicPr>
          <p:cNvPr id="16" name="Grafik 15"/>
          <p:cNvPicPr/>
          <p:nvPr/>
        </p:nvPicPr>
        <p:blipFill>
          <a:blip r:embed="rId2" cstate="print"/>
          <a:srcRect l="8559" t="15896" r="3378" b="17560"/>
          <a:stretch>
            <a:fillRect/>
          </a:stretch>
        </p:blipFill>
        <p:spPr bwMode="auto">
          <a:xfrm>
            <a:off x="8523064" y="4275460"/>
            <a:ext cx="449585" cy="432048"/>
          </a:xfrm>
          <a:prstGeom prst="rect">
            <a:avLst/>
          </a:prstGeom>
          <a:noFill/>
        </p:spPr>
      </p:pic>
    </p:spTree>
    <p:extLst>
      <p:ext uri="{BB962C8B-B14F-4D97-AF65-F5344CB8AC3E}">
        <p14:creationId xmlns:p14="http://schemas.microsoft.com/office/powerpoint/2010/main" val="17062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3"/>
          </p:nvPr>
        </p:nvSpPr>
        <p:spPr>
          <a:xfrm>
            <a:off x="759353" y="1596067"/>
            <a:ext cx="10908906" cy="5128878"/>
          </a:xfrm>
          <a:solidFill>
            <a:schemeClr val="bg1"/>
          </a:solidFill>
        </p:spPr>
        <p:txBody>
          <a:bodyPr/>
          <a:lstStyle/>
          <a:p>
            <a:r>
              <a:rPr lang="de-DE" dirty="0" smtClean="0"/>
              <a:t>.</a:t>
            </a:r>
            <a:endParaRPr lang="de-DE" dirty="0"/>
          </a:p>
        </p:txBody>
      </p:sp>
      <p:sp>
        <p:nvSpPr>
          <p:cNvPr id="2" name="Inhaltsplatzhalter 1"/>
          <p:cNvSpPr>
            <a:spLocks noGrp="1"/>
          </p:cNvSpPr>
          <p:nvPr>
            <p:ph idx="1"/>
          </p:nvPr>
        </p:nvSpPr>
        <p:spPr/>
        <p:txBody>
          <a:bodyPr/>
          <a:lstStyle/>
          <a:p>
            <a:r>
              <a:rPr lang="de-DE" dirty="0" err="1" smtClean="0"/>
              <a:t>Verneblersysteme</a:t>
            </a:r>
            <a:endParaRPr lang="de-DE" dirty="0"/>
          </a:p>
        </p:txBody>
      </p:sp>
      <p:pic>
        <p:nvPicPr>
          <p:cNvPr id="5" name="Picture 7" descr="Inhalation unterschiedlicher Geraete"/>
          <p:cNvPicPr>
            <a:picLocks noChangeAspect="1" noChangeArrowheads="1"/>
          </p:cNvPicPr>
          <p:nvPr/>
        </p:nvPicPr>
        <p:blipFill>
          <a:blip r:embed="rId2" cstate="print"/>
          <a:srcRect/>
          <a:stretch>
            <a:fillRect/>
          </a:stretch>
        </p:blipFill>
        <p:spPr bwMode="auto">
          <a:xfrm>
            <a:off x="476518" y="1373575"/>
            <a:ext cx="1827293" cy="5205920"/>
          </a:xfrm>
          <a:prstGeom prst="rect">
            <a:avLst/>
          </a:prstGeom>
          <a:noFill/>
          <a:ln w="28575">
            <a:solidFill>
              <a:schemeClr val="tx1">
                <a:lumMod val="75000"/>
                <a:lumOff val="25000"/>
              </a:schemeClr>
            </a:solidFill>
            <a:miter lim="800000"/>
            <a:headEnd/>
            <a:tailEnd/>
          </a:ln>
        </p:spPr>
      </p:pic>
      <p:sp>
        <p:nvSpPr>
          <p:cNvPr id="6" name="Textfeld 5"/>
          <p:cNvSpPr txBox="1"/>
          <p:nvPr/>
        </p:nvSpPr>
        <p:spPr>
          <a:xfrm>
            <a:off x="2746463" y="1570082"/>
            <a:ext cx="8534738" cy="1015663"/>
          </a:xfrm>
          <a:prstGeom prst="rect">
            <a:avLst/>
          </a:prstGeom>
          <a:noFill/>
        </p:spPr>
        <p:txBody>
          <a:bodyPr wrap="square" rtlCol="0">
            <a:spAutoFit/>
          </a:bodyPr>
          <a:lstStyle/>
          <a:p>
            <a:r>
              <a:rPr lang="de-DE" sz="2000" dirty="0" smtClean="0">
                <a:latin typeface="Verdana" panose="020B0604030504040204" pitchFamily="34" charset="0"/>
                <a:ea typeface="Verdana" panose="020B0604030504040204" pitchFamily="34" charset="0"/>
                <a:cs typeface="Verdana" panose="020B0604030504040204" pitchFamily="34" charset="0"/>
              </a:rPr>
              <a:t>Ultraschallvernebler, </a:t>
            </a:r>
            <a:r>
              <a:rPr lang="de-DE" sz="2000" dirty="0" err="1" smtClean="0">
                <a:latin typeface="Verdana" panose="020B0604030504040204" pitchFamily="34" charset="0"/>
                <a:ea typeface="Verdana" panose="020B0604030504040204" pitchFamily="34" charset="0"/>
                <a:cs typeface="Verdana" panose="020B0604030504040204" pitchFamily="34" charset="0"/>
              </a:rPr>
              <a:t>Meshvernebler</a:t>
            </a:r>
            <a:r>
              <a:rPr lang="de-DE" sz="2000" dirty="0" smtClean="0">
                <a:latin typeface="Verdana" panose="020B0604030504040204" pitchFamily="34" charset="0"/>
                <a:ea typeface="Verdana" panose="020B0604030504040204" pitchFamily="34" charset="0"/>
                <a:cs typeface="Verdana" panose="020B0604030504040204" pitchFamily="34" charset="0"/>
              </a:rPr>
              <a:t>:</a:t>
            </a:r>
          </a:p>
          <a:p>
            <a:r>
              <a:rPr lang="de-DE" sz="2000" dirty="0" smtClean="0">
                <a:latin typeface="Verdana" panose="020B0604030504040204" pitchFamily="34" charset="0"/>
                <a:ea typeface="Verdana" panose="020B0604030504040204" pitchFamily="34" charset="0"/>
                <a:cs typeface="Verdana" panose="020B0604030504040204" pitchFamily="34" charset="0"/>
              </a:rPr>
              <a:t>+ Lautlose Funktion, kleine Partikelgröße.</a:t>
            </a:r>
          </a:p>
          <a:p>
            <a:r>
              <a:rPr lang="de-DE" sz="2000" dirty="0" smtClean="0">
                <a:latin typeface="Verdana" panose="020B0604030504040204" pitchFamily="34" charset="0"/>
                <a:ea typeface="Verdana" panose="020B0604030504040204" pitchFamily="34" charset="0"/>
                <a:cs typeface="Verdana" panose="020B0604030504040204" pitchFamily="34" charset="0"/>
              </a:rPr>
              <a:t>-  mögliche Erwärmung des Medikamentes, Mittlere Effizienz</a:t>
            </a:r>
          </a:p>
        </p:txBody>
      </p:sp>
      <p:sp>
        <p:nvSpPr>
          <p:cNvPr id="7" name="Textfeld 6"/>
          <p:cNvSpPr txBox="1"/>
          <p:nvPr/>
        </p:nvSpPr>
        <p:spPr>
          <a:xfrm>
            <a:off x="2746463" y="2796594"/>
            <a:ext cx="8251903" cy="1015663"/>
          </a:xfrm>
          <a:prstGeom prst="rect">
            <a:avLst/>
          </a:prstGeom>
          <a:noFill/>
        </p:spPr>
        <p:txBody>
          <a:bodyPr wrap="square" rtlCol="0">
            <a:spAutoFit/>
          </a:bodyPr>
          <a:lstStyle/>
          <a:p>
            <a:r>
              <a:rPr lang="de-DE" sz="2000" dirty="0" smtClean="0">
                <a:latin typeface="Verdana" panose="020B0604030504040204" pitchFamily="34" charset="0"/>
                <a:ea typeface="Verdana" panose="020B0604030504040204" pitchFamily="34" charset="0"/>
                <a:cs typeface="Verdana" panose="020B0604030504040204" pitchFamily="34" charset="0"/>
              </a:rPr>
              <a:t>Düsenvernebler:</a:t>
            </a:r>
          </a:p>
          <a:p>
            <a:r>
              <a:rPr lang="de-DE" sz="2000" dirty="0" smtClean="0">
                <a:latin typeface="Verdana" panose="020B0604030504040204" pitchFamily="34" charset="0"/>
                <a:ea typeface="Verdana" panose="020B0604030504040204" pitchFamily="34" charset="0"/>
                <a:cs typeface="Verdana" panose="020B0604030504040204" pitchFamily="34" charset="0"/>
              </a:rPr>
              <a:t>+ Günstiger Preis</a:t>
            </a:r>
          </a:p>
          <a:p>
            <a:r>
              <a:rPr lang="de-DE" sz="2000" dirty="0" smtClean="0">
                <a:latin typeface="Verdana" panose="020B0604030504040204" pitchFamily="34" charset="0"/>
                <a:ea typeface="Verdana" panose="020B0604030504040204" pitchFamily="34" charset="0"/>
                <a:cs typeface="Verdana" panose="020B0604030504040204" pitchFamily="34" charset="0"/>
              </a:rPr>
              <a:t>-  Abkühlung des Aerosols, Lauter Betrieb, Schlechte Effizienz</a:t>
            </a:r>
          </a:p>
        </p:txBody>
      </p:sp>
      <p:sp>
        <p:nvSpPr>
          <p:cNvPr id="8" name="Textfeld 7"/>
          <p:cNvSpPr txBox="1"/>
          <p:nvPr/>
        </p:nvSpPr>
        <p:spPr>
          <a:xfrm>
            <a:off x="2746465" y="4047097"/>
            <a:ext cx="7159084" cy="1015663"/>
          </a:xfrm>
          <a:prstGeom prst="rect">
            <a:avLst/>
          </a:prstGeom>
          <a:noFill/>
        </p:spPr>
        <p:txBody>
          <a:bodyPr wrap="square" rtlCol="0">
            <a:spAutoFit/>
          </a:bodyPr>
          <a:lstStyle/>
          <a:p>
            <a:r>
              <a:rPr lang="de-DE" sz="2000" dirty="0" smtClean="0">
                <a:latin typeface="Verdana" panose="020B0604030504040204" pitchFamily="34" charset="0"/>
                <a:ea typeface="Verdana" panose="020B0604030504040204" pitchFamily="34" charset="0"/>
                <a:cs typeface="Verdana" panose="020B0604030504040204" pitchFamily="34" charset="0"/>
              </a:rPr>
              <a:t>Dosieraerosole pMDI:</a:t>
            </a:r>
          </a:p>
          <a:p>
            <a:r>
              <a:rPr lang="de-DE" sz="2000" dirty="0" smtClean="0">
                <a:latin typeface="Verdana" panose="020B0604030504040204" pitchFamily="34" charset="0"/>
                <a:ea typeface="Verdana" panose="020B0604030504040204" pitchFamily="34" charset="0"/>
                <a:cs typeface="Verdana" panose="020B0604030504040204" pitchFamily="34" charset="0"/>
              </a:rPr>
              <a:t>+ Lautlose Funktion, hervorragende Mobilität.</a:t>
            </a:r>
          </a:p>
          <a:p>
            <a:r>
              <a:rPr lang="de-DE" sz="2000" dirty="0" smtClean="0">
                <a:latin typeface="Verdana" panose="020B0604030504040204" pitchFamily="34" charset="0"/>
                <a:ea typeface="Verdana" panose="020B0604030504040204" pitchFamily="34" charset="0"/>
                <a:cs typeface="Verdana" panose="020B0604030504040204" pitchFamily="34" charset="0"/>
              </a:rPr>
              <a:t>-  Schwierige Koordination, Schlechte Effizienz</a:t>
            </a:r>
          </a:p>
        </p:txBody>
      </p:sp>
      <p:sp>
        <p:nvSpPr>
          <p:cNvPr id="9" name="Textfeld 8"/>
          <p:cNvSpPr txBox="1"/>
          <p:nvPr/>
        </p:nvSpPr>
        <p:spPr>
          <a:xfrm>
            <a:off x="2746465" y="5251821"/>
            <a:ext cx="7159084" cy="1015663"/>
          </a:xfrm>
          <a:prstGeom prst="rect">
            <a:avLst/>
          </a:prstGeom>
          <a:noFill/>
        </p:spPr>
        <p:txBody>
          <a:bodyPr wrap="square" rtlCol="0">
            <a:spAutoFit/>
          </a:bodyPr>
          <a:lstStyle/>
          <a:p>
            <a:r>
              <a:rPr lang="de-DE" sz="2000" dirty="0" err="1" smtClean="0">
                <a:latin typeface="Verdana" panose="020B0604030504040204" pitchFamily="34" charset="0"/>
                <a:ea typeface="Verdana" panose="020B0604030504040204" pitchFamily="34" charset="0"/>
                <a:cs typeface="Verdana" panose="020B0604030504040204" pitchFamily="34" charset="0"/>
              </a:rPr>
              <a:t>Pulverinhalatoren</a:t>
            </a:r>
            <a:r>
              <a:rPr lang="de-DE" sz="2000" dirty="0" smtClean="0">
                <a:latin typeface="Verdana" panose="020B0604030504040204" pitchFamily="34" charset="0"/>
                <a:ea typeface="Verdana" panose="020B0604030504040204" pitchFamily="34" charset="0"/>
                <a:cs typeface="Verdana" panose="020B0604030504040204" pitchFamily="34" charset="0"/>
              </a:rPr>
              <a:t> DPI:</a:t>
            </a:r>
          </a:p>
          <a:p>
            <a:r>
              <a:rPr lang="de-DE" sz="2000" dirty="0" smtClean="0">
                <a:latin typeface="Verdana" panose="020B0604030504040204" pitchFamily="34" charset="0"/>
                <a:ea typeface="Verdana" panose="020B0604030504040204" pitchFamily="34" charset="0"/>
                <a:cs typeface="Verdana" panose="020B0604030504040204" pitchFamily="34" charset="0"/>
              </a:rPr>
              <a:t>+ Lautlose Funktion, hervorragende Mobilität.</a:t>
            </a:r>
          </a:p>
          <a:p>
            <a:r>
              <a:rPr lang="de-DE" sz="2000" dirty="0" smtClean="0">
                <a:latin typeface="Verdana" panose="020B0604030504040204" pitchFamily="34" charset="0"/>
                <a:ea typeface="Verdana" panose="020B0604030504040204" pitchFamily="34" charset="0"/>
                <a:cs typeface="Verdana" panose="020B0604030504040204" pitchFamily="34" charset="0"/>
              </a:rPr>
              <a:t>-  Schwierige Koordination, Schlechte Effizienz</a:t>
            </a:r>
          </a:p>
        </p:txBody>
      </p:sp>
      <p:cxnSp>
        <p:nvCxnSpPr>
          <p:cNvPr id="10" name="Gerader Verbinder 9"/>
          <p:cNvCxnSpPr/>
          <p:nvPr/>
        </p:nvCxnSpPr>
        <p:spPr>
          <a:xfrm flipH="1">
            <a:off x="2746463" y="2717760"/>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H="1">
            <a:off x="2746463" y="3940132"/>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H="1">
            <a:off x="2746464" y="5137442"/>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H="1">
            <a:off x="2746464" y="6523233"/>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a:off x="2746462" y="1376736"/>
            <a:ext cx="8067909" cy="56262"/>
          </a:xfrm>
          <a:prstGeom prst="line">
            <a:avLst/>
          </a:prstGeom>
          <a:ln w="920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608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1609727"/>
            <a:ext cx="10515600" cy="1325563"/>
          </a:xfrm>
        </p:spPr>
        <p:txBody>
          <a:bodyPr>
            <a:normAutofit/>
          </a:bodyPr>
          <a:lstStyle/>
          <a:p>
            <a:r>
              <a:rPr lang="de-DE" sz="3600" b="1" dirty="0"/>
              <a:t>	</a:t>
            </a:r>
          </a:p>
        </p:txBody>
      </p:sp>
      <p:graphicFrame>
        <p:nvGraphicFramePr>
          <p:cNvPr id="9" name="Tabelle 8"/>
          <p:cNvGraphicFramePr>
            <a:graphicFrameLocks noGrp="1"/>
          </p:cNvGraphicFramePr>
          <p:nvPr>
            <p:extLst>
              <p:ext uri="{D42A27DB-BD31-4B8C-83A1-F6EECF244321}">
                <p14:modId xmlns:p14="http://schemas.microsoft.com/office/powerpoint/2010/main" val="4125448198"/>
              </p:ext>
            </p:extLst>
          </p:nvPr>
        </p:nvGraphicFramePr>
        <p:xfrm>
          <a:off x="2059361" y="2513360"/>
          <a:ext cx="6768753" cy="3559194"/>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smtClean="0">
                          <a:solidFill>
                            <a:srgbClr val="000000"/>
                          </a:solidFill>
                          <a:latin typeface="Verdana" panose="020B0604030504040204" pitchFamily="34" charset="0"/>
                          <a:ea typeface="Verdana" panose="020B0604030504040204" pitchFamily="34" charset="0"/>
                        </a:rPr>
                        <a:t>5. Ein Spacer</a:t>
                      </a:r>
                      <a:endParaRPr lang="de-DE" sz="1800" b="1"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619125">
                <a:tc>
                  <a:txBody>
                    <a:bodyPr/>
                    <a:lstStyle/>
                    <a:p>
                      <a:pPr algn="l" fontAlgn="t"/>
                      <a:r>
                        <a:rPr lang="de-DE" sz="2000" b="0" i="0" u="none" strike="noStrike" dirty="0">
                          <a:solidFill>
                            <a:srgbClr val="000000"/>
                          </a:solidFill>
                          <a:latin typeface="Verdana" panose="020B0604030504040204" pitchFamily="34" charset="0"/>
                          <a:ea typeface="Verdana" panose="020B0604030504040204" pitchFamily="34" charset="0"/>
                        </a:rPr>
                        <a:t>a.)</a:t>
                      </a:r>
                    </a:p>
                  </a:txBody>
                  <a:tcPr marL="9525" marR="9525" marT="9525" marB="0">
                    <a:lnL>
                      <a:noFill/>
                    </a:lnL>
                    <a:lnR>
                      <a:noFill/>
                    </a:lnR>
                    <a:lnT>
                      <a:noFill/>
                    </a:lnT>
                    <a:lnB>
                      <a:noFill/>
                    </a:lnB>
                    <a:solidFill>
                      <a:srgbClr val="D8E0F8"/>
                    </a:solidFill>
                  </a:tcPr>
                </a:tc>
                <a:tc gridSpan="4">
                  <a:txBody>
                    <a:bodyPr/>
                    <a:lstStyle/>
                    <a:p>
                      <a:pPr marL="182563" indent="-182563"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Hilfsmittel zur einfacheren</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Nutzung eines                Dosieraerosols</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619125">
                <a:tc>
                  <a:txBody>
                    <a:bodyPr/>
                    <a:lstStyle/>
                    <a:p>
                      <a:pPr algn="l" fontAlgn="t"/>
                      <a:r>
                        <a:rPr lang="de-DE" sz="2000" b="0" i="0" u="none" strike="noStrike" dirty="0">
                          <a:solidFill>
                            <a:srgbClr val="000000"/>
                          </a:solidFill>
                          <a:latin typeface="Verdana" panose="020B0604030504040204" pitchFamily="34" charset="0"/>
                          <a:ea typeface="Verdana" panose="020B0604030504040204" pitchFamily="34" charset="0"/>
                        </a:rPr>
                        <a:t>b.)</a:t>
                      </a:r>
                    </a:p>
                  </a:txBody>
                  <a:tcPr marL="9525" marR="9525" marT="9525" marB="0">
                    <a:lnL>
                      <a:noFill/>
                    </a:lnL>
                    <a:lnR>
                      <a:noFill/>
                    </a:lnR>
                    <a:lnT>
                      <a:noFill/>
                    </a:lnT>
                    <a:lnB>
                      <a:noFill/>
                    </a:lnB>
                    <a:solidFill>
                      <a:srgbClr val="D8E0F8"/>
                    </a:solidFill>
                  </a:tcPr>
                </a:tc>
                <a:tc gridSpan="4">
                  <a:txBody>
                    <a:bodyPr/>
                    <a:lstStyle/>
                    <a:p>
                      <a:pPr marL="182563" indent="-182563"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Hilfsmittel zur besseren Deposition des</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Dosieraerosols</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rPr>
                        <a:t>c.)</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Abstandswarner vor Infizierten</a:t>
                      </a:r>
                      <a:r>
                        <a:rPr lang="de-DE" sz="2000" b="0" i="0" u="none" strike="noStrike" kern="120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Personen</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619125">
                <a:tc>
                  <a:txBody>
                    <a:bodyPr/>
                    <a:lstStyle/>
                    <a:p>
                      <a:pPr algn="l" fontAlgn="t"/>
                      <a:r>
                        <a:rPr lang="de-DE" sz="2000" b="0" i="0" u="none" strike="noStrike" dirty="0">
                          <a:solidFill>
                            <a:srgbClr val="000000"/>
                          </a:solidFill>
                          <a:latin typeface="Verdana" panose="020B0604030504040204" pitchFamily="34" charset="0"/>
                          <a:ea typeface="Verdana" panose="020B0604030504040204" pitchFamily="34" charset="0"/>
                        </a:rPr>
                        <a:t>d.)</a:t>
                      </a:r>
                    </a:p>
                  </a:txBody>
                  <a:tcPr marL="9525" marR="9525" marT="9525" marB="0">
                    <a:lnL>
                      <a:noFill/>
                    </a:lnL>
                    <a:lnR>
                      <a:noFill/>
                    </a:lnR>
                    <a:lnT>
                      <a:noFill/>
                    </a:lnT>
                    <a:lnB>
                      <a:noFill/>
                    </a:lnB>
                    <a:solidFill>
                      <a:srgbClr val="D8E0F8"/>
                    </a:solidFill>
                  </a:tcPr>
                </a:tc>
                <a:tc gridSpan="4">
                  <a:txBody>
                    <a:bodyPr/>
                    <a:lstStyle/>
                    <a:p>
                      <a:pPr algn="l" fontAlgn="b"/>
                      <a:r>
                        <a:rPr lang="de-DE" sz="2000" b="0" i="0" u="none" strike="noStrike"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Helm zur O2 Versorgung im Weltraum</a:t>
                      </a:r>
                      <a:endParaRPr lang="de-DE" sz="20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Verdana" panose="020B0604030504040204" pitchFamily="34" charset="0"/>
                          <a:ea typeface="Verdan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Verdana" panose="020B0604030504040204" pitchFamily="34" charset="0"/>
                        <a:ea typeface="Verdana" panose="020B060403050404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1" name="Abgerundetes Rechteck 10"/>
          <p:cNvSpPr/>
          <p:nvPr/>
        </p:nvSpPr>
        <p:spPr bwMode="auto">
          <a:xfrm>
            <a:off x="8468072" y="32334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2" name="Abgerundetes Rechteck 11"/>
          <p:cNvSpPr/>
          <p:nvPr/>
        </p:nvSpPr>
        <p:spPr bwMode="auto">
          <a:xfrm>
            <a:off x="8437696" y="3853430"/>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3" name="Abgerundetes Rechteck 12"/>
          <p:cNvSpPr/>
          <p:nvPr/>
        </p:nvSpPr>
        <p:spPr bwMode="auto">
          <a:xfrm>
            <a:off x="8437696" y="444285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sp>
        <p:nvSpPr>
          <p:cNvPr id="14" name="Abgerundetes Rechteck 13"/>
          <p:cNvSpPr/>
          <p:nvPr/>
        </p:nvSpPr>
        <p:spPr bwMode="auto">
          <a:xfrm>
            <a:off x="8437696" y="4960425"/>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353" fontAlgn="base">
              <a:spcBef>
                <a:spcPct val="0"/>
              </a:spcBef>
              <a:spcAft>
                <a:spcPct val="0"/>
              </a:spcAft>
            </a:pPr>
            <a:endParaRPr lang="de-DE">
              <a:latin typeface="Arial" charset="0"/>
            </a:endParaRPr>
          </a:p>
        </p:txBody>
      </p:sp>
      <p:pic>
        <p:nvPicPr>
          <p:cNvPr id="18" name="Grafik 17"/>
          <p:cNvPicPr/>
          <p:nvPr/>
        </p:nvPicPr>
        <p:blipFill>
          <a:blip r:embed="rId2" cstate="print"/>
          <a:srcRect l="8559" t="15896" r="3378" b="17560"/>
          <a:stretch>
            <a:fillRect/>
          </a:stretch>
        </p:blipFill>
        <p:spPr bwMode="auto">
          <a:xfrm>
            <a:off x="8396064" y="3233440"/>
            <a:ext cx="449585" cy="432048"/>
          </a:xfrm>
          <a:prstGeom prst="rect">
            <a:avLst/>
          </a:prstGeom>
          <a:noFill/>
        </p:spPr>
      </p:pic>
      <p:sp>
        <p:nvSpPr>
          <p:cNvPr id="19" name="Titel 1"/>
          <p:cNvSpPr txBox="1">
            <a:spLocks/>
          </p:cNvSpPr>
          <p:nvPr/>
        </p:nvSpPr>
        <p:spPr bwMode="auto">
          <a:xfrm>
            <a:off x="1915345" y="1505249"/>
            <a:ext cx="7607300"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spcBef>
                <a:spcPct val="20000"/>
              </a:spcBef>
              <a:buFont typeface="Arial" charset="0"/>
              <a:buNone/>
            </a:pPr>
            <a:r>
              <a:rPr lang="de-DE" sz="3600" dirty="0">
                <a:solidFill>
                  <a:srgbClr val="7F7F7F"/>
                </a:solidFill>
                <a:latin typeface="Sylfaen" pitchFamily="18" charset="0"/>
                <a:cs typeface="Tahoma" pitchFamily="34" charset="0"/>
              </a:rPr>
              <a:t>Erfolgsbestätigung</a:t>
            </a:r>
            <a:endParaRPr lang="de-DE" sz="3600" dirty="0">
              <a:solidFill>
                <a:schemeClr val="bg1"/>
              </a:solidFill>
              <a:latin typeface="Sylfaen" pitchFamily="18" charset="0"/>
              <a:cs typeface="Tahoma" pitchFamily="34" charset="0"/>
            </a:endParaRPr>
          </a:p>
        </p:txBody>
      </p:sp>
      <p:pic>
        <p:nvPicPr>
          <p:cNvPr id="15" name="Grafik 14"/>
          <p:cNvPicPr/>
          <p:nvPr/>
        </p:nvPicPr>
        <p:blipFill>
          <a:blip r:embed="rId2" cstate="print"/>
          <a:srcRect l="8559" t="15896" r="3378" b="17560"/>
          <a:stretch>
            <a:fillRect/>
          </a:stretch>
        </p:blipFill>
        <p:spPr bwMode="auto">
          <a:xfrm>
            <a:off x="8423167" y="3822862"/>
            <a:ext cx="449585" cy="432048"/>
          </a:xfrm>
          <a:prstGeom prst="rect">
            <a:avLst/>
          </a:prstGeom>
          <a:noFill/>
        </p:spPr>
      </p:pic>
    </p:spTree>
    <p:extLst>
      <p:ext uri="{BB962C8B-B14F-4D97-AF65-F5344CB8AC3E}">
        <p14:creationId xmlns:p14="http://schemas.microsoft.com/office/powerpoint/2010/main" val="10809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r>
              <a:rPr lang="de-DE" dirty="0" smtClean="0"/>
              <a:t>Spacer</a:t>
            </a:r>
          </a:p>
          <a:p>
            <a:endParaRPr lang="de-DE" dirty="0"/>
          </a:p>
          <a:p>
            <a:endParaRPr lang="de-DE" dirty="0" smtClean="0"/>
          </a:p>
          <a:p>
            <a:pPr marL="0" indent="0">
              <a:buNone/>
            </a:pPr>
            <a:r>
              <a:rPr lang="de-DE" sz="2000" dirty="0" smtClean="0"/>
              <a:t>Zur </a:t>
            </a:r>
            <a:r>
              <a:rPr lang="de-DE" sz="2000" dirty="0"/>
              <a:t>Optimierung </a:t>
            </a:r>
            <a:r>
              <a:rPr lang="de-DE" sz="2000" dirty="0" smtClean="0"/>
              <a:t>der Anwendung </a:t>
            </a:r>
            <a:r>
              <a:rPr lang="de-DE" sz="2000" dirty="0"/>
              <a:t>von </a:t>
            </a:r>
            <a:endParaRPr lang="de-DE" sz="2000" dirty="0" smtClean="0"/>
          </a:p>
          <a:p>
            <a:pPr marL="0" indent="0">
              <a:buNone/>
            </a:pPr>
            <a:r>
              <a:rPr lang="de-DE" sz="2000" dirty="0" smtClean="0"/>
              <a:t>Dosieraerosolen:</a:t>
            </a:r>
          </a:p>
          <a:p>
            <a:pPr marL="0" indent="0">
              <a:buNone/>
            </a:pPr>
            <a:r>
              <a:rPr lang="de-DE" sz="2000" dirty="0" err="1" smtClean="0"/>
              <a:t>1.einfachere</a:t>
            </a:r>
            <a:r>
              <a:rPr lang="de-DE" sz="2000" dirty="0" smtClean="0"/>
              <a:t> Anwendung</a:t>
            </a:r>
          </a:p>
          <a:p>
            <a:pPr marL="0" indent="0">
              <a:buNone/>
            </a:pPr>
            <a:r>
              <a:rPr lang="de-DE" sz="2000" dirty="0" err="1" smtClean="0"/>
              <a:t>2.bessere</a:t>
            </a:r>
            <a:r>
              <a:rPr lang="de-DE" sz="2000" dirty="0" smtClean="0"/>
              <a:t> Depositionsrate</a:t>
            </a:r>
          </a:p>
          <a:p>
            <a:pPr marL="1371530" lvl="3" indent="0">
              <a:buNone/>
            </a:pPr>
            <a:endParaRPr lang="de-DE" sz="2000" dirty="0" smtClean="0"/>
          </a:p>
          <a:p>
            <a:pPr marL="1371530" lvl="3" indent="0">
              <a:buNone/>
            </a:pPr>
            <a:endParaRPr lang="de-DE" sz="2000" dirty="0"/>
          </a:p>
          <a:p>
            <a:pPr marL="0" lvl="3" indent="0">
              <a:buNone/>
            </a:pPr>
            <a:r>
              <a:rPr lang="de-DE" sz="1600" dirty="0" smtClean="0"/>
              <a:t>Beispiel </a:t>
            </a:r>
            <a:r>
              <a:rPr lang="de-DE" sz="1600" dirty="0"/>
              <a:t>Optichamber Diamond </a:t>
            </a:r>
            <a:endParaRPr lang="de-DE" sz="1600" dirty="0" smtClean="0"/>
          </a:p>
          <a:p>
            <a:pPr marL="0" lvl="3" indent="0">
              <a:buNone/>
            </a:pPr>
            <a:r>
              <a:rPr lang="de-DE" sz="1600" dirty="0" smtClean="0"/>
              <a:t>mit </a:t>
            </a:r>
            <a:r>
              <a:rPr lang="de-DE" sz="1600" dirty="0"/>
              <a:t>Maske „M“ #1079825</a:t>
            </a:r>
          </a:p>
          <a:p>
            <a:pPr marL="0" indent="0">
              <a:buNone/>
            </a:pPr>
            <a:endParaRPr lang="de-DE" sz="2000" dirty="0"/>
          </a:p>
        </p:txBody>
      </p:sp>
      <p:sp>
        <p:nvSpPr>
          <p:cNvPr id="3" name="Inhaltsplatzhalter 2"/>
          <p:cNvSpPr>
            <a:spLocks noGrp="1"/>
          </p:cNvSpPr>
          <p:nvPr>
            <p:ph idx="1"/>
          </p:nvPr>
        </p:nvSpPr>
        <p:spPr/>
        <p:txBody>
          <a:bodyPr/>
          <a:lstStyle/>
          <a:p>
            <a:r>
              <a:rPr lang="de-DE" dirty="0"/>
              <a:t>Geräte zur Inhalation</a:t>
            </a:r>
          </a:p>
        </p:txBody>
      </p:sp>
      <p:grpSp>
        <p:nvGrpSpPr>
          <p:cNvPr id="4" name="Gruppieren 3"/>
          <p:cNvGrpSpPr/>
          <p:nvPr/>
        </p:nvGrpSpPr>
        <p:grpSpPr>
          <a:xfrm>
            <a:off x="6095999" y="2271011"/>
            <a:ext cx="5836587" cy="3581232"/>
            <a:chOff x="1688163" y="4267368"/>
            <a:chExt cx="4668019" cy="2749301"/>
          </a:xfrm>
        </p:grpSpPr>
        <p:pic>
          <p:nvPicPr>
            <p:cNvPr id="5" name="Picture 9"/>
            <p:cNvPicPr>
              <a:picLocks noChangeAspect="1" noChangeArrowheads="1"/>
            </p:cNvPicPr>
            <p:nvPr/>
          </p:nvPicPr>
          <p:blipFill>
            <a:blip r:embed="rId2" cstate="print"/>
            <a:srcRect l="2993" t="7115"/>
            <a:stretch>
              <a:fillRect/>
            </a:stretch>
          </p:blipFill>
          <p:spPr bwMode="auto">
            <a:xfrm>
              <a:off x="1688163" y="4267368"/>
              <a:ext cx="4668019" cy="2749301"/>
            </a:xfrm>
            <a:prstGeom prst="rect">
              <a:avLst/>
            </a:prstGeom>
            <a:noFill/>
          </p:spPr>
        </p:pic>
        <p:pic>
          <p:nvPicPr>
            <p:cNvPr id="6" name="Grafik 5"/>
            <p:cNvPicPr>
              <a:picLocks noChangeAspect="1"/>
            </p:cNvPicPr>
            <p:nvPr/>
          </p:nvPicPr>
          <p:blipFill>
            <a:blip r:embed="rId3"/>
            <a:stretch>
              <a:fillRect/>
            </a:stretch>
          </p:blipFill>
          <p:spPr>
            <a:xfrm>
              <a:off x="4964607" y="4724400"/>
              <a:ext cx="1227767" cy="2025551"/>
            </a:xfrm>
            <a:prstGeom prst="rect">
              <a:avLst/>
            </a:prstGeom>
          </p:spPr>
        </p:pic>
      </p:grpSp>
    </p:spTree>
    <p:extLst>
      <p:ext uri="{BB962C8B-B14F-4D97-AF65-F5344CB8AC3E}">
        <p14:creationId xmlns:p14="http://schemas.microsoft.com/office/powerpoint/2010/main" val="338210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79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endParaRPr lang="de-DE" dirty="0"/>
          </a:p>
        </p:txBody>
      </p:sp>
      <p:sp>
        <p:nvSpPr>
          <p:cNvPr id="4" name="Inhaltsplatzhalter 3"/>
          <p:cNvSpPr>
            <a:spLocks noGrp="1"/>
          </p:cNvSpPr>
          <p:nvPr>
            <p:ph idx="1"/>
          </p:nvPr>
        </p:nvSpPr>
        <p:spPr/>
        <p:txBody>
          <a:bodyPr/>
          <a:lstStyle/>
          <a:p>
            <a:r>
              <a:rPr lang="de-DE" dirty="0" smtClean="0"/>
              <a:t>Anatomie / Physiologie</a:t>
            </a:r>
            <a:endParaRPr lang="de-DE" dirty="0"/>
          </a:p>
        </p:txBody>
      </p:sp>
      <p:pic>
        <p:nvPicPr>
          <p:cNvPr id="9" name="Picture 15"/>
          <p:cNvPicPr>
            <a:picLocks noChangeAspect="1" noChangeArrowheads="1"/>
          </p:cNvPicPr>
          <p:nvPr/>
        </p:nvPicPr>
        <p:blipFill>
          <a:blip r:embed="rId2" cstate="print">
            <a:lum bright="-17000" contrast="31000"/>
          </a:blip>
          <a:srcRect/>
          <a:stretch>
            <a:fillRect/>
          </a:stretch>
        </p:blipFill>
        <p:spPr bwMode="auto">
          <a:xfrm>
            <a:off x="752168" y="1596066"/>
            <a:ext cx="7345483" cy="4896988"/>
          </a:xfrm>
          <a:prstGeom prst="rect">
            <a:avLst/>
          </a:prstGeom>
          <a:noFill/>
        </p:spPr>
      </p:pic>
      <p:sp>
        <p:nvSpPr>
          <p:cNvPr id="10" name="Line 12"/>
          <p:cNvSpPr>
            <a:spLocks noChangeShapeType="1"/>
          </p:cNvSpPr>
          <p:nvPr/>
        </p:nvSpPr>
        <p:spPr bwMode="auto">
          <a:xfrm flipH="1">
            <a:off x="4806543" y="1497012"/>
            <a:ext cx="4341292" cy="227120"/>
          </a:xfrm>
          <a:prstGeom prst="line">
            <a:avLst/>
          </a:prstGeom>
          <a:noFill/>
          <a:ln w="28575">
            <a:solidFill>
              <a:srgbClr val="D60093"/>
            </a:solidFill>
            <a:round/>
            <a:headEnd/>
            <a:tailEnd type="triangle" w="med" len="med"/>
          </a:ln>
        </p:spPr>
        <p:txBody>
          <a:bodyPr wrap="square">
            <a:spAutoFit/>
          </a:bodyPr>
          <a:lstStyle/>
          <a:p>
            <a:endParaRPr lang="de-DE"/>
          </a:p>
        </p:txBody>
      </p:sp>
      <p:sp>
        <p:nvSpPr>
          <p:cNvPr id="11" name="Line 13"/>
          <p:cNvSpPr>
            <a:spLocks noChangeShapeType="1"/>
          </p:cNvSpPr>
          <p:nvPr/>
        </p:nvSpPr>
        <p:spPr bwMode="auto">
          <a:xfrm flipH="1">
            <a:off x="4616244" y="2431119"/>
            <a:ext cx="4531591" cy="427272"/>
          </a:xfrm>
          <a:prstGeom prst="line">
            <a:avLst/>
          </a:prstGeom>
          <a:noFill/>
          <a:ln w="28575">
            <a:solidFill>
              <a:srgbClr val="D60093"/>
            </a:solidFill>
            <a:round/>
            <a:headEnd/>
            <a:tailEnd type="triangle" w="med" len="med"/>
          </a:ln>
        </p:spPr>
        <p:txBody>
          <a:bodyPr wrap="square">
            <a:spAutoFit/>
          </a:bodyPr>
          <a:lstStyle/>
          <a:p>
            <a:endParaRPr lang="de-DE"/>
          </a:p>
        </p:txBody>
      </p:sp>
      <p:sp>
        <p:nvSpPr>
          <p:cNvPr id="12" name="Line 14"/>
          <p:cNvSpPr>
            <a:spLocks noChangeShapeType="1"/>
          </p:cNvSpPr>
          <p:nvPr/>
        </p:nvSpPr>
        <p:spPr bwMode="auto">
          <a:xfrm flipH="1">
            <a:off x="5265174" y="3158644"/>
            <a:ext cx="3882661" cy="24225"/>
          </a:xfrm>
          <a:prstGeom prst="line">
            <a:avLst/>
          </a:prstGeom>
          <a:noFill/>
          <a:ln w="28575">
            <a:solidFill>
              <a:srgbClr val="D60093"/>
            </a:solidFill>
            <a:round/>
            <a:headEnd/>
            <a:tailEnd type="triangle" w="med" len="med"/>
          </a:ln>
        </p:spPr>
        <p:txBody>
          <a:bodyPr wrap="square">
            <a:spAutoFit/>
          </a:bodyPr>
          <a:lstStyle/>
          <a:p>
            <a:endParaRPr lang="de-DE"/>
          </a:p>
        </p:txBody>
      </p:sp>
      <p:sp>
        <p:nvSpPr>
          <p:cNvPr id="13" name="Line 15"/>
          <p:cNvSpPr>
            <a:spLocks noChangeShapeType="1"/>
          </p:cNvSpPr>
          <p:nvPr/>
        </p:nvSpPr>
        <p:spPr bwMode="auto">
          <a:xfrm flipH="1" flipV="1">
            <a:off x="6449402" y="3761062"/>
            <a:ext cx="2698435" cy="34162"/>
          </a:xfrm>
          <a:prstGeom prst="line">
            <a:avLst/>
          </a:prstGeom>
          <a:noFill/>
          <a:ln w="28575">
            <a:solidFill>
              <a:srgbClr val="D60093"/>
            </a:solidFill>
            <a:round/>
            <a:headEnd/>
            <a:tailEnd type="triangle" w="med" len="med"/>
          </a:ln>
        </p:spPr>
        <p:txBody>
          <a:bodyPr wrap="square">
            <a:spAutoFit/>
          </a:bodyPr>
          <a:lstStyle/>
          <a:p>
            <a:endParaRPr lang="de-DE"/>
          </a:p>
        </p:txBody>
      </p:sp>
      <p:sp>
        <p:nvSpPr>
          <p:cNvPr id="14" name="Line 16"/>
          <p:cNvSpPr>
            <a:spLocks noChangeShapeType="1"/>
          </p:cNvSpPr>
          <p:nvPr/>
        </p:nvSpPr>
        <p:spPr bwMode="auto">
          <a:xfrm flipH="1">
            <a:off x="3598606" y="4622715"/>
            <a:ext cx="5549233" cy="597084"/>
          </a:xfrm>
          <a:prstGeom prst="line">
            <a:avLst/>
          </a:prstGeom>
          <a:noFill/>
          <a:ln w="28575">
            <a:solidFill>
              <a:srgbClr val="D60093"/>
            </a:solidFill>
            <a:round/>
            <a:headEnd/>
            <a:tailEnd type="triangle" w="med" len="med"/>
          </a:ln>
        </p:spPr>
        <p:txBody>
          <a:bodyPr wrap="square">
            <a:spAutoFit/>
          </a:bodyPr>
          <a:lstStyle/>
          <a:p>
            <a:endParaRPr lang="de-DE"/>
          </a:p>
        </p:txBody>
      </p:sp>
      <p:sp>
        <p:nvSpPr>
          <p:cNvPr id="15" name="Text Box 17"/>
          <p:cNvSpPr txBox="1">
            <a:spLocks noChangeArrowheads="1"/>
          </p:cNvSpPr>
          <p:nvPr/>
        </p:nvSpPr>
        <p:spPr bwMode="auto">
          <a:xfrm>
            <a:off x="9385111" y="1385781"/>
            <a:ext cx="1492055" cy="461665"/>
          </a:xfrm>
          <a:prstGeom prst="rect">
            <a:avLst/>
          </a:prstGeom>
          <a:noFill/>
          <a:ln w="9525" algn="ctr">
            <a:noFill/>
            <a:miter lim="800000"/>
            <a:headEnd/>
            <a:tailEnd/>
          </a:ln>
        </p:spPr>
        <p:txBody>
          <a:bodyPr wrap="square">
            <a:spAutoFit/>
          </a:bodyPr>
          <a:lstStyle/>
          <a:p>
            <a:pPr algn="just">
              <a:spcBef>
                <a:spcPct val="0"/>
              </a:spcBef>
            </a:pPr>
            <a:r>
              <a:rPr lang="de-DE"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Trachea</a:t>
            </a:r>
          </a:p>
        </p:txBody>
      </p:sp>
      <p:sp>
        <p:nvSpPr>
          <p:cNvPr id="16" name="Text Box 18"/>
          <p:cNvSpPr txBox="1">
            <a:spLocks noChangeArrowheads="1"/>
          </p:cNvSpPr>
          <p:nvPr/>
        </p:nvSpPr>
        <p:spPr bwMode="auto">
          <a:xfrm>
            <a:off x="9385112" y="2306625"/>
            <a:ext cx="1492054" cy="461665"/>
          </a:xfrm>
          <a:prstGeom prst="rect">
            <a:avLst/>
          </a:prstGeom>
          <a:noFill/>
          <a:ln w="9525" algn="ctr">
            <a:noFill/>
            <a:miter lim="800000"/>
            <a:headEnd/>
            <a:tailEnd/>
          </a:ln>
        </p:spPr>
        <p:txBody>
          <a:bodyPr wrap="square">
            <a:spAutoFit/>
          </a:bodyPr>
          <a:lstStyle/>
          <a:p>
            <a:pPr algn="just">
              <a:spcBef>
                <a:spcPct val="0"/>
              </a:spcBef>
            </a:pPr>
            <a:r>
              <a:rPr lang="de-DE"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Carina</a:t>
            </a:r>
          </a:p>
        </p:txBody>
      </p:sp>
      <p:sp>
        <p:nvSpPr>
          <p:cNvPr id="17" name="Text Box 19"/>
          <p:cNvSpPr txBox="1">
            <a:spLocks noChangeArrowheads="1"/>
          </p:cNvSpPr>
          <p:nvPr/>
        </p:nvSpPr>
        <p:spPr bwMode="auto">
          <a:xfrm>
            <a:off x="9385112" y="3002644"/>
            <a:ext cx="1661430" cy="461665"/>
          </a:xfrm>
          <a:prstGeom prst="rect">
            <a:avLst/>
          </a:prstGeom>
          <a:noFill/>
          <a:ln w="9525" algn="ctr">
            <a:noFill/>
            <a:miter lim="800000"/>
            <a:headEnd/>
            <a:tailEnd/>
          </a:ln>
        </p:spPr>
        <p:txBody>
          <a:bodyPr wrap="square">
            <a:spAutoFit/>
          </a:bodyPr>
          <a:lstStyle/>
          <a:p>
            <a:pPr algn="just">
              <a:spcBef>
                <a:spcPct val="0"/>
              </a:spcBef>
            </a:pPr>
            <a:r>
              <a:rPr lang="de-DE"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Bronchus</a:t>
            </a:r>
          </a:p>
        </p:txBody>
      </p:sp>
      <p:sp>
        <p:nvSpPr>
          <p:cNvPr id="18" name="Text Box 20"/>
          <p:cNvSpPr txBox="1">
            <a:spLocks noChangeArrowheads="1"/>
          </p:cNvSpPr>
          <p:nvPr/>
        </p:nvSpPr>
        <p:spPr bwMode="auto">
          <a:xfrm>
            <a:off x="9426459" y="3698663"/>
            <a:ext cx="2070215" cy="461665"/>
          </a:xfrm>
          <a:prstGeom prst="rect">
            <a:avLst/>
          </a:prstGeom>
          <a:noFill/>
          <a:ln w="9525" algn="ctr">
            <a:noFill/>
            <a:miter lim="800000"/>
            <a:headEnd/>
            <a:tailEnd/>
          </a:ln>
        </p:spPr>
        <p:txBody>
          <a:bodyPr wrap="square">
            <a:spAutoFit/>
          </a:bodyPr>
          <a:lstStyle/>
          <a:p>
            <a:pPr algn="just">
              <a:spcBef>
                <a:spcPct val="0"/>
              </a:spcBef>
            </a:pPr>
            <a:r>
              <a:rPr lang="de-DE"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Bronchiole</a:t>
            </a:r>
          </a:p>
        </p:txBody>
      </p:sp>
      <p:sp>
        <p:nvSpPr>
          <p:cNvPr id="19" name="Text Box 21"/>
          <p:cNvSpPr txBox="1">
            <a:spLocks noChangeArrowheads="1"/>
          </p:cNvSpPr>
          <p:nvPr/>
        </p:nvSpPr>
        <p:spPr bwMode="auto">
          <a:xfrm>
            <a:off x="9385112" y="4388674"/>
            <a:ext cx="1492054" cy="461665"/>
          </a:xfrm>
          <a:prstGeom prst="rect">
            <a:avLst/>
          </a:prstGeom>
          <a:noFill/>
          <a:ln w="9525" algn="ctr">
            <a:noFill/>
            <a:miter lim="800000"/>
            <a:headEnd/>
            <a:tailEnd/>
          </a:ln>
        </p:spPr>
        <p:txBody>
          <a:bodyPr wrap="square">
            <a:spAutoFit/>
          </a:bodyPr>
          <a:lstStyle/>
          <a:p>
            <a:pPr algn="just">
              <a:spcBef>
                <a:spcPct val="0"/>
              </a:spcBef>
            </a:pPr>
            <a:r>
              <a:rPr lang="de-DE" sz="2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Alveole</a:t>
            </a:r>
          </a:p>
        </p:txBody>
      </p:sp>
    </p:spTree>
    <p:extLst>
      <p:ext uri="{BB962C8B-B14F-4D97-AF65-F5344CB8AC3E}">
        <p14:creationId xmlns:p14="http://schemas.microsoft.com/office/powerpoint/2010/main" val="903686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marL="0" indent="0" algn="just">
              <a:buNone/>
            </a:pPr>
            <a:r>
              <a:rPr lang="de-DE" sz="2000" dirty="0"/>
              <a:t>Die Luft gelangt durch die Nasenlöcher in den Pharynx-, dann Larynxbereich, von dort durch die Trachea in die Bronchien. Die Bronchien verzweigen sich in den jeweiligen Lungen bis zu den gasaustauschenden Abschnitten, den </a:t>
            </a:r>
            <a:r>
              <a:rPr lang="de-DE" sz="2000" dirty="0" err="1"/>
              <a:t>Bronchioli</a:t>
            </a:r>
            <a:r>
              <a:rPr lang="de-DE" sz="2000" dirty="0"/>
              <a:t> </a:t>
            </a:r>
            <a:r>
              <a:rPr lang="de-DE" sz="2000" dirty="0" err="1"/>
              <a:t>respiratorii</a:t>
            </a:r>
            <a:r>
              <a:rPr lang="de-DE" sz="2000" dirty="0"/>
              <a:t> und den Alveolen. Alle Atemwege bis zu den </a:t>
            </a:r>
            <a:r>
              <a:rPr lang="de-DE" sz="2000" dirty="0" err="1"/>
              <a:t>Bronchioli</a:t>
            </a:r>
            <a:r>
              <a:rPr lang="de-DE" sz="2000" dirty="0"/>
              <a:t> </a:t>
            </a:r>
            <a:r>
              <a:rPr lang="de-DE" sz="2000" dirty="0" err="1"/>
              <a:t>respiratorii</a:t>
            </a:r>
            <a:r>
              <a:rPr lang="de-DE" sz="2000" dirty="0"/>
              <a:t> gehören zu den luftleitenden Abschnitten und sind am Gasaustausch nicht beteiligt.</a:t>
            </a:r>
          </a:p>
          <a:p>
            <a:pPr marL="0" indent="0" algn="just">
              <a:buNone/>
            </a:pPr>
            <a:r>
              <a:rPr lang="de-DE" sz="2000" dirty="0"/>
              <a:t>Die Verzweigungen der Bronchien teilt man in Generationen auf, beginnend mit der Trachea, als Generation 0 und endend mit den Alveolen, als Generation 23 (Lippert 2000; </a:t>
            </a:r>
            <a:r>
              <a:rPr lang="de-DE" sz="2000" dirty="0" err="1"/>
              <a:t>Thews</a:t>
            </a:r>
            <a:r>
              <a:rPr lang="de-DE" sz="2000" dirty="0"/>
              <a:t> et al 1999; Schäffler/Schmidt 1995; Larsen/Ziegenfuß 2004). Obwohl der Durchmesser der einzelnen Atemwege stetig abnimmt, die Trachea ist ca. 1,8-2 cm im Querschnitt, die </a:t>
            </a:r>
            <a:r>
              <a:rPr lang="de-DE" sz="2000" dirty="0" err="1"/>
              <a:t>Bronchioli</a:t>
            </a:r>
            <a:r>
              <a:rPr lang="de-DE" sz="2000" dirty="0"/>
              <a:t> </a:t>
            </a:r>
            <a:r>
              <a:rPr lang="de-DE" sz="2000" dirty="0" err="1"/>
              <a:t>terminalis</a:t>
            </a:r>
            <a:r>
              <a:rPr lang="de-DE" sz="2000" dirty="0"/>
              <a:t> 0,3-0,4 mm, nimmt der Widerstand und somit der </a:t>
            </a:r>
            <a:r>
              <a:rPr lang="de-DE" sz="2000" dirty="0" err="1"/>
              <a:t>Gasfluss</a:t>
            </a:r>
            <a:r>
              <a:rPr lang="de-DE" sz="2000" dirty="0"/>
              <a:t> ab. Das begründet sich in der Tatsache, dass sich die Wege immer wieder teilen und deswegen der Durchmesser und die Fläche faktisch größer werden.</a:t>
            </a:r>
          </a:p>
        </p:txBody>
      </p:sp>
      <p:sp>
        <p:nvSpPr>
          <p:cNvPr id="4" name="Inhaltsplatzhalter 3"/>
          <p:cNvSpPr>
            <a:spLocks noGrp="1"/>
          </p:cNvSpPr>
          <p:nvPr>
            <p:ph idx="1"/>
          </p:nvPr>
        </p:nvSpPr>
        <p:spPr/>
        <p:txBody>
          <a:bodyPr/>
          <a:lstStyle/>
          <a:p>
            <a:r>
              <a:rPr lang="de-DE" dirty="0" smtClean="0"/>
              <a:t>Anatomie / Physiologie</a:t>
            </a:r>
            <a:endParaRPr lang="de-DE" dirty="0"/>
          </a:p>
        </p:txBody>
      </p:sp>
    </p:spTree>
    <p:extLst>
      <p:ext uri="{BB962C8B-B14F-4D97-AF65-F5344CB8AC3E}">
        <p14:creationId xmlns:p14="http://schemas.microsoft.com/office/powerpoint/2010/main" val="2078290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a:bodyPr>
          <a:lstStyle/>
          <a:p>
            <a:pPr marL="0" indent="0" algn="just">
              <a:buNone/>
            </a:pPr>
            <a:r>
              <a:rPr lang="de-DE" sz="2000" dirty="0"/>
              <a:t>Eine einzelne Alveole hat eine rundliche bis polygonale Grundform und besitzt einen Durchmesser, der während der Exspiration etwa 50-150 µm beträgt und während der </a:t>
            </a:r>
            <a:r>
              <a:rPr lang="de-DE" sz="2000" dirty="0" err="1"/>
              <a:t>Inspriation</a:t>
            </a:r>
            <a:r>
              <a:rPr lang="de-DE" sz="2000" dirty="0"/>
              <a:t> auf 200-300 µm anwachsen kann. Der Mensch verfügt über eine geschätzte Anzahl von 300 bis 400 Millionen Alveolen, die individuell variieren kann. Gemeinsam bilden sie eine Gasaustauschfläche, die zwischen 80 und 120 </a:t>
            </a:r>
            <a:r>
              <a:rPr lang="de-DE" sz="2000" dirty="0" err="1"/>
              <a:t>m2</a:t>
            </a:r>
            <a:r>
              <a:rPr lang="de-DE" sz="2000" dirty="0"/>
              <a:t> liegt. </a:t>
            </a:r>
          </a:p>
          <a:p>
            <a:pPr marL="0" indent="0" algn="just">
              <a:buNone/>
            </a:pPr>
            <a:endParaRPr lang="de-DE" sz="2000" dirty="0"/>
          </a:p>
        </p:txBody>
      </p:sp>
      <p:sp>
        <p:nvSpPr>
          <p:cNvPr id="4" name="Inhaltsplatzhalter 3"/>
          <p:cNvSpPr>
            <a:spLocks noGrp="1"/>
          </p:cNvSpPr>
          <p:nvPr>
            <p:ph idx="1"/>
          </p:nvPr>
        </p:nvSpPr>
        <p:spPr/>
        <p:txBody>
          <a:bodyPr/>
          <a:lstStyle/>
          <a:p>
            <a:r>
              <a:rPr lang="de-DE" dirty="0" smtClean="0"/>
              <a:t>Anatomie / Physiologie</a:t>
            </a:r>
            <a:endParaRPr lang="de-DE" dirty="0"/>
          </a:p>
        </p:txBody>
      </p:sp>
    </p:spTree>
    <p:extLst>
      <p:ext uri="{BB962C8B-B14F-4D97-AF65-F5344CB8AC3E}">
        <p14:creationId xmlns:p14="http://schemas.microsoft.com/office/powerpoint/2010/main" val="3523847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normAutofit lnSpcReduction="10000"/>
          </a:bodyPr>
          <a:lstStyle/>
          <a:p>
            <a:pPr marL="0" indent="0" algn="just">
              <a:buNone/>
            </a:pPr>
            <a:r>
              <a:rPr lang="de-DE" sz="2000" dirty="0"/>
              <a:t>Mit dem Eintritt der Atemluft in die Nase beginnen die Filterung, Anfeuchtung und Erwärmung.</a:t>
            </a:r>
          </a:p>
          <a:p>
            <a:pPr marL="0" indent="0" algn="just">
              <a:buNone/>
            </a:pPr>
            <a:r>
              <a:rPr lang="de-DE" sz="2000" dirty="0"/>
              <a:t>Die Nasenhöhle, wie auch die weiterführenden Atemwege sind mit einer Schleimhaut ausgekleidet, welche aus einem mehrreihigen Flimmerepithel besteht. Diese Flimmerhärchen bewegen sich und damit, unterstützt von den schleimproduzierenden Becherzellen, den Schleim in Richtung Rachen. Am Schleim bleiben kleinere Fremdkörper kleben und können so, geschluckt, oder nach draußen befördert werden Zusätzlich feuchtet die Schleimhaut die Luft an, während gleichzeitig die stark durchbluteten, dünnwandigen Blutgefäße die Luft erwärmen. </a:t>
            </a:r>
          </a:p>
          <a:p>
            <a:pPr marL="0" indent="0" algn="just">
              <a:buNone/>
            </a:pPr>
            <a:r>
              <a:rPr lang="de-DE" sz="2000" dirty="0"/>
              <a:t>Der Rachen ist ein Muskelschlauch, der reich aus lymphatischen Gewebe zur Bakterienabwehr besteht und mit Schleimhaut ausgekleidet ist. Der Kehlkopf ist ähnlich der Nasenschleimhaut mit gefäßreicher Schleimhaut ausgestattet. Bei Nasenatmung wird die Luft im Nasen-Rachen-Raum auf ca. </a:t>
            </a:r>
            <a:r>
              <a:rPr lang="de-DE" sz="2000" dirty="0" err="1"/>
              <a:t>34°C</a:t>
            </a:r>
            <a:r>
              <a:rPr lang="de-DE" sz="2000" dirty="0"/>
              <a:t> erwärmt, hat eine relative Luftfeuchtigkeit von 80-90% und ist unter dem Kehlkopf auf </a:t>
            </a:r>
            <a:r>
              <a:rPr lang="de-DE" sz="2000" dirty="0" err="1"/>
              <a:t>35mg</a:t>
            </a:r>
            <a:r>
              <a:rPr lang="de-DE" sz="2000" dirty="0"/>
              <a:t> H2O/l </a:t>
            </a:r>
            <a:r>
              <a:rPr lang="de-DE" sz="2000" dirty="0" err="1"/>
              <a:t>aufgesättigt</a:t>
            </a:r>
            <a:r>
              <a:rPr lang="de-DE" sz="2000" dirty="0"/>
              <a:t>.</a:t>
            </a:r>
          </a:p>
          <a:p>
            <a:pPr marL="0" indent="0" algn="just">
              <a:buNone/>
            </a:pPr>
            <a:endParaRPr lang="de-DE" sz="2000" dirty="0"/>
          </a:p>
        </p:txBody>
      </p:sp>
      <p:sp>
        <p:nvSpPr>
          <p:cNvPr id="4" name="Inhaltsplatzhalter 3"/>
          <p:cNvSpPr>
            <a:spLocks noGrp="1"/>
          </p:cNvSpPr>
          <p:nvPr>
            <p:ph idx="1"/>
          </p:nvPr>
        </p:nvSpPr>
        <p:spPr/>
        <p:txBody>
          <a:bodyPr/>
          <a:lstStyle/>
          <a:p>
            <a:r>
              <a:rPr lang="de-DE" dirty="0" smtClean="0"/>
              <a:t>Anatomie / Physiologie</a:t>
            </a:r>
            <a:endParaRPr lang="de-DE" dirty="0"/>
          </a:p>
        </p:txBody>
      </p:sp>
    </p:spTree>
    <p:extLst>
      <p:ext uri="{BB962C8B-B14F-4D97-AF65-F5344CB8AC3E}">
        <p14:creationId xmlns:p14="http://schemas.microsoft.com/office/powerpoint/2010/main" val="102847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201908_PPT L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8_PPT LM Design" id="{46C9834A-A117-42A1-8CA4-CBCF2F7972BF}" vid="{CDB9CE5F-F135-45F4-B587-2ABF74EE5BA2}"/>
    </a:ext>
  </a:extLst>
</a:theme>
</file>

<file path=ppt/theme/theme2.xml><?xml version="1.0" encoding="utf-8"?>
<a:theme xmlns:a="http://schemas.openxmlformats.org/drawingml/2006/main" name="Schluss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ha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M Ems 07_2018" id="{A8BC320C-4BA1-4F83-AF67-FD5DEA73D784}" vid="{874325A5-DD46-4342-8154-D2E9EBFD0E8D}"/>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201908_PPT LM Design</Template>
  <TotalTime>0</TotalTime>
  <Words>2209</Words>
  <Application>Microsoft Office PowerPoint</Application>
  <PresentationFormat>Breitbild</PresentationFormat>
  <Paragraphs>471</Paragraphs>
  <Slides>57</Slides>
  <Notes>0</Notes>
  <HiddenSlides>0</HiddenSlides>
  <MMClips>0</MMClips>
  <ScaleCrop>false</ScaleCrop>
  <HeadingPairs>
    <vt:vector size="6" baseType="variant">
      <vt:variant>
        <vt:lpstr>Verwendete Schriftarten</vt:lpstr>
      </vt:variant>
      <vt:variant>
        <vt:i4>10</vt:i4>
      </vt:variant>
      <vt:variant>
        <vt:lpstr>Design</vt:lpstr>
      </vt:variant>
      <vt:variant>
        <vt:i4>4</vt:i4>
      </vt:variant>
      <vt:variant>
        <vt:lpstr>Folientitel</vt:lpstr>
      </vt:variant>
      <vt:variant>
        <vt:i4>57</vt:i4>
      </vt:variant>
    </vt:vector>
  </HeadingPairs>
  <TitlesOfParts>
    <vt:vector size="71" baseType="lpstr">
      <vt:lpstr>Arial</vt:lpstr>
      <vt:lpstr>Calibri</vt:lpstr>
      <vt:lpstr>Garamond</vt:lpstr>
      <vt:lpstr>Noto Sans</vt:lpstr>
      <vt:lpstr>Noto Sans Med</vt:lpstr>
      <vt:lpstr>Noto Sans SemBd</vt:lpstr>
      <vt:lpstr>Sylfaen</vt:lpstr>
      <vt:lpstr>Tahoma</vt:lpstr>
      <vt:lpstr>Verdana</vt:lpstr>
      <vt:lpstr>Wingdings</vt:lpstr>
      <vt:lpstr>1_201908_PPT LM Design</vt:lpstr>
      <vt:lpstr>Schlussfolie</vt:lpstr>
      <vt:lpstr>Inhalt</vt:lpstr>
      <vt:lpstr>Office</vt:lpstr>
      <vt:lpstr>Inhalation und Sekretmanagement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 </vt:lpstr>
      <vt:lpstr>PowerPoint-Präsentation</vt:lpstr>
      <vt:lpstr> </vt:lpstr>
      <vt:lpstr>PowerPoint-Präsentation</vt:lpstr>
      <vt:lpstr> </vt:lpstr>
      <vt:lpstr>PowerPoint-Präsentation</vt:lpstr>
      <vt:lpstr> </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Patalahina, Natalia</dc:creator>
  <cp:lastModifiedBy>Christoph_Schmitt</cp:lastModifiedBy>
  <cp:revision>259</cp:revision>
  <cp:lastPrinted>2019-10-22T11:25:21Z</cp:lastPrinted>
  <dcterms:created xsi:type="dcterms:W3CDTF">2019-08-22T14:19:56Z</dcterms:created>
  <dcterms:modified xsi:type="dcterms:W3CDTF">2022-05-19T08:55:38Z</dcterms:modified>
</cp:coreProperties>
</file>